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mp4" ContentType="video/mp4"/>
  <Default Extension="emf" ContentType="image/x-emf"/>
  <Default Extension="jpe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260" r:id="rId5"/>
    <p:sldId id="262" r:id="rId6"/>
    <p:sldId id="261" r:id="rId7"/>
    <p:sldId id="259" r:id="rId8"/>
    <p:sldId id="263" r:id="rId9"/>
    <p:sldId id="267" r:id="rId10"/>
    <p:sldId id="268" r:id="rId11"/>
    <p:sldId id="269" r:id="rId12"/>
    <p:sldId id="264" r:id="rId13"/>
    <p:sldId id="270" r:id="rId14"/>
    <p:sldId id="271" r:id="rId15"/>
    <p:sldId id="272" r:id="rId16"/>
    <p:sldId id="273" r:id="rId17"/>
    <p:sldId id="275" r:id="rId18"/>
    <p:sldId id="276" r:id="rId19"/>
    <p:sldId id="274" r:id="rId20"/>
    <p:sldId id="279" r:id="rId21"/>
    <p:sldId id="280" r:id="rId22"/>
    <p:sldId id="281" r:id="rId23"/>
    <p:sldId id="265" r:id="rId24"/>
    <p:sldId id="278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4" userDrawn="1">
          <p15:clr>
            <a:srgbClr val="A4A3A4"/>
          </p15:clr>
        </p15:guide>
        <p15:guide id="2" pos="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3"/>
    <p:restoredTop sz="94455"/>
  </p:normalViewPr>
  <p:slideViewPr>
    <p:cSldViewPr snapToGrid="0" snapToObjects="1" showGuides="1">
      <p:cViewPr>
        <p:scale>
          <a:sx n="75" d="100"/>
          <a:sy n="75" d="100"/>
        </p:scale>
        <p:origin x="672" y="264"/>
      </p:cViewPr>
      <p:guideLst>
        <p:guide orient="horz" pos="3744"/>
        <p:guide pos="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3F0F9-4008-9D45-8E6C-F661E1C8857F}" type="datetimeFigureOut">
              <a:rPr lang="en-US" smtClean="0"/>
              <a:t>4/15/18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2F126-E3A1-6B45-BB57-F165FDD5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1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DBC-C719-734A-81AB-1F8ED68C6A90}" type="datetimeFigureOut">
              <a:rPr lang="en-US" smtClean="0"/>
              <a:t>4/15/18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1BFC-761A-9741-852B-6E975DC0D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6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DBC-C719-734A-81AB-1F8ED68C6A90}" type="datetimeFigureOut">
              <a:rPr lang="en-US" smtClean="0"/>
              <a:t>4/15/18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1BFC-761A-9741-852B-6E975DC0D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4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DBC-C719-734A-81AB-1F8ED68C6A90}" type="datetimeFigureOut">
              <a:rPr lang="en-US" smtClean="0"/>
              <a:t>4/15/18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1BFC-761A-9741-852B-6E975DC0D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0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DBC-C719-734A-81AB-1F8ED68C6A90}" type="datetimeFigureOut">
              <a:rPr lang="en-US" smtClean="0"/>
              <a:t>4/15/18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1BFC-761A-9741-852B-6E975DC0D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3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DBC-C719-734A-81AB-1F8ED68C6A90}" type="datetimeFigureOut">
              <a:rPr lang="en-US" smtClean="0"/>
              <a:t>4/15/18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1BFC-761A-9741-852B-6E975DC0D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7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DBC-C719-734A-81AB-1F8ED68C6A90}" type="datetimeFigureOut">
              <a:rPr lang="en-US" smtClean="0"/>
              <a:t>4/15/18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1BFC-761A-9741-852B-6E975DC0D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DBC-C719-734A-81AB-1F8ED68C6A90}" type="datetimeFigureOut">
              <a:rPr lang="en-US" smtClean="0"/>
              <a:t>4/15/18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1BFC-761A-9741-852B-6E975DC0D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DBC-C719-734A-81AB-1F8ED68C6A90}" type="datetimeFigureOut">
              <a:rPr lang="en-US" smtClean="0"/>
              <a:t>4/15/18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1BFC-761A-9741-852B-6E975DC0D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9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DBC-C719-734A-81AB-1F8ED68C6A90}" type="datetimeFigureOut">
              <a:rPr lang="en-US" smtClean="0"/>
              <a:t>4/15/18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1BFC-761A-9741-852B-6E975DC0D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DBC-C719-734A-81AB-1F8ED68C6A90}" type="datetimeFigureOut">
              <a:rPr lang="en-US" smtClean="0"/>
              <a:t>4/15/18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1BFC-761A-9741-852B-6E975DC0D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0DBC-C719-734A-81AB-1F8ED68C6A90}" type="datetimeFigureOut">
              <a:rPr lang="en-US" smtClean="0"/>
              <a:t>4/15/18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1BFC-761A-9741-852B-6E975DC0D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5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20DBC-C719-734A-81AB-1F8ED68C6A90}" type="datetimeFigureOut">
              <a:rPr lang="en-US" smtClean="0"/>
              <a:t>4/15/18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81BFC-761A-9741-852B-6E975DC0D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2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poleski/MulensModel" TargetMode="External"/><Relationship Id="rId4" Type="http://schemas.openxmlformats.org/officeDocument/2006/relationships/hyperlink" Target="https://github.com/ebachelet/pyLIMA" TargetMode="External"/><Relationship Id="rId5" Type="http://schemas.openxmlformats.org/officeDocument/2006/relationships/hyperlink" Target="http://microlensing-source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icrolensing-source.org/data-challenge-guidelines/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WFIRST Data Analysis Challenge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C. Yee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99" y="195263"/>
            <a:ext cx="68961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u</a:t>
            </a:r>
            <a:r>
              <a:rPr lang="en-US" baseline="-25000" dirty="0" smtClean="0"/>
              <a:t>0</a:t>
            </a:r>
            <a:r>
              <a:rPr lang="en-US" dirty="0"/>
              <a:t> </a:t>
            </a:r>
            <a:r>
              <a:rPr lang="en-US" dirty="0" smtClean="0"/>
              <a:t>= Smaller Magnification</a:t>
            </a:r>
            <a:endParaRPr 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629395" y="1690688"/>
                <a:ext cx="4309535" cy="15613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charset="0"/>
                        </a:rPr>
                        <m:t>magnification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3200" b="0" i="1" dirty="0" smtClean="0">
                  <a:latin typeface="Cambria Math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𝐴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𝑢</m:t>
                          </m:r>
                        </m:e>
                      </m:d>
                      <m:r>
                        <a:rPr lang="en-US" sz="32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32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32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charset="0"/>
                            </a:rPr>
                            <m:t>+2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charset="0"/>
                            </a:rPr>
                            <m:t>𝑢</m:t>
                          </m:r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+4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395" y="1690688"/>
                <a:ext cx="4309535" cy="1561389"/>
              </a:xfrm>
              <a:prstGeom prst="rect">
                <a:avLst/>
              </a:prstGeom>
              <a:blipFill rotWithShape="0">
                <a:blip r:embed="rId2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333065" y="3850133"/>
                <a:ext cx="4605865" cy="14550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𝑢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32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mr-IN" sz="32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mr-IN" sz="32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065" y="3850133"/>
                <a:ext cx="4605865" cy="14550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2" y="1497457"/>
            <a:ext cx="4705351" cy="470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 shifts the light curve in time</a:t>
            </a:r>
            <a:endParaRPr 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629395" y="1690688"/>
                <a:ext cx="4309535" cy="15613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charset="0"/>
                        </a:rPr>
                        <m:t>magnification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3200" b="0" i="1" dirty="0" smtClean="0">
                  <a:latin typeface="Cambria Math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𝐴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𝑢</m:t>
                          </m:r>
                        </m:e>
                      </m:d>
                      <m:r>
                        <a:rPr lang="en-US" sz="32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32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32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charset="0"/>
                            </a:rPr>
                            <m:t>+2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charset="0"/>
                            </a:rPr>
                            <m:t>𝑢</m:t>
                          </m:r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+4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395" y="1690688"/>
                <a:ext cx="4309535" cy="1561389"/>
              </a:xfrm>
              <a:prstGeom prst="rect">
                <a:avLst/>
              </a:prstGeom>
              <a:blipFill rotWithShape="0">
                <a:blip r:embed="rId2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333065" y="3850133"/>
                <a:ext cx="4605865" cy="14550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𝑢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32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mr-IN" sz="32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mr-IN" sz="32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065" y="3850133"/>
                <a:ext cx="4605865" cy="14550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28" y="2231315"/>
            <a:ext cx="6256867" cy="23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Microlensing with 2-bodies: s, q, alpha</a:t>
            </a:r>
            <a:endParaRPr lang="en-US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34" y="1413933"/>
            <a:ext cx="4563533" cy="4563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66" y="1413933"/>
            <a:ext cx="4572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1967" y="5985933"/>
            <a:ext cx="389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1-body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913033" y="6083586"/>
            <a:ext cx="389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2-bodies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58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Microlensing with 2-bodies: Caustics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631421"/>
            <a:ext cx="4326465" cy="43264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571067" y="2929248"/>
                <a:ext cx="5589159" cy="999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charset="0"/>
                        </a:rPr>
                        <m:t>magnification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r>
                        <a:rPr lang="en-US" sz="3200" b="1" i="1" smtClean="0">
                          <a:latin typeface="Cambria Math" charset="0"/>
                        </a:rPr>
                        <m:t>𝒖</m:t>
                      </m:r>
                      <m:r>
                        <a:rPr lang="en-US" sz="3200" b="0" i="1" smtClean="0">
                          <a:latin typeface="Cambria Math" charset="0"/>
                        </a:rPr>
                        <m:t>)= </m:t>
                      </m:r>
                      <m:f>
                        <m:fPr>
                          <m:ctrlPr>
                            <a:rPr lang="mr-IN" sz="32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r-HR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charset="0"/>
                                    </a:rPr>
                                    <m:t>det</m:t>
                                  </m:r>
                                </m:fName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𝐽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067" y="2929248"/>
                <a:ext cx="5589159" cy="9995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1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Microlensing with 2-bodies: Caustics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571067" y="2929248"/>
                <a:ext cx="5589159" cy="999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charset="0"/>
                        </a:rPr>
                        <m:t>magnification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r>
                        <a:rPr lang="en-US" sz="3200" b="1" i="1" smtClean="0">
                          <a:latin typeface="Cambria Math" charset="0"/>
                        </a:rPr>
                        <m:t>𝒖</m:t>
                      </m:r>
                      <m:r>
                        <a:rPr lang="en-US" sz="3200" b="0" i="1" smtClean="0">
                          <a:latin typeface="Cambria Math" charset="0"/>
                        </a:rPr>
                        <m:t>)= </m:t>
                      </m:r>
                      <m:f>
                        <m:fPr>
                          <m:ctrlPr>
                            <a:rPr lang="mr-IN" sz="32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r-HR" sz="3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charset="0"/>
                                    </a:rPr>
                                    <m:t>det</m:t>
                                  </m:r>
                                </m:fName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𝐽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067" y="2929248"/>
                <a:ext cx="5589159" cy="9995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629832"/>
            <a:ext cx="4313767" cy="43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q affect the topology of the caustic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942252"/>
            <a:ext cx="10003367" cy="40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(s, q, alpha) affect the light curve?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11887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Bigger q = bigger caustic = bigger signal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11887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Smaller s moves the caustic </a:t>
            </a:r>
            <a:r>
              <a:rPr lang="en-US" dirty="0" smtClean="0">
                <a:sym typeface="Wingdings"/>
              </a:rPr>
              <a:t> no signal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11887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alpha moves source path </a:t>
            </a:r>
            <a:r>
              <a:rPr lang="en-US" dirty="0" smtClean="0">
                <a:sym typeface="Wingdings"/>
              </a:rPr>
              <a:t> no signal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11887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168"/>
            <a:ext cx="10515600" cy="1325563"/>
          </a:xfrm>
        </p:spPr>
        <p:txBody>
          <a:bodyPr/>
          <a:lstStyle/>
          <a:p>
            <a:r>
              <a:rPr lang="en-US" dirty="0" smtClean="0"/>
              <a:t>A Data Challenge Light Curve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3" y="1126671"/>
            <a:ext cx="54864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3" y="3869871"/>
            <a:ext cx="54864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0543" y="1543731"/>
            <a:ext cx="43379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Magnitude (brightness) vs. Time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2 wavelengths </a:t>
            </a:r>
            <a:r>
              <a:rPr lang="en-US" sz="3200" dirty="0" smtClean="0">
                <a:sym typeface="Wingdings"/>
              </a:rPr>
              <a:t> 2 light curves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7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 = source size </a:t>
            </a:r>
            <a:r>
              <a:rPr lang="en-US" dirty="0" smtClean="0">
                <a:sym typeface="Wingdings"/>
              </a:rPr>
              <a:t> integrated magnification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1312332"/>
            <a:ext cx="2645833" cy="529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96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source</a:t>
            </a:r>
            <a:r>
              <a:rPr lang="en-US" dirty="0" smtClean="0"/>
              <a:t>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blend</a:t>
            </a:r>
            <a:r>
              <a:rPr lang="en-US" dirty="0" smtClean="0"/>
              <a:t> = The flux parameters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952500" y="2725737"/>
                <a:ext cx="6436314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charset="0"/>
                            </a:rPr>
                            <m:t>observed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charset="0"/>
                            </a:rPr>
                            <m:t>source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𝐴</m:t>
                      </m:r>
                      <m:d>
                        <m:dPr>
                          <m:ctrlPr>
                            <a:rPr lang="mr-IN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charset="0"/>
                            </a:rPr>
                            <m:t>blend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2725737"/>
                <a:ext cx="6436314" cy="5275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52500" y="4288366"/>
                <a:ext cx="8182818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𝑊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149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charset="0"/>
                            </a:rPr>
                            <m:t>observed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=18 −2.5 </m:t>
                      </m:r>
                      <m:func>
                        <m:funcPr>
                          <m:ctrlPr>
                            <a:rPr lang="mr-IN" sz="32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mr-IN" sz="3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mr-IN" sz="3200" b="0" i="0" smtClean="0">
                                  <a:latin typeface="Cambria Math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 charset="0"/>
                                </a:rPr>
                                <m:t>observed</m:t>
                              </m:r>
                            </m:sub>
                          </m:sSub>
                        </m:e>
                      </m:func>
                      <m:r>
                        <a:rPr lang="en-US" sz="3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4288366"/>
                <a:ext cx="8182818" cy="5275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314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Parallax = non-inertial observer frame, e.g. the Earth accelerates </a:t>
            </a:r>
            <a:r>
              <a:rPr lang="en-US" dirty="0" smtClean="0"/>
              <a:t>(</a:t>
            </a:r>
            <a:r>
              <a:rPr lang="en-US" dirty="0" err="1" smtClean="0"/>
              <a:t>pi_E_N</a:t>
            </a:r>
            <a:r>
              <a:rPr lang="en-US" dirty="0" smtClean="0"/>
              <a:t>, </a:t>
            </a:r>
            <a:r>
              <a:rPr lang="en-US" dirty="0" err="1" smtClean="0"/>
              <a:t>pi_E_E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Lens motion = two gravitationally bound bodies orbit each other (</a:t>
            </a:r>
            <a:r>
              <a:rPr lang="en-US" dirty="0" err="1" smtClean="0"/>
              <a:t>ds_dt</a:t>
            </a:r>
            <a:r>
              <a:rPr lang="en-US" dirty="0" smtClean="0"/>
              <a:t>, </a:t>
            </a:r>
            <a:r>
              <a:rPr lang="en-US" dirty="0" err="1" smtClean="0"/>
              <a:t>dalpha</a:t>
            </a:r>
            <a:r>
              <a:rPr lang="en-US" dirty="0" err="1"/>
              <a:t>_</a:t>
            </a:r>
            <a:r>
              <a:rPr lang="en-US" dirty="0" err="1" smtClean="0"/>
              <a:t>dt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Multiple source stars</a:t>
            </a:r>
          </a:p>
          <a:p>
            <a:pPr lvl="1"/>
            <a:r>
              <a:rPr lang="en-US" dirty="0" smtClean="0"/>
              <a:t>2 luminous sources</a:t>
            </a:r>
          </a:p>
          <a:p>
            <a:pPr lvl="1"/>
            <a:r>
              <a:rPr lang="en-US" dirty="0" smtClean="0"/>
              <a:t>Orbital motion of the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11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7267" cy="1325563"/>
          </a:xfrm>
        </p:spPr>
        <p:txBody>
          <a:bodyPr/>
          <a:lstStyle/>
          <a:p>
            <a:r>
              <a:rPr lang="en-US" dirty="0" smtClean="0"/>
              <a:t>Finding the Global Minimum: </a:t>
            </a:r>
            <a:r>
              <a:rPr lang="en-US" dirty="0" smtClean="0"/>
              <a:t>Multiple Minima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1" y="1236133"/>
            <a:ext cx="5386184" cy="5435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718" y="1023141"/>
            <a:ext cx="5859231" cy="5716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8667" y="6487066"/>
            <a:ext cx="423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Hwang et al. 2018 arXiv:1802.10246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19008"/>
          </a:xfrm>
        </p:spPr>
        <p:txBody>
          <a:bodyPr>
            <a:normAutofit/>
          </a:bodyPr>
          <a:lstStyle/>
          <a:p>
            <a:r>
              <a:rPr lang="en-US" dirty="0" smtClean="0"/>
              <a:t>Given the complexity of the likelihood space, what are the best techniques for finding the </a:t>
            </a:r>
            <a:r>
              <a:rPr lang="en-US" smtClean="0"/>
              <a:t>global minimum?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70554"/>
            <a:ext cx="10515600" cy="50487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 Challenge Website: </a:t>
            </a:r>
            <a:r>
              <a:rPr lang="en-US" dirty="0" smtClean="0">
                <a:hlinkClick r:id="rId2"/>
              </a:rPr>
              <a:t>http://microlensing-source.org/data-challenge-guidelines/</a:t>
            </a:r>
            <a:endParaRPr lang="en-US" dirty="0" smtClean="0"/>
          </a:p>
          <a:p>
            <a:r>
              <a:rPr lang="en-US" dirty="0" smtClean="0"/>
              <a:t>Codes for Generating Microlensing Models:</a:t>
            </a:r>
          </a:p>
          <a:p>
            <a:pPr lvl="1"/>
            <a:r>
              <a:rPr lang="en-US" dirty="0" err="1" smtClean="0"/>
              <a:t>MulensModel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https://github.com/rpoleski/MulensModel</a:t>
            </a:r>
            <a:endParaRPr lang="en-US" dirty="0" smtClean="0"/>
          </a:p>
          <a:p>
            <a:pPr lvl="1"/>
            <a:r>
              <a:rPr lang="en-US" dirty="0" err="1" smtClean="0"/>
              <a:t>pyLIMA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https://github.com/ebachelet/pyLIMA</a:t>
            </a:r>
            <a:endParaRPr lang="en-US" dirty="0" smtClean="0"/>
          </a:p>
          <a:p>
            <a:r>
              <a:rPr lang="en-US" dirty="0" smtClean="0"/>
              <a:t>Background on Microlensing: </a:t>
            </a:r>
          </a:p>
          <a:p>
            <a:pPr lvl="1"/>
            <a:r>
              <a:rPr lang="en-US" dirty="0" smtClean="0"/>
              <a:t>Website: </a:t>
            </a:r>
            <a:r>
              <a:rPr lang="en-US" dirty="0" smtClean="0">
                <a:hlinkClick r:id="rId5"/>
              </a:rPr>
              <a:t>http://microlensing-source.org/</a:t>
            </a:r>
            <a:endParaRPr lang="en-US" dirty="0" smtClean="0"/>
          </a:p>
          <a:p>
            <a:pPr lvl="1"/>
            <a:r>
              <a:rPr lang="en-US" dirty="0" smtClean="0"/>
              <a:t>Review Articles:</a:t>
            </a:r>
          </a:p>
          <a:p>
            <a:pPr lvl="2"/>
            <a:r>
              <a:rPr lang="en-US" dirty="0" smtClean="0"/>
              <a:t>Gaudi 2010 in Exoplanets edited by S. </a:t>
            </a:r>
            <a:r>
              <a:rPr lang="en-US" dirty="0" err="1" smtClean="0"/>
              <a:t>Seager</a:t>
            </a:r>
            <a:endParaRPr lang="en-US" dirty="0" smtClean="0"/>
          </a:p>
          <a:p>
            <a:pPr lvl="2"/>
            <a:r>
              <a:rPr lang="en-US" dirty="0" smtClean="0"/>
              <a:t>Gaudi 2012, ARA&amp;A, 50, 411</a:t>
            </a:r>
          </a:p>
          <a:p>
            <a:pPr lvl="2"/>
            <a:r>
              <a:rPr lang="en-US" dirty="0" smtClean="0"/>
              <a:t>Yee 2014 Section 7 of Exoplanet Detection Techniques in </a:t>
            </a:r>
            <a:r>
              <a:rPr lang="en-US" dirty="0" err="1" smtClean="0"/>
              <a:t>Protostars</a:t>
            </a:r>
            <a:r>
              <a:rPr lang="en-US" dirty="0" smtClean="0"/>
              <a:t> and Planets VI, ed. </a:t>
            </a:r>
            <a:r>
              <a:rPr lang="en-US" dirty="0" err="1" smtClean="0"/>
              <a:t>Beuther</a:t>
            </a:r>
            <a:r>
              <a:rPr lang="en-US" dirty="0" smtClean="0"/>
              <a:t>, </a:t>
            </a:r>
            <a:r>
              <a:rPr lang="en-US" dirty="0" err="1" smtClean="0"/>
              <a:t>Klessen</a:t>
            </a:r>
            <a:r>
              <a:rPr lang="en-US" dirty="0" smtClean="0"/>
              <a:t>, </a:t>
            </a:r>
            <a:r>
              <a:rPr lang="en-US" dirty="0" err="1" smtClean="0"/>
              <a:t>Dullemond</a:t>
            </a:r>
            <a:r>
              <a:rPr lang="en-US" dirty="0" smtClean="0"/>
              <a:t>, and Henning</a:t>
            </a:r>
          </a:p>
          <a:p>
            <a:pPr lvl="1"/>
            <a:r>
              <a:rPr lang="en-US" dirty="0" smtClean="0"/>
              <a:t>Mathematics:</a:t>
            </a:r>
          </a:p>
          <a:p>
            <a:pPr lvl="2"/>
            <a:r>
              <a:rPr lang="en-US" dirty="0" err="1" smtClean="0"/>
              <a:t>Schnieder</a:t>
            </a:r>
            <a:r>
              <a:rPr lang="en-US" dirty="0" smtClean="0"/>
              <a:t> &amp; Weiss 1986, A&amp;A, 164, 237</a:t>
            </a:r>
          </a:p>
          <a:p>
            <a:pPr lvl="2"/>
            <a:r>
              <a:rPr lang="en-US" dirty="0" smtClean="0"/>
              <a:t>Dominik 1999, A&amp;A, 349, 108</a:t>
            </a:r>
          </a:p>
        </p:txBody>
      </p:sp>
    </p:spTree>
    <p:extLst>
      <p:ext uri="{BB962C8B-B14F-4D97-AF65-F5344CB8AC3E}">
        <p14:creationId xmlns:p14="http://schemas.microsoft.com/office/powerpoint/2010/main" val="11310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9" y="1753346"/>
            <a:ext cx="2514600" cy="1257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11" y="1743288"/>
            <a:ext cx="2514600" cy="1257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33" y="1748317"/>
            <a:ext cx="25146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97" y="1753346"/>
            <a:ext cx="2514600" cy="125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763" y="1751867"/>
            <a:ext cx="2514600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4" y="3030939"/>
            <a:ext cx="2514600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91" y="3011889"/>
            <a:ext cx="2514600" cy="1257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73" y="3016918"/>
            <a:ext cx="2514600" cy="1257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86" y="3011889"/>
            <a:ext cx="2514600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584" y="2952018"/>
            <a:ext cx="2514600" cy="125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1" y="4272976"/>
            <a:ext cx="2514600" cy="1257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43" y="4292026"/>
            <a:ext cx="2514600" cy="1257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60" y="4272976"/>
            <a:ext cx="2514600" cy="1257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96" y="4272976"/>
            <a:ext cx="2514600" cy="1257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085" y="4274455"/>
            <a:ext cx="2514600" cy="1257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5554200"/>
            <a:ext cx="2514600" cy="1257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46" y="5550650"/>
            <a:ext cx="2514600" cy="1257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71" y="5547100"/>
            <a:ext cx="2514600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35" y="5547100"/>
            <a:ext cx="2514600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420" y="5547100"/>
            <a:ext cx="2514600" cy="12573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Challenge: “Solve” 293 light curves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9532091" y="1690688"/>
            <a:ext cx="10493" cy="516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87022" y="1625662"/>
            <a:ext cx="10493" cy="516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68645" y="1625662"/>
            <a:ext cx="10493" cy="516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52448" y="1685533"/>
            <a:ext cx="10493" cy="516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64000" y="4310648"/>
            <a:ext cx="11704342" cy="51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11089" y="3010568"/>
            <a:ext cx="11704342" cy="51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64000" y="5606971"/>
            <a:ext cx="11704342" cy="51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5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5157" y="887640"/>
            <a:ext cx="10515600" cy="1325563"/>
          </a:xfrm>
        </p:spPr>
        <p:txBody>
          <a:bodyPr/>
          <a:lstStyle/>
          <a:p>
            <a:r>
              <a:rPr lang="en-US" dirty="0" smtClean="0"/>
              <a:t>Astronomer’s Question: Which ones have planets and what are their properties?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Questions: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Microlensing or Not Microlensing?</a:t>
            </a:r>
          </a:p>
          <a:p>
            <a:r>
              <a:rPr lang="en-US" sz="4400" dirty="0" smtClean="0"/>
              <a:t>1-body or 2-bodies?</a:t>
            </a:r>
          </a:p>
          <a:p>
            <a:r>
              <a:rPr lang="en-US" sz="4400" dirty="0" smtClean="0"/>
              <a:t>What are the parameters?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053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9" y="1753346"/>
            <a:ext cx="2514600" cy="1257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11" y="1743288"/>
            <a:ext cx="2514600" cy="1257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33" y="1748317"/>
            <a:ext cx="25146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97" y="1753346"/>
            <a:ext cx="2514600" cy="125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763" y="1751867"/>
            <a:ext cx="2514600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4" y="3030939"/>
            <a:ext cx="2514600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91" y="3011889"/>
            <a:ext cx="2514600" cy="1257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73" y="3016918"/>
            <a:ext cx="2514600" cy="1257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86" y="3011889"/>
            <a:ext cx="2514600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584" y="2952018"/>
            <a:ext cx="2514600" cy="125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1" y="4272976"/>
            <a:ext cx="2514600" cy="1257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43" y="4292026"/>
            <a:ext cx="2514600" cy="1257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60" y="4272976"/>
            <a:ext cx="2514600" cy="1257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96" y="4272976"/>
            <a:ext cx="2514600" cy="1257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085" y="4274455"/>
            <a:ext cx="2514600" cy="1257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5554200"/>
            <a:ext cx="2514600" cy="1257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46" y="5550650"/>
            <a:ext cx="2514600" cy="1257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71" y="5547100"/>
            <a:ext cx="2514600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35" y="5547100"/>
            <a:ext cx="2514600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420" y="5547100"/>
            <a:ext cx="2514600" cy="12573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By-eye Identification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9532091" y="1690688"/>
            <a:ext cx="10493" cy="516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87022" y="1625662"/>
            <a:ext cx="10493" cy="516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68645" y="1625662"/>
            <a:ext cx="10493" cy="516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52448" y="1685533"/>
            <a:ext cx="10493" cy="516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64000" y="4310648"/>
            <a:ext cx="11704342" cy="51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11089" y="3010568"/>
            <a:ext cx="11704342" cy="51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64000" y="5606971"/>
            <a:ext cx="11704342" cy="51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4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Search for Best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03228" y="6482443"/>
            <a:ext cx="2563585" cy="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Modelling by In-</a:t>
            </a:r>
            <a:r>
              <a:rPr lang="en-US" dirty="0" err="1" smtClean="0"/>
              <a:t>Gu</a:t>
            </a:r>
            <a:r>
              <a:rPr lang="en-US" dirty="0" smtClean="0"/>
              <a:t> Shin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43" y="244929"/>
            <a:ext cx="685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41"/>
          <a:stretch/>
        </p:blipFill>
        <p:spPr>
          <a:xfrm>
            <a:off x="838200" y="1085512"/>
            <a:ext cx="5355771" cy="56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Microlensing with 1-body: t</a:t>
            </a:r>
            <a:r>
              <a:rPr lang="en-US" baseline="-25000" dirty="0" smtClean="0"/>
              <a:t>0</a:t>
            </a:r>
            <a:r>
              <a:rPr lang="en-US" dirty="0" smtClean="0"/>
              <a:t>, u</a:t>
            </a:r>
            <a:r>
              <a:rPr lang="en-US" baseline="-25000" dirty="0" smtClean="0"/>
              <a:t>0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endParaRPr 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629395" y="1690688"/>
                <a:ext cx="4309535" cy="15613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charset="0"/>
                        </a:rPr>
                        <m:t>magnification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3200" b="0" i="1" dirty="0" smtClean="0">
                  <a:latin typeface="Cambria Math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𝐴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𝑢</m:t>
                          </m:r>
                        </m:e>
                      </m:d>
                      <m:r>
                        <a:rPr lang="en-US" sz="32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32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32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charset="0"/>
                            </a:rPr>
                            <m:t>+2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charset="0"/>
                            </a:rPr>
                            <m:t>𝑢</m:t>
                          </m:r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+4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395" y="1690688"/>
                <a:ext cx="4309535" cy="1561389"/>
              </a:xfrm>
              <a:prstGeom prst="rect">
                <a:avLst/>
              </a:prstGeom>
              <a:blipFill rotWithShape="0">
                <a:blip r:embed="rId4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333065" y="3850133"/>
                <a:ext cx="4605865" cy="14550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𝑢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32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mr-IN" sz="32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mr-IN" sz="32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065" y="3850133"/>
                <a:ext cx="4605865" cy="14550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oint_len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5831" y="1504864"/>
            <a:ext cx="4703236" cy="470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6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/>
              <a:t> </a:t>
            </a:r>
            <a:r>
              <a:rPr lang="en-US" dirty="0" smtClean="0"/>
              <a:t>= Slower</a:t>
            </a:r>
            <a:endParaRPr 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629395" y="1690688"/>
                <a:ext cx="4309535" cy="15613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charset="0"/>
                        </a:rPr>
                        <m:t>magnification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3200" b="0" i="1" dirty="0" smtClean="0">
                  <a:latin typeface="Cambria Math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𝐴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𝑢</m:t>
                          </m:r>
                        </m:e>
                      </m:d>
                      <m:r>
                        <a:rPr lang="en-US" sz="32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32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32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charset="0"/>
                            </a:rPr>
                            <m:t>+2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charset="0"/>
                            </a:rPr>
                            <m:t>𝑢</m:t>
                          </m:r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+4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395" y="1690688"/>
                <a:ext cx="4309535" cy="1561389"/>
              </a:xfrm>
              <a:prstGeom prst="rect">
                <a:avLst/>
              </a:prstGeom>
              <a:blipFill rotWithShape="0">
                <a:blip r:embed="rId4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333065" y="3850133"/>
                <a:ext cx="4605865" cy="14550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𝑢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32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mr-IN" sz="32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mr-IN" sz="32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𝐸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065" y="3850133"/>
                <a:ext cx="4605865" cy="14550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oint_lens_slow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81122" y="1497457"/>
            <a:ext cx="4705351" cy="470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632</Words>
  <Application>Microsoft Macintosh PowerPoint</Application>
  <PresentationFormat>Widescreen</PresentationFormat>
  <Paragraphs>69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Calibri Light</vt:lpstr>
      <vt:lpstr>Cambria Math</vt:lpstr>
      <vt:lpstr>Mangal</vt:lpstr>
      <vt:lpstr>Wingdings</vt:lpstr>
      <vt:lpstr>Arial</vt:lpstr>
      <vt:lpstr>Office Theme</vt:lpstr>
      <vt:lpstr>WFIRST Data Analysis Challenge</vt:lpstr>
      <vt:lpstr>A Data Challenge Light Curve</vt:lpstr>
      <vt:lpstr>Data Challenge: “Solve” 293 light curves</vt:lpstr>
      <vt:lpstr>Astronomer’s Question: Which ones have planets and what are their properties?</vt:lpstr>
      <vt:lpstr>More General Questions:</vt:lpstr>
      <vt:lpstr>By-eye Identification</vt:lpstr>
      <vt:lpstr>Grid Search for Best Model</vt:lpstr>
      <vt:lpstr>Microlensing with 1-body: t0, u0, tE</vt:lpstr>
      <vt:lpstr>Larger tE = Slower</vt:lpstr>
      <vt:lpstr>Larger u0 = Smaller Magnification</vt:lpstr>
      <vt:lpstr>t0 shifts the light curve in time</vt:lpstr>
      <vt:lpstr>Microlensing with 2-bodies: s, q, alpha</vt:lpstr>
      <vt:lpstr>Microlensing with 2-bodies: Caustics</vt:lpstr>
      <vt:lpstr>Microlensing with 2-bodies: Caustics</vt:lpstr>
      <vt:lpstr>s, q affect the topology of the caustic</vt:lpstr>
      <vt:lpstr>How do (s, q, alpha) affect the light curve?</vt:lpstr>
      <vt:lpstr>Bigger q = bigger caustic = bigger signal</vt:lpstr>
      <vt:lpstr>Smaller s moves the caustic  no signal</vt:lpstr>
      <vt:lpstr>Larger alpha moves source path  no signal</vt:lpstr>
      <vt:lpstr>rho = source size  integrated magnification</vt:lpstr>
      <vt:lpstr>fsource, fblend = The flux parameters</vt:lpstr>
      <vt:lpstr>Other Physics</vt:lpstr>
      <vt:lpstr>Finding the Global Minimum: Multiple Minima</vt:lpstr>
      <vt:lpstr>Given the complexity of the likelihood space, what are the best techniques for finding the global minimum?</vt:lpstr>
      <vt:lpstr>Resources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Yee</dc:creator>
  <cp:lastModifiedBy>Jennifer Yee</cp:lastModifiedBy>
  <cp:revision>18</cp:revision>
  <cp:lastPrinted>2018-04-17T00:30:37Z</cp:lastPrinted>
  <dcterms:created xsi:type="dcterms:W3CDTF">2018-04-15T18:40:32Z</dcterms:created>
  <dcterms:modified xsi:type="dcterms:W3CDTF">2018-04-17T15:12:36Z</dcterms:modified>
</cp:coreProperties>
</file>