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64" r:id="rId2"/>
    <p:sldId id="1403" r:id="rId3"/>
    <p:sldId id="590" r:id="rId4"/>
    <p:sldId id="633" r:id="rId5"/>
    <p:sldId id="646" r:id="rId6"/>
    <p:sldId id="596" r:id="rId7"/>
    <p:sldId id="1397" r:id="rId8"/>
    <p:sldId id="618" r:id="rId9"/>
    <p:sldId id="1402" r:id="rId10"/>
    <p:sldId id="616" r:id="rId11"/>
    <p:sldId id="1392" r:id="rId12"/>
    <p:sldId id="1362" r:id="rId13"/>
    <p:sldId id="617" r:id="rId14"/>
    <p:sldId id="629" r:id="rId15"/>
    <p:sldId id="628" r:id="rId16"/>
    <p:sldId id="1401" r:id="rId17"/>
    <p:sldId id="620" r:id="rId18"/>
    <p:sldId id="1404" r:id="rId19"/>
    <p:sldId id="645" r:id="rId20"/>
    <p:sldId id="636" r:id="rId21"/>
    <p:sldId id="635" r:id="rId22"/>
    <p:sldId id="611" r:id="rId23"/>
    <p:sldId id="627" r:id="rId24"/>
    <p:sldId id="605" r:id="rId25"/>
    <p:sldId id="1399" r:id="rId26"/>
    <p:sldId id="621" r:id="rId27"/>
    <p:sldId id="622" r:id="rId28"/>
    <p:sldId id="623" r:id="rId29"/>
    <p:sldId id="1400" r:id="rId30"/>
    <p:sldId id="625" r:id="rId31"/>
    <p:sldId id="626" r:id="rId32"/>
    <p:sldId id="615" r:id="rId33"/>
    <p:sldId id="637" r:id="rId34"/>
    <p:sldId id="614" r:id="rId35"/>
    <p:sldId id="619" r:id="rId36"/>
    <p:sldId id="630" r:id="rId37"/>
    <p:sldId id="631" r:id="rId38"/>
    <p:sldId id="638" r:id="rId39"/>
    <p:sldId id="639" r:id="rId40"/>
    <p:sldId id="640" r:id="rId41"/>
    <p:sldId id="642" r:id="rId42"/>
    <p:sldId id="641" r:id="rId43"/>
    <p:sldId id="643" r:id="rId44"/>
    <p:sldId id="1398" r:id="rId45"/>
    <p:sldId id="1358" r:id="rId46"/>
    <p:sldId id="1359" r:id="rId47"/>
    <p:sldId id="1360" r:id="rId48"/>
    <p:sldId id="1365" r:id="rId49"/>
    <p:sldId id="136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Talk" id="{F598E19A-0C22-5342-B6A2-14AD64723CDA}">
          <p14:sldIdLst>
            <p14:sldId id="364"/>
          </p14:sldIdLst>
        </p14:section>
        <p14:section name="Data" id="{FC7DBCCD-B2A6-0347-B303-38B9604AB872}">
          <p14:sldIdLst>
            <p14:sldId id="1403"/>
            <p14:sldId id="590"/>
            <p14:sldId id="633"/>
            <p14:sldId id="646"/>
            <p14:sldId id="596"/>
            <p14:sldId id="1397"/>
            <p14:sldId id="618"/>
          </p14:sldIdLst>
        </p14:section>
        <p14:section name="Method" id="{22CA4FC3-8951-564D-9DED-63C766E6F2AD}">
          <p14:sldIdLst>
            <p14:sldId id="1402"/>
            <p14:sldId id="616"/>
            <p14:sldId id="1392"/>
            <p14:sldId id="1362"/>
            <p14:sldId id="617"/>
            <p14:sldId id="629"/>
            <p14:sldId id="628"/>
            <p14:sldId id="1401"/>
            <p14:sldId id="620"/>
          </p14:sldIdLst>
        </p14:section>
        <p14:section name="Valid" id="{3C8BE34B-4931-C34F-B0AD-4F0D62D5495D}">
          <p14:sldIdLst>
            <p14:sldId id="1404"/>
            <p14:sldId id="645"/>
            <p14:sldId id="636"/>
            <p14:sldId id="635"/>
            <p14:sldId id="611"/>
            <p14:sldId id="627"/>
          </p14:sldIdLst>
        </p14:section>
        <p14:section name="Astro" id="{EBD74D41-8401-804E-9354-013C060A359D}">
          <p14:sldIdLst>
            <p14:sldId id="605"/>
            <p14:sldId id="1399"/>
            <p14:sldId id="621"/>
            <p14:sldId id="622"/>
            <p14:sldId id="623"/>
            <p14:sldId id="1400"/>
            <p14:sldId id="625"/>
            <p14:sldId id="626"/>
            <p14:sldId id="615"/>
            <p14:sldId id="637"/>
          </p14:sldIdLst>
        </p14:section>
        <p14:section name="Conclude" id="{B2EC9656-3394-D741-A150-21EDC6E27DE8}">
          <p14:sldIdLst>
            <p14:sldId id="614"/>
          </p14:sldIdLst>
        </p14:section>
        <p14:section name="Backups" id="{59DF9A94-113E-7F4D-8D6D-DDC57ABB7FDC}">
          <p14:sldIdLst>
            <p14:sldId id="619"/>
            <p14:sldId id="630"/>
            <p14:sldId id="631"/>
            <p14:sldId id="638"/>
            <p14:sldId id="639"/>
            <p14:sldId id="640"/>
            <p14:sldId id="642"/>
            <p14:sldId id="641"/>
            <p14:sldId id="643"/>
            <p14:sldId id="1398"/>
            <p14:sldId id="1358"/>
            <p14:sldId id="1359"/>
            <p14:sldId id="1360"/>
            <p14:sldId id="1365"/>
            <p14:sldId id="13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FF"/>
    <a:srgbClr val="5089EF"/>
    <a:srgbClr val="A938FF"/>
    <a:srgbClr val="38CB0A"/>
    <a:srgbClr val="436DE5"/>
    <a:srgbClr val="31CD31"/>
    <a:srgbClr val="D08692"/>
    <a:srgbClr val="9F7751"/>
    <a:srgbClr val="4472C4"/>
    <a:srgbClr val="005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4" autoAdjust="0"/>
    <p:restoredTop sz="94157" autoAdjust="0"/>
  </p:normalViewPr>
  <p:slideViewPr>
    <p:cSldViewPr snapToGrid="0">
      <p:cViewPr varScale="1">
        <p:scale>
          <a:sx n="147" d="100"/>
          <a:sy n="147" d="100"/>
        </p:scale>
        <p:origin x="172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1DF794-EE40-4838-8343-FDFFB7F6F7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E5143-43DB-447F-9608-2E754D288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65C5-CE1F-49A4-87FA-5152EE05524E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8F7A5-1282-4D5A-897B-1EB2CAAE64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257F4-0EEF-4342-93AA-18BC2BE893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12369-8254-45DC-9417-994B21FF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59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75E6-256F-0B4D-8F63-035FBF2A8145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0BF52-5ACE-874F-BF7D-1B766B7F7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2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matrix inverse, not an MCMC 1:40, add solar spectrum in animate, arrow Ck to image (</a:t>
            </a:r>
            <a:r>
              <a:rPr lang="en-US" dirty="0" err="1"/>
              <a:t>Cstar</a:t>
            </a:r>
            <a:r>
              <a:rPr lang="en-US" dirty="0"/>
              <a:t>)</a:t>
            </a:r>
          </a:p>
          <a:p>
            <a:r>
              <a:rPr lang="en-US" dirty="0"/>
              <a:t>Flexible to accommodate any </a:t>
            </a:r>
            <a:r>
              <a:rPr lang="en-US" dirty="0" err="1"/>
              <a:t>lineshape</a:t>
            </a:r>
            <a:endParaRPr lang="en-US" dirty="0"/>
          </a:p>
          <a:p>
            <a:r>
              <a:rPr lang="en-US" dirty="0" err="1"/>
              <a:t>Eigenspectra</a:t>
            </a:r>
            <a:r>
              <a:rPr lang="en-US" dirty="0"/>
              <a:t> so steep that keep only a low rank </a:t>
            </a:r>
            <a:r>
              <a:rPr lang="en-US" dirty="0" err="1"/>
              <a:t>approx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01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Jointly minimize the chi2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4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7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save both models</a:t>
            </a:r>
          </a:p>
          <a:p>
            <a:r>
              <a:rPr lang="en-US" dirty="0"/>
              <a:t>say cut motivated by TP/FP rates estimated from injection tests 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4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22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6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34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n w="6350">
                  <a:solidFill>
                    <a:schemeClr val="bg1"/>
                  </a:solidFill>
                </a:ln>
              </a:rPr>
              <a:t>DECam</a:t>
            </a:r>
            <a:r>
              <a:rPr lang="en-US" b="1" dirty="0">
                <a:ln w="6350">
                  <a:solidFill>
                    <a:schemeClr val="bg1"/>
                  </a:solidFill>
                </a:ln>
              </a:rPr>
              <a:t>: CCD S8 , Lobster Nebula (NGC 6357)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62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70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n w="6350">
                  <a:solidFill>
                    <a:schemeClr val="bg1"/>
                  </a:solidFill>
                </a:ln>
              </a:rPr>
              <a:t>DECam</a:t>
            </a:r>
            <a:r>
              <a:rPr lang="en-US" b="1" dirty="0">
                <a:ln w="6350">
                  <a:solidFill>
                    <a:schemeClr val="bg1"/>
                  </a:solidFill>
                </a:ln>
              </a:rPr>
              <a:t>: CCD S8 , Lobster Nebula (NGC 6357)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52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Ground Truth Positives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Injection tests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Limit to EW/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&gt;0.07</m:t>
                    </m:r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:r>
                  <a:rPr lang="en-US" dirty="0"/>
                  <a:t>Ground Truth Negatives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Injection test parent set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No GSPSPEC Flags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SFD &lt; 0.05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Ground Truth Positives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Injection tests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Limit to EW/</a:t>
                </a:r>
                <a:r>
                  <a:rPr lang="en-US" b="0" i="0">
                    <a:latin typeface="Cambria Math" panose="02040503050406030204" pitchFamily="18" charset="0"/>
                  </a:rPr>
                  <a:t>𝜎&gt;0.07</a:t>
                </a:r>
                <a:endParaRPr lang="en-US" dirty="0"/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:r>
                  <a:rPr lang="en-US" dirty="0"/>
                  <a:t>Ground Truth Negatives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Injection test parent set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No GSPSPEC Flags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SFD &lt; 0.05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3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70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residuals as good or better 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83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43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n w="6350">
                  <a:solidFill>
                    <a:schemeClr val="bg1"/>
                  </a:solidFill>
                </a:ln>
              </a:rPr>
              <a:t>DECam</a:t>
            </a:r>
            <a:r>
              <a:rPr lang="en-US" b="1" dirty="0">
                <a:ln w="6350">
                  <a:solidFill>
                    <a:schemeClr val="bg1"/>
                  </a:solidFill>
                </a:ln>
              </a:rPr>
              <a:t>: CCD S8 , Lobster Nebula (NGC 6357)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78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17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00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6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8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promise of a 4d map 1:00, change we are focusing on, toggle less/later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141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3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4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7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00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1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82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81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81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71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7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1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6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236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17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73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30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0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097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681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9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Jointly minimize the chi2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4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Jointly minimize the chi2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1:00, in </a:t>
            </a:r>
            <a:r>
              <a:rPr lang="en-US" dirty="0" err="1"/>
              <a:t>gaia</a:t>
            </a:r>
            <a:r>
              <a:rPr lang="en-US" dirty="0"/>
              <a:t> model/not in (say and change 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3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n w="6350">
                  <a:solidFill>
                    <a:schemeClr val="bg1"/>
                  </a:solidFill>
                </a:ln>
              </a:rPr>
              <a:t>DECam</a:t>
            </a:r>
            <a:r>
              <a:rPr lang="en-US" b="1" dirty="0">
                <a:ln w="6350">
                  <a:solidFill>
                    <a:schemeClr val="bg1"/>
                  </a:solidFill>
                </a:ln>
              </a:rPr>
              <a:t>: CCD S8 , Lobster Nebula (NGC 6357)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BF52-5ACE-874F-BF7D-1B766B7F76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2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0DE23-484A-4D99-9544-6C5E6F106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4A436-F99F-43D1-BB61-EEC9A0D7A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60E07-9C92-42D6-BF6A-AC2323C1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CEC06-875D-43E7-8CAD-8CA97A89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B201A-DC98-4671-A081-2F4A186A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0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F501-DBBB-4644-84CF-A8A84942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7D811-E634-47BA-9BD1-12A3035D5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D7B00-3584-434C-9968-9C85FB67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7D0BC-47C9-4D60-BFFE-BED5BBA1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92828-9C02-43D3-A5B6-FDD4F7E8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0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63E2B-BEF1-477D-A999-04045BC5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20CC8-B5EC-4EE3-8992-518200C71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BB64E-ECB2-4E47-9C83-8EC49051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80127-F0E3-494B-AEAC-D534D71F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DAB6-6A45-4191-8003-C4172A4A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EA98-79DA-EE49-B690-908E2D88D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0FB94-B509-E94B-9640-B428C412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29CAC-E646-8C47-9CB6-A1CF9390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CCA0C-4959-0D45-A4EB-AE2137B3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99B17-4501-BF49-82EA-035E8F74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0176-8EAC-47E6-9153-8B50E2C1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68517-9E3E-4373-A54C-B21A3DEFB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F1A4-FCCF-4C7A-99F9-6D3403F6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8C509-699F-49AE-BB3D-0CFD5EDA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13010-0A25-4C66-BCB4-CA1789D2C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A7FE-42E4-4AC4-8E75-FA40A6DD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1C334-A0C5-47B6-950D-E9A82BA6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85644-3727-4340-8E79-F1EC8ADC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920C1-401A-457C-A675-B6288888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64EA2-8800-4536-923E-351778B3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8209-BB7D-48ED-99AF-50140E43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5C99-9CF7-4E33-983A-8ADC15868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018D4-568C-477E-B9E7-F3522E305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520DC-8A10-4E6C-BFD5-B70AEDA8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F1515-2ECD-4272-AC42-594FFF97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14F00-88CC-412C-8C1F-38E9833B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76E3-94DF-49F4-B917-12DDEC16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8BA8E-C33B-4F5E-9B72-5691D6390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57B20-2D4E-4265-824A-27F62F11C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8B6F9-E9A7-46DC-B3E2-F37B8EE9B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D1C32-25B4-4CC1-B8EC-55471C139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DC23D-AB86-491E-A34A-C8E097E6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1EFDE-7D2E-49E5-8984-EA9A4C85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623E9A-FE59-4592-9FAD-09E2B1BD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C9F5-196C-4BA2-ACD1-AD50E166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18765-8874-48C5-A71B-B614DAF6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A85E1-82FA-4B47-99E1-F7D45AD3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260C5-EFF0-49AA-BF9C-7FED3D52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5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3F81C-DEE7-473D-89B2-6EF79F02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A95BA-EB59-40F2-B362-CE76D5D0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F59CC-858F-4912-84D0-F00DB044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2A38-39FE-4778-9E47-62F7F03E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6B66B-5B01-476C-8395-F22E1C7A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CE884-4007-47A4-89E1-C047D91C2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8AB61-C873-4D60-8623-CE6D62C3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7447B-5412-4143-87C1-42392ECD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270D8-5644-414C-BFB7-53C06B34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07CD-0E52-4C32-B6BF-092AFE24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2B71D9-609A-442C-A11C-B83D92AD3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547BC-44CA-4ABC-9630-0697A7E81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489F9-D134-46CF-8BF6-3D147000A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0ED3E-FFF9-480F-8D6A-7C54CE74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303B5-F986-4173-96F4-B238BDEB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5C589-BAFA-41F2-A4FB-41DB2FD2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68206-1243-4BB5-B780-A8B6F2CE7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11B8-4AD3-4FAD-B2F4-7D2BCEE05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35DCD-790A-42AC-BE8B-153CA520B32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54DD7-AEE3-4DC2-BC5B-5AD9CFC79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71F11-7647-4573-A5ED-9C144F8E0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40E1D-8B2A-4071-B718-1A8C6C21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0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0.png"/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24.png"/><Relationship Id="rId5" Type="http://schemas.openxmlformats.org/officeDocument/2006/relationships/image" Target="../media/image170.png"/><Relationship Id="rId10" Type="http://schemas.openxmlformats.org/officeDocument/2006/relationships/image" Target="../media/image23.png"/><Relationship Id="rId9" Type="http://schemas.openxmlformats.org/officeDocument/2006/relationships/image" Target="../media/image22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0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tif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B6BC6E9-D52C-4099-3EDD-961E35325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2558" r="4470" b="25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6" y="917167"/>
            <a:ext cx="4942936" cy="3104280"/>
          </a:xfrm>
        </p:spPr>
        <p:txBody>
          <a:bodyPr anchor="ctr">
            <a:noAutofit/>
          </a:bodyPr>
          <a:lstStyle/>
          <a:p>
            <a: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  <a:t>Measuring the </a:t>
            </a:r>
            <a:b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</a:br>
            <a:b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</a:br>
            <a: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  <a:t>8621Å DIB </a:t>
            </a:r>
            <a:b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</a:br>
            <a:b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</a:br>
            <a: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  <a:t>in RVS Spectra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B966D-D05C-4308-9BA6-C5DE5E8BB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539" y="5606242"/>
            <a:ext cx="3280913" cy="404004"/>
          </a:xfrm>
        </p:spPr>
        <p:txBody>
          <a:bodyPr>
            <a:noAutofit/>
          </a:bodyPr>
          <a:lstStyle/>
          <a:p>
            <a:r>
              <a:rPr lang="en-US" sz="2800" b="1" dirty="0">
                <a:ln w="635">
                  <a:solidFill>
                    <a:schemeClr val="bg1"/>
                  </a:solidFill>
                </a:ln>
                <a:latin typeface="+mj-lt"/>
              </a:rPr>
              <a:t>Andrew Saydjari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5778F2-BA9A-7CF8-4794-39A2309DCD9E}"/>
              </a:ext>
            </a:extLst>
          </p:cNvPr>
          <p:cNvSpPr txBox="1">
            <a:spLocks/>
          </p:cNvSpPr>
          <p:nvPr/>
        </p:nvSpPr>
        <p:spPr>
          <a:xfrm>
            <a:off x="7076537" y="625879"/>
            <a:ext cx="4942934" cy="3686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  <a:t>Obtaining a Clean Catalog by Marginalizing over Stellar Types</a:t>
            </a:r>
            <a:endParaRPr lang="en-US" sz="5400" b="1" dirty="0">
              <a:ln w="19050">
                <a:solidFill>
                  <a:sysClr val="windowText" lastClr="000000"/>
                </a:solidFill>
              </a:ln>
              <a:latin typeface="+mj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E3B56B-D1B8-9A7C-9B4E-E78CF091724F}"/>
              </a:ext>
            </a:extLst>
          </p:cNvPr>
          <p:cNvSpPr txBox="1">
            <a:spLocks/>
          </p:cNvSpPr>
          <p:nvPr/>
        </p:nvSpPr>
        <p:spPr>
          <a:xfrm>
            <a:off x="7907547" y="5384367"/>
            <a:ext cx="3280913" cy="847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n w="635">
                  <a:solidFill>
                    <a:schemeClr val="bg1"/>
                  </a:solidFill>
                </a:ln>
                <a:latin typeface="+mj-lt"/>
              </a:rPr>
              <a:t>CHASC Seminar</a:t>
            </a:r>
          </a:p>
          <a:p>
            <a:r>
              <a:rPr lang="en-US" b="1" dirty="0">
                <a:ln w="635">
                  <a:solidFill>
                    <a:schemeClr val="bg1"/>
                  </a:solidFill>
                </a:ln>
                <a:latin typeface="+mj-lt"/>
              </a:rPr>
              <a:t>January 17</a:t>
            </a:r>
            <a:r>
              <a:rPr lang="en-US" b="1" baseline="30000" dirty="0">
                <a:ln w="635">
                  <a:solidFill>
                    <a:schemeClr val="bg1"/>
                  </a:solidFill>
                </a:ln>
                <a:latin typeface="+mj-lt"/>
              </a:rPr>
              <a:t>th</a:t>
            </a:r>
            <a:r>
              <a:rPr lang="en-US" b="1" dirty="0">
                <a:ln w="635">
                  <a:solidFill>
                    <a:schemeClr val="bg1"/>
                  </a:solidFill>
                </a:ln>
                <a:latin typeface="+mj-lt"/>
              </a:rPr>
              <a:t>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CCE34-6924-68E9-54DA-DFD0F4D13AB7}"/>
              </a:ext>
            </a:extLst>
          </p:cNvPr>
          <p:cNvSpPr txBox="1"/>
          <p:nvPr/>
        </p:nvSpPr>
        <p:spPr>
          <a:xfrm>
            <a:off x="0" y="6488668"/>
            <a:ext cx="34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DIB == Diffuse Interstellar Band</a:t>
            </a:r>
          </a:p>
        </p:txBody>
      </p:sp>
    </p:spTree>
    <p:extLst>
      <p:ext uri="{BB962C8B-B14F-4D97-AF65-F5344CB8AC3E}">
        <p14:creationId xmlns:p14="http://schemas.microsoft.com/office/powerpoint/2010/main" val="1689313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MADGICS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EEE7DD-1D54-AABD-6E98-DD3BEAFE65EB}"/>
              </a:ext>
            </a:extLst>
          </p:cNvPr>
          <p:cNvSpPr txBox="1"/>
          <p:nvPr/>
        </p:nvSpPr>
        <p:spPr>
          <a:xfrm>
            <a:off x="454071" y="953166"/>
            <a:ext cx="1128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5089EF"/>
                </a:solidFill>
              </a:rPr>
              <a:t>M</a:t>
            </a:r>
            <a:r>
              <a:rPr lang="en-US" sz="2400" dirty="0"/>
              <a:t>arginalized </a:t>
            </a:r>
            <a:r>
              <a:rPr lang="en-US" sz="2800" b="1" dirty="0">
                <a:solidFill>
                  <a:srgbClr val="5089EF"/>
                </a:solidFill>
              </a:rPr>
              <a:t>A</a:t>
            </a:r>
            <a:r>
              <a:rPr lang="en-US" sz="2400" dirty="0"/>
              <a:t>nalytic </a:t>
            </a:r>
            <a:r>
              <a:rPr lang="en-US" sz="2800" b="1" dirty="0">
                <a:solidFill>
                  <a:srgbClr val="5089EF"/>
                </a:solidFill>
              </a:rPr>
              <a:t>D</a:t>
            </a:r>
            <a:r>
              <a:rPr lang="en-US" sz="2400" dirty="0"/>
              <a:t>ataspace </a:t>
            </a:r>
            <a:r>
              <a:rPr lang="en-US" sz="2800" b="1" dirty="0">
                <a:solidFill>
                  <a:srgbClr val="5089EF"/>
                </a:solidFill>
              </a:rPr>
              <a:t>G</a:t>
            </a:r>
            <a:r>
              <a:rPr lang="en-US" sz="2400" dirty="0"/>
              <a:t>aussian </a:t>
            </a:r>
            <a:r>
              <a:rPr lang="en-US" sz="2800" b="1" dirty="0">
                <a:solidFill>
                  <a:srgbClr val="5089EF"/>
                </a:solidFill>
              </a:rPr>
              <a:t>I</a:t>
            </a:r>
            <a:r>
              <a:rPr lang="en-US" sz="2400" dirty="0"/>
              <a:t>nference for </a:t>
            </a:r>
            <a:r>
              <a:rPr lang="en-US" sz="2800" b="1" dirty="0">
                <a:solidFill>
                  <a:srgbClr val="5089EF"/>
                </a:solidFill>
              </a:rPr>
              <a:t>C</a:t>
            </a:r>
            <a:r>
              <a:rPr lang="en-US" sz="2400" dirty="0"/>
              <a:t>omponent </a:t>
            </a:r>
            <a:r>
              <a:rPr lang="en-US" sz="2800" b="1" dirty="0">
                <a:solidFill>
                  <a:srgbClr val="5089EF"/>
                </a:solidFill>
              </a:rPr>
              <a:t>S</a:t>
            </a:r>
            <a:r>
              <a:rPr lang="en-US" sz="2400" dirty="0"/>
              <a:t>eparation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4B408-8725-7D58-F0E3-CB66B36ABC9C}"/>
              </a:ext>
            </a:extLst>
          </p:cNvPr>
          <p:cNvSpPr txBox="1"/>
          <p:nvPr/>
        </p:nvSpPr>
        <p:spPr>
          <a:xfrm>
            <a:off x="355559" y="4297047"/>
            <a:ext cx="362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89EF"/>
                </a:solidFill>
              </a:rPr>
              <a:t>Component posteriors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0257A2-B99F-45FE-676A-B00A59518624}"/>
                  </a:ext>
                </a:extLst>
              </p:cNvPr>
              <p:cNvSpPr txBox="1"/>
              <p:nvPr/>
            </p:nvSpPr>
            <p:spPr>
              <a:xfrm>
                <a:off x="550142" y="5480883"/>
                <a:ext cx="2976841" cy="474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0257A2-B99F-45FE-676A-B00A59518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42" y="5480883"/>
                <a:ext cx="2976841" cy="474232"/>
              </a:xfrm>
              <a:prstGeom prst="rect">
                <a:avLst/>
              </a:prstGeom>
              <a:blipFill>
                <a:blip r:embed="rId3"/>
                <a:stretch>
                  <a:fillRect t="-10526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EC813F-DAE0-B76C-13E8-EBB3BAD87041}"/>
                  </a:ext>
                </a:extLst>
              </p:cNvPr>
              <p:cNvSpPr txBox="1"/>
              <p:nvPr/>
            </p:nvSpPr>
            <p:spPr>
              <a:xfrm>
                <a:off x="692650" y="4894242"/>
                <a:ext cx="2403222" cy="463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EC813F-DAE0-B76C-13E8-EBB3BAD8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50" y="4894242"/>
                <a:ext cx="2403222" cy="463397"/>
              </a:xfrm>
              <a:prstGeom prst="rect">
                <a:avLst/>
              </a:prstGeom>
              <a:blipFill>
                <a:blip r:embed="rId5"/>
                <a:stretch>
                  <a:fillRect t="-2703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3EF06D-15C1-A172-3405-ADF4480B6132}"/>
                  </a:ext>
                </a:extLst>
              </p:cNvPr>
              <p:cNvSpPr txBox="1"/>
              <p:nvPr/>
            </p:nvSpPr>
            <p:spPr>
              <a:xfrm>
                <a:off x="754347" y="2381446"/>
                <a:ext cx="2047868" cy="775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3EF06D-15C1-A172-3405-ADF4480B6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47" y="2381446"/>
                <a:ext cx="2047868" cy="775084"/>
              </a:xfrm>
              <a:prstGeom prst="rect">
                <a:avLst/>
              </a:prstGeom>
              <a:blipFill>
                <a:blip r:embed="rId6"/>
                <a:stretch>
                  <a:fillRect l="-6173" t="-175806" r="-8642" b="-24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0A3165-E847-52BE-A496-DE69A7D2F191}"/>
                  </a:ext>
                </a:extLst>
              </p:cNvPr>
              <p:cNvSpPr txBox="1"/>
              <p:nvPr/>
            </p:nvSpPr>
            <p:spPr>
              <a:xfrm>
                <a:off x="802730" y="3355629"/>
                <a:ext cx="20450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0A3165-E847-52BE-A496-DE69A7D2F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30" y="3355629"/>
                <a:ext cx="2045047" cy="461665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ABE5A4E-D1C2-E3E3-4E2C-6ABA24201B82}"/>
              </a:ext>
            </a:extLst>
          </p:cNvPr>
          <p:cNvSpPr txBox="1"/>
          <p:nvPr/>
        </p:nvSpPr>
        <p:spPr>
          <a:xfrm>
            <a:off x="355559" y="1728280"/>
            <a:ext cx="280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89EF"/>
                </a:solidFill>
              </a:rPr>
              <a:t>Model of spectrum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8F4523-1988-CADB-D21F-6AAB2E3730C2}"/>
              </a:ext>
            </a:extLst>
          </p:cNvPr>
          <p:cNvSpPr txBox="1"/>
          <p:nvPr/>
        </p:nvSpPr>
        <p:spPr>
          <a:xfrm>
            <a:off x="6184731" y="1728279"/>
            <a:ext cx="280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089EF"/>
                </a:solidFill>
              </a:rPr>
              <a:t>Data-driven Prior</a:t>
            </a:r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45EB87C4-CCCF-53D6-86C7-95A56F5D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80" y="2308255"/>
            <a:ext cx="3629845" cy="38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32853-5859-F070-779E-502A8A0620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2308" y="2308254"/>
            <a:ext cx="4515266" cy="3868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155EF9-F129-557D-8450-8D1D8A850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521" y="2308256"/>
            <a:ext cx="4515266" cy="3868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3170D-4100-66C0-872F-A3404B455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35" y="2308255"/>
            <a:ext cx="4515265" cy="3868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55604D-0A45-7C3D-E428-9FB40C413D91}"/>
                  </a:ext>
                </a:extLst>
              </p:cNvPr>
              <p:cNvSpPr txBox="1"/>
              <p:nvPr/>
            </p:nvSpPr>
            <p:spPr>
              <a:xfrm>
                <a:off x="489760" y="6078359"/>
                <a:ext cx="2670988" cy="474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55604D-0A45-7C3D-E428-9FB40C413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60" y="6078359"/>
                <a:ext cx="2670988" cy="474232"/>
              </a:xfrm>
              <a:prstGeom prst="rect">
                <a:avLst/>
              </a:prstGeom>
              <a:blipFill>
                <a:blip r:embed="rId4"/>
                <a:stretch>
                  <a:fillRect t="-10526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34AFC86-8B43-91C9-D0E8-64AA714B7680}"/>
              </a:ext>
            </a:extLst>
          </p:cNvPr>
          <p:cNvSpPr txBox="1"/>
          <p:nvPr/>
        </p:nvSpPr>
        <p:spPr>
          <a:xfrm>
            <a:off x="4203562" y="6315475"/>
            <a:ext cx="7986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line lists are incomplete. Our approach avoids entirely.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53FCA-C77B-8280-391B-4531DCCFB746}"/>
              </a:ext>
            </a:extLst>
          </p:cNvPr>
          <p:cNvCxnSpPr>
            <a:cxnSpLocks/>
          </p:cNvCxnSpPr>
          <p:nvPr/>
        </p:nvCxnSpPr>
        <p:spPr>
          <a:xfrm>
            <a:off x="2802215" y="3599578"/>
            <a:ext cx="11188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C02381-6C2C-7981-760F-907DB4ABF61B}"/>
              </a:ext>
            </a:extLst>
          </p:cNvPr>
          <p:cNvSpPr txBox="1"/>
          <p:nvPr/>
        </p:nvSpPr>
        <p:spPr>
          <a:xfrm>
            <a:off x="2779776" y="318572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C7C567-52B7-71A3-1AF5-52936E916ADF}"/>
                  </a:ext>
                </a:extLst>
              </p:cNvPr>
              <p:cNvSpPr txBox="1"/>
              <p:nvPr/>
            </p:nvSpPr>
            <p:spPr>
              <a:xfrm>
                <a:off x="2703707" y="3659223"/>
                <a:ext cx="1251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star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C7C567-52B7-71A3-1AF5-52936E916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707" y="3659223"/>
                <a:ext cx="125156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nut 6">
            <a:extLst>
              <a:ext uri="{FF2B5EF4-FFF2-40B4-BE49-F238E27FC236}">
                <a16:creationId xmlns:a16="http://schemas.microsoft.com/office/drawing/2014/main" id="{9D0E957A-C062-D621-9336-6EA1A6234082}"/>
              </a:ext>
            </a:extLst>
          </p:cNvPr>
          <p:cNvSpPr>
            <a:spLocks noChangeAspect="1"/>
          </p:cNvSpPr>
          <p:nvPr/>
        </p:nvSpPr>
        <p:spPr>
          <a:xfrm>
            <a:off x="5376333" y="3022015"/>
            <a:ext cx="255637" cy="254000"/>
          </a:xfrm>
          <a:prstGeom prst="donut">
            <a:avLst>
              <a:gd name="adj" fmla="val 3545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53C0FC1F-6B0A-D939-640E-F92D2B5C3CB4}"/>
              </a:ext>
            </a:extLst>
          </p:cNvPr>
          <p:cNvSpPr>
            <a:spLocks noChangeAspect="1"/>
          </p:cNvSpPr>
          <p:nvPr/>
        </p:nvSpPr>
        <p:spPr>
          <a:xfrm>
            <a:off x="5376331" y="5239692"/>
            <a:ext cx="255637" cy="254000"/>
          </a:xfrm>
          <a:prstGeom prst="donut">
            <a:avLst>
              <a:gd name="adj" fmla="val 3545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6DFB3598-D0DD-D5E1-2B1D-5DDB3690911F}"/>
              </a:ext>
            </a:extLst>
          </p:cNvPr>
          <p:cNvSpPr>
            <a:spLocks noChangeAspect="1"/>
          </p:cNvSpPr>
          <p:nvPr/>
        </p:nvSpPr>
        <p:spPr>
          <a:xfrm>
            <a:off x="7005558" y="4631712"/>
            <a:ext cx="255637" cy="254000"/>
          </a:xfrm>
          <a:prstGeom prst="donut">
            <a:avLst>
              <a:gd name="adj" fmla="val 3545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2504264A-AECE-5A09-D39D-CED06E067AB3}"/>
              </a:ext>
            </a:extLst>
          </p:cNvPr>
          <p:cNvSpPr>
            <a:spLocks noChangeAspect="1"/>
          </p:cNvSpPr>
          <p:nvPr/>
        </p:nvSpPr>
        <p:spPr>
          <a:xfrm>
            <a:off x="7010325" y="5239692"/>
            <a:ext cx="255637" cy="254000"/>
          </a:xfrm>
          <a:prstGeom prst="donut">
            <a:avLst>
              <a:gd name="adj" fmla="val 3545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CAA0B9F8-8B65-21B6-F1B8-2996930E6EB9}"/>
              </a:ext>
            </a:extLst>
          </p:cNvPr>
          <p:cNvSpPr>
            <a:spLocks noChangeAspect="1"/>
          </p:cNvSpPr>
          <p:nvPr/>
        </p:nvSpPr>
        <p:spPr>
          <a:xfrm>
            <a:off x="4777521" y="3029530"/>
            <a:ext cx="255637" cy="254000"/>
          </a:xfrm>
          <a:prstGeom prst="donut">
            <a:avLst>
              <a:gd name="adj" fmla="val 3545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97B7976F-6E6A-5B9D-5904-A77FC16FD611}"/>
              </a:ext>
            </a:extLst>
          </p:cNvPr>
          <p:cNvSpPr>
            <a:spLocks noChangeAspect="1"/>
          </p:cNvSpPr>
          <p:nvPr/>
        </p:nvSpPr>
        <p:spPr>
          <a:xfrm>
            <a:off x="4777521" y="4649818"/>
            <a:ext cx="255637" cy="254000"/>
          </a:xfrm>
          <a:prstGeom prst="donut">
            <a:avLst>
              <a:gd name="adj" fmla="val 3545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10DDDBB4-C4F1-08DA-A8A4-AEE63A1417D0}"/>
              </a:ext>
            </a:extLst>
          </p:cNvPr>
          <p:cNvSpPr>
            <a:spLocks noChangeAspect="1"/>
          </p:cNvSpPr>
          <p:nvPr/>
        </p:nvSpPr>
        <p:spPr>
          <a:xfrm>
            <a:off x="4777520" y="5239691"/>
            <a:ext cx="255638" cy="254001"/>
          </a:xfrm>
          <a:prstGeom prst="donut">
            <a:avLst>
              <a:gd name="adj" fmla="val 9837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D30462-D593-23E1-62EB-019A2B53AF45}"/>
                  </a:ext>
                </a:extLst>
              </p:cNvPr>
              <p:cNvSpPr txBox="1"/>
              <p:nvPr/>
            </p:nvSpPr>
            <p:spPr>
              <a:xfrm>
                <a:off x="5326180" y="5415506"/>
                <a:ext cx="1321516" cy="392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A938FF"/>
                    </a:solidFill>
                  </a:rPr>
                  <a:t>Ca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baseline="-10000" dirty="0" smtClean="0">
                        <a:solidFill>
                          <a:srgbClr val="A938FF"/>
                        </a:solidFill>
                        <a:latin typeface="Cambria Math" panose="02040503050406030204" pitchFamily="18" charset="0"/>
                      </a:rPr>
                      <m:t>II</m:t>
                    </m:r>
                    <m:r>
                      <a:rPr lang="en-US" sz="2000" i="0" baseline="-10000" dirty="0" smtClean="0">
                        <a:solidFill>
                          <a:srgbClr val="A938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A938FF"/>
                    </a:solidFill>
                  </a:rPr>
                  <a:t> Triplet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D30462-D593-23E1-62EB-019A2B53A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180" y="5415506"/>
                <a:ext cx="1321516" cy="392993"/>
              </a:xfrm>
              <a:prstGeom prst="rect">
                <a:avLst/>
              </a:prstGeom>
              <a:blipFill>
                <a:blip r:embed="rId13"/>
                <a:stretch>
                  <a:fillRect l="-3810" r="-2857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nut 29">
            <a:extLst>
              <a:ext uri="{FF2B5EF4-FFF2-40B4-BE49-F238E27FC236}">
                <a16:creationId xmlns:a16="http://schemas.microsoft.com/office/drawing/2014/main" id="{F145EAD4-369B-6845-E52E-4AEAAD20D060}"/>
              </a:ext>
            </a:extLst>
          </p:cNvPr>
          <p:cNvSpPr>
            <a:spLocks noChangeAspect="1"/>
          </p:cNvSpPr>
          <p:nvPr/>
        </p:nvSpPr>
        <p:spPr>
          <a:xfrm>
            <a:off x="5376331" y="4649817"/>
            <a:ext cx="255638" cy="254001"/>
          </a:xfrm>
          <a:prstGeom prst="donut">
            <a:avLst>
              <a:gd name="adj" fmla="val 9837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E6FE3764-3847-9FEC-504C-445518BD0A09}"/>
              </a:ext>
            </a:extLst>
          </p:cNvPr>
          <p:cNvSpPr>
            <a:spLocks noChangeAspect="1"/>
          </p:cNvSpPr>
          <p:nvPr/>
        </p:nvSpPr>
        <p:spPr>
          <a:xfrm>
            <a:off x="7003272" y="3021813"/>
            <a:ext cx="255638" cy="254001"/>
          </a:xfrm>
          <a:prstGeom prst="donut">
            <a:avLst>
              <a:gd name="adj" fmla="val 9837"/>
            </a:avLst>
          </a:prstGeom>
          <a:solidFill>
            <a:srgbClr val="A93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8" grpId="0"/>
      <p:bldP spid="23" grpId="0"/>
      <p:bldP spid="31" grpId="0"/>
      <p:bldP spid="8" grpId="0"/>
      <p:bldP spid="9" grpId="0"/>
      <p:bldP spid="7" grpId="0" animBg="1"/>
      <p:bldP spid="7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/>
      <p:bldP spid="20" grpId="1"/>
      <p:bldP spid="20" grpId="2"/>
      <p:bldP spid="20" grpId="3"/>
      <p:bldP spid="30" grpId="0" animBg="1"/>
      <p:bldP spid="30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Intuition: From Projection to Posterior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8FC5058-B673-F2A7-AD0E-53E5FB877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95" y="864713"/>
            <a:ext cx="4899127" cy="46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CC3D7DF-6423-98C7-5A2D-4656D00C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894" y="867260"/>
            <a:ext cx="4899127" cy="46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2C657E1-077D-B243-75CB-C85481E7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8015" y="867260"/>
            <a:ext cx="4899126" cy="46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FA86F2-966D-F44D-F2FF-BA4402E9FD7A}"/>
                  </a:ext>
                </a:extLst>
              </p:cNvPr>
              <p:cNvSpPr txBox="1"/>
              <p:nvPr/>
            </p:nvSpPr>
            <p:spPr>
              <a:xfrm>
                <a:off x="903600" y="5736067"/>
                <a:ext cx="2893164" cy="815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FA86F2-966D-F44D-F2FF-BA4402E9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600" y="5736067"/>
                <a:ext cx="2893164" cy="815031"/>
              </a:xfrm>
              <a:prstGeom prst="rect">
                <a:avLst/>
              </a:prstGeom>
              <a:blipFill>
                <a:blip r:embed="rId6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7CBD71-CC2B-B2F7-E14C-3F2581FE5431}"/>
                  </a:ext>
                </a:extLst>
              </p:cNvPr>
              <p:cNvSpPr txBox="1"/>
              <p:nvPr/>
            </p:nvSpPr>
            <p:spPr>
              <a:xfrm>
                <a:off x="5295894" y="5699855"/>
                <a:ext cx="2093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7CBD71-CC2B-B2F7-E14C-3F2581FE5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894" y="5699855"/>
                <a:ext cx="2093073" cy="430887"/>
              </a:xfrm>
              <a:prstGeom prst="rect">
                <a:avLst/>
              </a:prstGeom>
              <a:blipFill>
                <a:blip r:embed="rId7"/>
                <a:stretch>
                  <a:fillRect l="-3636" t="-37143" r="-5455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14F764-AFB6-A6C6-16C8-F51BC99D3484}"/>
                  </a:ext>
                </a:extLst>
              </p:cNvPr>
              <p:cNvSpPr txBox="1"/>
              <p:nvPr/>
            </p:nvSpPr>
            <p:spPr>
              <a:xfrm>
                <a:off x="5295894" y="6124886"/>
                <a:ext cx="2079993" cy="494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14F764-AFB6-A6C6-16C8-F51BC99D3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894" y="6124886"/>
                <a:ext cx="2079993" cy="494559"/>
              </a:xfrm>
              <a:prstGeom prst="rect">
                <a:avLst/>
              </a:prstGeom>
              <a:blipFill>
                <a:blip r:embed="rId8"/>
                <a:stretch>
                  <a:fillRect l="-3659" r="-548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1929EE-41DF-BC1A-D111-3BD1B2823B1F}"/>
                  </a:ext>
                </a:extLst>
              </p:cNvPr>
              <p:cNvSpPr txBox="1"/>
              <p:nvPr/>
            </p:nvSpPr>
            <p:spPr>
              <a:xfrm>
                <a:off x="8875017" y="5584161"/>
                <a:ext cx="2732671" cy="10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5089EF"/>
                    </a:solidFill>
                  </a:rPr>
                  <a:t>Given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2800" b="0" i="0" smtClean="0">
                        <a:solidFill>
                          <a:srgbClr val="5089E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5089E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5089EF"/>
                    </a:solidFill>
                  </a:rPr>
                  <a:t> </a:t>
                </a:r>
              </a:p>
              <a:p>
                <a:r>
                  <a:rPr lang="en-US" sz="2800" dirty="0">
                    <a:solidFill>
                      <a:srgbClr val="5089EF"/>
                    </a:solidFill>
                  </a:rPr>
                  <a:t>Want to find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5089EF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5089E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US" sz="2800" dirty="0">
                  <a:solidFill>
                    <a:srgbClr val="5089E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1929EE-41DF-BC1A-D111-3BD1B2823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17" y="5584161"/>
                <a:ext cx="2732671" cy="1081450"/>
              </a:xfrm>
              <a:prstGeom prst="rect">
                <a:avLst/>
              </a:prstGeom>
              <a:blipFill>
                <a:blip r:embed="rId9"/>
                <a:stretch>
                  <a:fillRect l="-4630" t="-12791" r="-463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6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Scanned Parameters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80CD0A9-C970-2497-9F33-916234465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50"/>
          <a:stretch/>
        </p:blipFill>
        <p:spPr>
          <a:xfrm>
            <a:off x="0" y="1647743"/>
            <a:ext cx="7323318" cy="2589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AEA13E-F59C-EE70-AA33-911C932DEC1F}"/>
                  </a:ext>
                </a:extLst>
              </p:cNvPr>
              <p:cNvSpPr txBox="1"/>
              <p:nvPr/>
            </p:nvSpPr>
            <p:spPr>
              <a:xfrm>
                <a:off x="7605472" y="2352471"/>
                <a:ext cx="404332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 </a:t>
                </a:r>
                <a:r>
                  <a:rPr lang="en-US" sz="2400" i="1" dirty="0"/>
                  <a:t>a priori </a:t>
                </a:r>
                <a:r>
                  <a:rPr lang="en-US" sz="2400" dirty="0"/>
                  <a:t>knowledge of dust velocity!</a:t>
                </a:r>
              </a:p>
              <a:p>
                <a:pPr algn="ctr"/>
                <a:endParaRPr lang="en-US" sz="2400" dirty="0"/>
              </a:p>
              <a:p>
                <a:pPr algn="ctr"/>
                <a:endParaRPr lang="en-US" sz="2400" dirty="0"/>
              </a:p>
              <a:p>
                <a:r>
                  <a:rPr lang="en-US" sz="2400" dirty="0"/>
                  <a:t>Scan 2D Parameter Space: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/>
                  <a:t>1D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, 1D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rough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/>
                  <a:t>1D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, 1D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fine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/>
                  <a:t>Uncertainty from local full 2D Hessian (finite diff)</a:t>
                </a:r>
              </a:p>
              <a:p>
                <a:pPr marL="342900" indent="-342900">
                  <a:buFontTx/>
                  <a:buChar char="-"/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AEA13E-F59C-EE70-AA33-911C932DE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472" y="2352471"/>
                <a:ext cx="4043320" cy="3785652"/>
              </a:xfrm>
              <a:prstGeom prst="rect">
                <a:avLst/>
              </a:prstGeom>
              <a:blipFill>
                <a:blip r:embed="rId4"/>
                <a:stretch>
                  <a:fillRect l="-2508" t="-1338" r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654A38-BD1C-65F1-B408-7662400C48EC}"/>
                  </a:ext>
                </a:extLst>
              </p:cNvPr>
              <p:cNvSpPr txBox="1"/>
              <p:nvPr/>
            </p:nvSpPr>
            <p:spPr>
              <a:xfrm>
                <a:off x="736119" y="971187"/>
                <a:ext cx="10719761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n w="3175">
                      <a:noFill/>
                    </a:ln>
                  </a:rPr>
                  <a:t>Key is specifying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</a:t>
                </a:r>
                <a:r>
                  <a:rPr lang="en-US" sz="2800" dirty="0">
                    <a:ln w="3175">
                      <a:noFill/>
                    </a:ln>
                  </a:rPr>
                  <a:t>if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>
                    <a:ln w="3175">
                      <a:noFill/>
                    </a:ln>
                  </a:rPr>
                  <a:t> not well-represented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654A38-BD1C-65F1-B408-7662400C4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19" y="971187"/>
                <a:ext cx="10719761" cy="523220"/>
              </a:xfrm>
              <a:prstGeom prst="rect">
                <a:avLst/>
              </a:prstGeom>
              <a:blipFill>
                <a:blip r:embed="rId5"/>
                <a:stretch>
                  <a:fillRect t="-11905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D8B56D3-B697-8EA7-382F-35019771B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1"/>
          <a:stretch/>
        </p:blipFill>
        <p:spPr>
          <a:xfrm>
            <a:off x="0" y="4237022"/>
            <a:ext cx="7323318" cy="26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Example Decomposition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6171C4F3-C7B4-BEAA-09EA-AC96B981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" y="1348627"/>
            <a:ext cx="12191145" cy="49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426BD-D7FD-5CF8-7475-ED936F265B68}"/>
              </a:ext>
            </a:extLst>
          </p:cNvPr>
          <p:cNvSpPr txBox="1"/>
          <p:nvPr/>
        </p:nvSpPr>
        <p:spPr>
          <a:xfrm>
            <a:off x="6045338" y="6345798"/>
            <a:ext cx="6146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Unmodeled components appear in residual!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EEE7DD-1D54-AABD-6E98-DD3BEAFE65EB}"/>
              </a:ext>
            </a:extLst>
          </p:cNvPr>
          <p:cNvSpPr txBox="1"/>
          <p:nvPr/>
        </p:nvSpPr>
        <p:spPr>
          <a:xfrm>
            <a:off x="1636919" y="886962"/>
            <a:ext cx="900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Create catalog from component models with DIB SNR &gt; 3.8σ cut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2876F688-5296-4764-EA80-EBD6D075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48627"/>
            <a:ext cx="12191145" cy="493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312DC0-DF1F-53F9-99EE-D3BD4D5F49DC}"/>
              </a:ext>
            </a:extLst>
          </p:cNvPr>
          <p:cNvCxnSpPr>
            <a:cxnSpLocks/>
          </p:cNvCxnSpPr>
          <p:nvPr/>
        </p:nvCxnSpPr>
        <p:spPr>
          <a:xfrm flipH="1" flipV="1">
            <a:off x="6538823" y="5509373"/>
            <a:ext cx="1104181" cy="774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6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Creating the Catalog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290E9D-1EC2-8867-9AFE-4F7A914D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16" y="879932"/>
            <a:ext cx="9012767" cy="59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5B518B-CA53-0C68-240A-3C9CD834982A}"/>
              </a:ext>
            </a:extLst>
          </p:cNvPr>
          <p:cNvSpPr/>
          <p:nvPr/>
        </p:nvSpPr>
        <p:spPr>
          <a:xfrm>
            <a:off x="1589616" y="2734733"/>
            <a:ext cx="9012767" cy="1752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9D318-7444-17C2-D4F2-E10F1516B10F}"/>
              </a:ext>
            </a:extLst>
          </p:cNvPr>
          <p:cNvSpPr/>
          <p:nvPr/>
        </p:nvSpPr>
        <p:spPr>
          <a:xfrm>
            <a:off x="1589615" y="4487333"/>
            <a:ext cx="9012767" cy="17525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Catalog Distribution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A04BBC-B08D-1B1C-A471-85A6FCD8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6" y="1328811"/>
            <a:ext cx="10276068" cy="45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6E22C-C50E-69C5-3FBB-100A00C2D7A7}"/>
              </a:ext>
            </a:extLst>
          </p:cNvPr>
          <p:cNvSpPr txBox="1"/>
          <p:nvPr/>
        </p:nvSpPr>
        <p:spPr>
          <a:xfrm>
            <a:off x="2676605" y="6163124"/>
            <a:ext cx="781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DIB SNR acts as a continuous quality cut on the catalog</a:t>
            </a:r>
          </a:p>
        </p:txBody>
      </p:sp>
    </p:spTree>
    <p:extLst>
      <p:ext uri="{BB962C8B-B14F-4D97-AF65-F5344CB8AC3E}">
        <p14:creationId xmlns:p14="http://schemas.microsoft.com/office/powerpoint/2010/main" val="72883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Catalog Comparison Overview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A106F3B8-CA6D-91B0-2E9D-9BDD38DEE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3"/>
          <a:stretch/>
        </p:blipFill>
        <p:spPr>
          <a:xfrm>
            <a:off x="297315" y="1665846"/>
            <a:ext cx="6004642" cy="444134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D7A1F2-A0BE-85B6-0D41-43C85EA1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89" y="1324020"/>
            <a:ext cx="5217528" cy="51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Efficacy of Cuts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4" name="Picture 2">
            <a:extLst>
              <a:ext uri="{FF2B5EF4-FFF2-40B4-BE49-F238E27FC236}">
                <a16:creationId xmlns:a16="http://schemas.microsoft.com/office/drawing/2014/main" id="{2F494999-CBD6-28ED-A8E8-9B09977B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" y="864713"/>
            <a:ext cx="12191516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CF5F0-92C1-AE63-AE08-05187C1C0774}"/>
              </a:ext>
            </a:extLst>
          </p:cNvPr>
          <p:cNvSpPr txBox="1"/>
          <p:nvPr/>
        </p:nvSpPr>
        <p:spPr>
          <a:xfrm>
            <a:off x="5355308" y="1254012"/>
            <a:ext cx="16455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2AFF"/>
                </a:solidFill>
              </a:rPr>
              <a:t>NOT IN Gaia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9AC02-4804-AEB8-CAB8-A61ED178D365}"/>
              </a:ext>
            </a:extLst>
          </p:cNvPr>
          <p:cNvSpPr txBox="1"/>
          <p:nvPr/>
        </p:nvSpPr>
        <p:spPr>
          <a:xfrm>
            <a:off x="5473294" y="5929913"/>
            <a:ext cx="1409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8CB0A"/>
                </a:solidFill>
              </a:rPr>
              <a:t>IN</a:t>
            </a:r>
          </a:p>
          <a:p>
            <a:pPr algn="ctr"/>
            <a:r>
              <a:rPr lang="en-US" sz="1200" dirty="0">
                <a:solidFill>
                  <a:srgbClr val="38CB0A"/>
                </a:solidFill>
              </a:rPr>
              <a:t>Gaia Model</a:t>
            </a:r>
          </a:p>
        </p:txBody>
      </p:sp>
    </p:spTree>
    <p:extLst>
      <p:ext uri="{BB962C8B-B14F-4D97-AF65-F5344CB8AC3E}">
        <p14:creationId xmlns:p14="http://schemas.microsoft.com/office/powerpoint/2010/main" val="388033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2000" r="-8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903AB6-0FEA-3A33-60C1-4829D38730B8}"/>
              </a:ext>
            </a:extLst>
          </p:cNvPr>
          <p:cNvSpPr txBox="1">
            <a:spLocks/>
          </p:cNvSpPr>
          <p:nvPr/>
        </p:nvSpPr>
        <p:spPr>
          <a:xfrm>
            <a:off x="0" y="1917373"/>
            <a:ext cx="12192000" cy="134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ln w="19050">
                  <a:noFill/>
                </a:ln>
              </a:rPr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233025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Injection Tests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3CD0668-18B8-83B9-AC62-3DCE00EA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51776"/>
            <a:ext cx="4834467" cy="55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FE005-3ADC-5A86-9150-53A362830B7D}"/>
              </a:ext>
            </a:extLst>
          </p:cNvPr>
          <p:cNvSpPr txBox="1"/>
          <p:nvPr/>
        </p:nvSpPr>
        <p:spPr>
          <a:xfrm>
            <a:off x="1713766" y="849092"/>
            <a:ext cx="367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HQ Upstream Processing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CEBA5B-D9EF-99DF-B410-6E52A7EC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45" y="1310757"/>
            <a:ext cx="3676333" cy="55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D95F03-DB47-55DC-0D0C-A0F52900FA0E}"/>
              </a:ext>
            </a:extLst>
          </p:cNvPr>
          <p:cNvSpPr txBox="1"/>
          <p:nvPr/>
        </p:nvSpPr>
        <p:spPr>
          <a:xfrm>
            <a:off x="8151917" y="849092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Low SNR Bias</a:t>
            </a:r>
          </a:p>
        </p:txBody>
      </p:sp>
    </p:spTree>
    <p:extLst>
      <p:ext uri="{BB962C8B-B14F-4D97-AF65-F5344CB8AC3E}">
        <p14:creationId xmlns:p14="http://schemas.microsoft.com/office/powerpoint/2010/main" val="415212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903AB6-0FEA-3A33-60C1-4829D38730B8}"/>
              </a:ext>
            </a:extLst>
          </p:cNvPr>
          <p:cNvSpPr txBox="1">
            <a:spLocks/>
          </p:cNvSpPr>
          <p:nvPr/>
        </p:nvSpPr>
        <p:spPr>
          <a:xfrm>
            <a:off x="0" y="1917373"/>
            <a:ext cx="12192000" cy="134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ln w="19050">
                  <a:noFill/>
                </a:ln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31571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F4CFC54-3F68-2453-D62C-C778E949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8772" y="1354665"/>
            <a:ext cx="5503764" cy="53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Estimating Completeness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D1A9F33-2ECF-6E4B-1547-2587AF4F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4" y="965830"/>
            <a:ext cx="5638800" cy="58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6DD53F29-A184-023B-62BC-6C715D42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68" y="1354665"/>
            <a:ext cx="5504372" cy="53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3600" dirty="0"/>
              <a:t>What if some DIB absorption is in your stellar covariance?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A8FB512-2500-A908-6F18-87B1CA80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71" y="864713"/>
            <a:ext cx="6127858" cy="599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89D9D-499E-5AA3-1D1D-ACBAB4B1929E}"/>
              </a:ext>
            </a:extLst>
          </p:cNvPr>
          <p:cNvSpPr txBox="1"/>
          <p:nvPr/>
        </p:nvSpPr>
        <p:spPr>
          <a:xfrm>
            <a:off x="8878834" y="3153470"/>
            <a:ext cx="2392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Tiny (~0.1%) change in DIB 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D92875-246C-C524-1564-A10BEEFD9ABB}"/>
              </a:ext>
            </a:extLst>
          </p:cNvPr>
          <p:cNvSpPr txBox="1"/>
          <p:nvPr/>
        </p:nvSpPr>
        <p:spPr>
          <a:xfrm>
            <a:off x="217283" y="1018622"/>
            <a:ext cx="360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Dusty Stellar Prior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C275E-6D4E-E48D-2D54-898D19C3AE4F}"/>
              </a:ext>
            </a:extLst>
          </p:cNvPr>
          <p:cNvSpPr txBox="1"/>
          <p:nvPr/>
        </p:nvSpPr>
        <p:spPr>
          <a:xfrm>
            <a:off x="171596" y="4823715"/>
            <a:ext cx="2906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Detections lost are below the formal detection threshold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0BC7B7-C3AF-B89D-52E1-78539D9E960C}"/>
              </a:ext>
            </a:extLst>
          </p:cNvPr>
          <p:cNvCxnSpPr/>
          <p:nvPr/>
        </p:nvCxnSpPr>
        <p:spPr>
          <a:xfrm>
            <a:off x="2358008" y="5327621"/>
            <a:ext cx="14395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9F7B67-C7FB-5679-8A99-0177955DE026}"/>
              </a:ext>
            </a:extLst>
          </p:cNvPr>
          <p:cNvSpPr txBox="1"/>
          <p:nvPr/>
        </p:nvSpPr>
        <p:spPr>
          <a:xfrm>
            <a:off x="8878834" y="4878033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2AFF"/>
                </a:solidFill>
              </a:rPr>
              <a:t>3.8𝜎 – detection threshold</a:t>
            </a:r>
          </a:p>
        </p:txBody>
      </p:sp>
    </p:spTree>
    <p:extLst>
      <p:ext uri="{BB962C8B-B14F-4D97-AF65-F5344CB8AC3E}">
        <p14:creationId xmlns:p14="http://schemas.microsoft.com/office/powerpoint/2010/main" val="34853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Stellar Model Generalization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1B3252D-8447-8046-8DF7-79F7D55FB3A5}"/>
              </a:ext>
            </a:extLst>
          </p:cNvPr>
          <p:cNvSpPr txBox="1"/>
          <p:nvPr/>
        </p:nvSpPr>
        <p:spPr>
          <a:xfrm>
            <a:off x="1329310" y="919072"/>
            <a:ext cx="903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089EF"/>
                </a:solidFill>
              </a:rPr>
              <a:t>Can you actually marginalize over a large range of stellar types?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5E868-EA00-E3E9-C4FE-ABA8F4258AD9}"/>
              </a:ext>
            </a:extLst>
          </p:cNvPr>
          <p:cNvSpPr txBox="1"/>
          <p:nvPr/>
        </p:nvSpPr>
        <p:spPr>
          <a:xfrm>
            <a:off x="10147177" y="919071"/>
            <a:ext cx="861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Yes!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FBB0CA-ECFC-8DD1-43C1-802436A1A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47"/>
          <a:stretch/>
        </p:blipFill>
        <p:spPr bwMode="auto">
          <a:xfrm>
            <a:off x="217379" y="1380736"/>
            <a:ext cx="4250571" cy="53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6B51E-950A-7532-956D-5DFEA89BE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r="31924"/>
          <a:stretch/>
        </p:blipFill>
        <p:spPr bwMode="auto">
          <a:xfrm>
            <a:off x="4467951" y="1380736"/>
            <a:ext cx="3753335" cy="53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0F051CE-5A26-9719-830D-D5A58727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6"/>
          <a:stretch/>
        </p:blipFill>
        <p:spPr bwMode="auto">
          <a:xfrm>
            <a:off x="8221287" y="1380736"/>
            <a:ext cx="3753334" cy="53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Stellar Residuals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B8CF22A-190E-C2CE-E464-8E50B1725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6" y="1162700"/>
            <a:ext cx="7121796" cy="5392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E596B-E77E-921E-970C-4033ED78CE02}"/>
              </a:ext>
            </a:extLst>
          </p:cNvPr>
          <p:cNvSpPr txBox="1"/>
          <p:nvPr/>
        </p:nvSpPr>
        <p:spPr>
          <a:xfrm>
            <a:off x="7674321" y="3258540"/>
            <a:ext cx="401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Stellar residuals </a:t>
            </a:r>
            <a:r>
              <a:rPr lang="en-US" sz="2400" b="1" dirty="0"/>
              <a:t>comparable or better </a:t>
            </a:r>
            <a:r>
              <a:rPr lang="en-US" sz="2400" dirty="0"/>
              <a:t>than current synthetic model fits</a:t>
            </a:r>
          </a:p>
        </p:txBody>
      </p:sp>
    </p:spTree>
    <p:extLst>
      <p:ext uri="{BB962C8B-B14F-4D97-AF65-F5344CB8AC3E}">
        <p14:creationId xmlns:p14="http://schemas.microsoft.com/office/powerpoint/2010/main" val="3381187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79214"/>
            <a:ext cx="12192000" cy="1349786"/>
          </a:xfr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/>
          <a:p>
            <a:r>
              <a:rPr lang="en-US" sz="5400" dirty="0">
                <a:ln w="19050">
                  <a:noFill/>
                </a:ln>
              </a:rPr>
              <a:t>Astrophysics</a:t>
            </a:r>
          </a:p>
        </p:txBody>
      </p:sp>
    </p:spTree>
    <p:extLst>
      <p:ext uri="{BB962C8B-B14F-4D97-AF65-F5344CB8AC3E}">
        <p14:creationId xmlns:p14="http://schemas.microsoft.com/office/powerpoint/2010/main" val="1095451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EW Map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5AA9EB3F-D037-9C34-0FE6-A0F482C3F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578"/>
            <a:ext cx="12192000" cy="50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3E795-2191-B1AA-C989-466BB5588B5D}"/>
              </a:ext>
            </a:extLst>
          </p:cNvPr>
          <p:cNvSpPr txBox="1"/>
          <p:nvPr/>
        </p:nvSpPr>
        <p:spPr>
          <a:xfrm>
            <a:off x="2999639" y="6320653"/>
            <a:ext cx="619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Resembles a noisy version of 3D dust maps</a:t>
            </a:r>
          </a:p>
        </p:txBody>
      </p:sp>
    </p:spTree>
    <p:extLst>
      <p:ext uri="{BB962C8B-B14F-4D97-AF65-F5344CB8AC3E}">
        <p14:creationId xmlns:p14="http://schemas.microsoft.com/office/powerpoint/2010/main" val="121817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Extinction Correlation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8ED58823-DD23-2BDE-86CC-64F12624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37" y="981016"/>
            <a:ext cx="6253926" cy="57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65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Moment-1 Map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5AA9EB3F-D037-9C34-0FE6-A0F482C3F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75633"/>
            <a:ext cx="12192000" cy="50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439D2-76FA-26CD-317C-B4377A6774E6}"/>
              </a:ext>
            </a:extLst>
          </p:cNvPr>
          <p:cNvSpPr txBox="1"/>
          <p:nvPr/>
        </p:nvSpPr>
        <p:spPr>
          <a:xfrm>
            <a:off x="3777909" y="6320653"/>
            <a:ext cx="4636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Usual Galactic rotation observed</a:t>
            </a:r>
          </a:p>
        </p:txBody>
      </p:sp>
    </p:spTree>
    <p:extLst>
      <p:ext uri="{BB962C8B-B14F-4D97-AF65-F5344CB8AC3E}">
        <p14:creationId xmlns:p14="http://schemas.microsoft.com/office/powerpoint/2010/main" val="3226990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Rest-frame Wavelength: GAC Method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7C2FBB7-CAB8-ECCB-D767-061E4808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55" y="981512"/>
            <a:ext cx="9261485" cy="46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1A3F3F-BF0B-9390-53AA-26719808106A}"/>
                  </a:ext>
                </a:extLst>
              </p:cNvPr>
              <p:cNvSpPr txBox="1"/>
              <p:nvPr/>
            </p:nvSpPr>
            <p:spPr>
              <a:xfrm>
                <a:off x="463624" y="5707830"/>
                <a:ext cx="3600729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𝐿𝑆𝑅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𝑟𝑒𝑠𝑡</m:t>
                              </m:r>
                            </m:sub>
                          </m:sSub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1A3F3F-BF0B-9390-53AA-267198081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24" y="5707830"/>
                <a:ext cx="3600729" cy="944105"/>
              </a:xfrm>
              <a:prstGeom prst="rect">
                <a:avLst/>
              </a:prstGeom>
              <a:blipFill>
                <a:blip r:embed="rId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CBF429-666E-4422-F35F-02E0566E4EE3}"/>
                  </a:ext>
                </a:extLst>
              </p:cNvPr>
              <p:cNvSpPr txBox="1"/>
              <p:nvPr/>
            </p:nvSpPr>
            <p:spPr>
              <a:xfrm>
                <a:off x="4562947" y="6008908"/>
                <a:ext cx="36787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𝑟𝑒𝑠𝑡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=8623.14±0.087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Å</a:t>
                </a:r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CBF429-666E-4422-F35F-02E0566E4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947" y="6008908"/>
                <a:ext cx="3678764" cy="461665"/>
              </a:xfrm>
              <a:prstGeom prst="rect">
                <a:avLst/>
              </a:prstGeom>
              <a:blipFill>
                <a:blip r:embed="rId5"/>
                <a:stretch>
                  <a:fillRect l="-690" t="-10811" r="-1724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BE9F92-3AED-AD14-B25B-36EB3EC85DC7}"/>
                  </a:ext>
                </a:extLst>
              </p:cNvPr>
              <p:cNvSpPr txBox="1"/>
              <p:nvPr/>
            </p:nvSpPr>
            <p:spPr>
              <a:xfrm>
                <a:off x="8740305" y="6008908"/>
                <a:ext cx="28414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=204±60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km/s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BE9F92-3AED-AD14-B25B-36EB3EC85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305" y="6008908"/>
                <a:ext cx="2841483" cy="461665"/>
              </a:xfrm>
              <a:prstGeom prst="rect">
                <a:avLst/>
              </a:prstGeom>
              <a:blipFill>
                <a:blip r:embed="rId6"/>
                <a:stretch>
                  <a:fillRect l="-444" t="-10811" r="-222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6C4FFBE-EE1B-63E9-25CA-97B7A81A28FA}"/>
              </a:ext>
            </a:extLst>
          </p:cNvPr>
          <p:cNvSpPr/>
          <p:nvPr/>
        </p:nvSpPr>
        <p:spPr>
          <a:xfrm>
            <a:off x="2127564" y="4427145"/>
            <a:ext cx="1575303" cy="4617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5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Correlation with CO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7ABCEC-ECD2-FBFF-0C7C-6A2CAB04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12192000" cy="41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1AE98-80FE-3E2E-D358-D27F28AE8D1D}"/>
              </a:ext>
            </a:extLst>
          </p:cNvPr>
          <p:cNvSpPr txBox="1"/>
          <p:nvPr/>
        </p:nvSpPr>
        <p:spPr>
          <a:xfrm>
            <a:off x="3207945" y="5765719"/>
            <a:ext cx="5776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DIB that agree kinematically with “Spiral Arms” only detected with distant background stars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129B4B-5C53-2471-B37F-BB94E90D6C95}"/>
              </a:ext>
            </a:extLst>
          </p:cNvPr>
          <p:cNvSpPr/>
          <p:nvPr/>
        </p:nvSpPr>
        <p:spPr>
          <a:xfrm>
            <a:off x="2209046" y="4074059"/>
            <a:ext cx="1339912" cy="4345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4A2BC-6AE5-B0A6-7F8B-3423690A5EB1}"/>
              </a:ext>
            </a:extLst>
          </p:cNvPr>
          <p:cNvSpPr/>
          <p:nvPr/>
        </p:nvSpPr>
        <p:spPr>
          <a:xfrm rot="19429956">
            <a:off x="3589020" y="2762428"/>
            <a:ext cx="1554268" cy="596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34B805-8096-89F0-7111-AA0A3941D9A9}"/>
              </a:ext>
            </a:extLst>
          </p:cNvPr>
          <p:cNvSpPr/>
          <p:nvPr/>
        </p:nvSpPr>
        <p:spPr>
          <a:xfrm rot="19429956">
            <a:off x="6776761" y="3829486"/>
            <a:ext cx="1339912" cy="689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43934E-837D-389F-67BA-D4EC54D548DD}"/>
              </a:ext>
            </a:extLst>
          </p:cNvPr>
          <p:cNvSpPr/>
          <p:nvPr/>
        </p:nvSpPr>
        <p:spPr>
          <a:xfrm>
            <a:off x="8605155" y="2118511"/>
            <a:ext cx="1807293" cy="832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122DAFB-BE3B-69A7-2488-631F31436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2"/>
          <a:stretch/>
        </p:blipFill>
        <p:spPr bwMode="auto">
          <a:xfrm>
            <a:off x="2937" y="3611881"/>
            <a:ext cx="12186126" cy="162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EB61446-D1D0-12EE-BBC9-D739554E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611880"/>
            <a:ext cx="12186126" cy="32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258E0FD-D247-356C-33DC-213070C8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3611880"/>
            <a:ext cx="12186122" cy="32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Gaia RVS Spectra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20B591-AB29-FB93-44FF-AC150310E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37" y="1366434"/>
            <a:ext cx="1924895" cy="13609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E8330F-7236-8E8C-EFB0-34860CE38ED0}"/>
              </a:ext>
            </a:extLst>
          </p:cNvPr>
          <p:cNvSpPr txBox="1"/>
          <p:nvPr/>
        </p:nvSpPr>
        <p:spPr>
          <a:xfrm>
            <a:off x="855194" y="99710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Gaia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2732052-28A8-4F34-5DE1-0B2D8709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27" y="1249366"/>
            <a:ext cx="1672636" cy="15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9E9610-0AC5-0ACB-83A8-C60AF3EDC639}"/>
              </a:ext>
            </a:extLst>
          </p:cNvPr>
          <p:cNvSpPr txBox="1"/>
          <p:nvPr/>
        </p:nvSpPr>
        <p:spPr>
          <a:xfrm>
            <a:off x="10823015" y="99710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EFB6A34-E351-5A6A-AF9A-228A922D03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03541" y="1706926"/>
            <a:ext cx="1990991" cy="679976"/>
          </a:xfrm>
          <a:prstGeom prst="rect">
            <a:avLst/>
          </a:prstGeom>
        </p:spPr>
      </p:pic>
      <p:pic>
        <p:nvPicPr>
          <p:cNvPr id="28" name="Picture 27" descr="A picture containing outdoor object, star, dark&#10;&#10;Description automatically generated">
            <a:extLst>
              <a:ext uri="{FF2B5EF4-FFF2-40B4-BE49-F238E27FC236}">
                <a16:creationId xmlns:a16="http://schemas.microsoft.com/office/drawing/2014/main" id="{20741D54-BC97-7E26-0D33-19147D06AA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5" b="12939"/>
          <a:stretch/>
        </p:blipFill>
        <p:spPr>
          <a:xfrm>
            <a:off x="4868564" y="1119020"/>
            <a:ext cx="2099833" cy="15158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BD79E37-2871-8EDD-38A1-18A9E347F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23596" y="1706926"/>
            <a:ext cx="1990991" cy="67997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43FB3AF-100B-FA62-F544-9F2809EBD3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23596" y="1876920"/>
            <a:ext cx="1990991" cy="3399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8F2DFD-3D37-024E-7F5C-213567879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5186" y="2037367"/>
            <a:ext cx="603179" cy="66661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A5DB5C15-1C4C-303E-CCE5-2902560974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5" t="52575" r="32956" b="10459"/>
          <a:stretch/>
        </p:blipFill>
        <p:spPr>
          <a:xfrm>
            <a:off x="6731293" y="1750945"/>
            <a:ext cx="923708" cy="9152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94788C-983F-FD20-72A5-594BB83AE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5551" y="985291"/>
            <a:ext cx="867880" cy="852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65D17E-365E-A611-74AC-CA1385345545}"/>
                  </a:ext>
                </a:extLst>
              </p:cNvPr>
              <p:cNvSpPr txBox="1"/>
              <p:nvPr/>
            </p:nvSpPr>
            <p:spPr>
              <a:xfrm>
                <a:off x="3116493" y="2897793"/>
                <a:ext cx="1710084" cy="513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5089EF"/>
                    </a:solidFill>
                  </a:rPr>
                  <a:t>Ca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baseline="-10000" dirty="0" smtClean="0">
                        <a:solidFill>
                          <a:srgbClr val="5089EF"/>
                        </a:solidFill>
                        <a:latin typeface="Cambria Math" panose="02040503050406030204" pitchFamily="18" charset="0"/>
                      </a:rPr>
                      <m:t>II</m:t>
                    </m:r>
                    <m:r>
                      <a:rPr lang="en-US" sz="2800" i="0" baseline="-10000" dirty="0" smtClean="0">
                        <a:solidFill>
                          <a:srgbClr val="5089E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5089EF"/>
                    </a:solidFill>
                  </a:rPr>
                  <a:t> Triplet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65D17E-365E-A611-74AC-CA1385345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93" y="2897793"/>
                <a:ext cx="1710084" cy="513282"/>
              </a:xfrm>
              <a:prstGeom prst="rect">
                <a:avLst/>
              </a:prstGeom>
              <a:blipFill>
                <a:blip r:embed="rId13"/>
                <a:stretch>
                  <a:fillRect l="-5147" r="-4412" b="-2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36129F-2646-1A44-D3A0-931E1B8415CB}"/>
              </a:ext>
            </a:extLst>
          </p:cNvPr>
          <p:cNvCxnSpPr>
            <a:cxnSpLocks/>
          </p:cNvCxnSpPr>
          <p:nvPr/>
        </p:nvCxnSpPr>
        <p:spPr>
          <a:xfrm flipH="1">
            <a:off x="2042324" y="3287810"/>
            <a:ext cx="1003278" cy="513149"/>
          </a:xfrm>
          <a:prstGeom prst="straightConnector1">
            <a:avLst/>
          </a:prstGeom>
          <a:ln w="12700">
            <a:solidFill>
              <a:srgbClr val="5089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8A8D011-2B40-AEF1-5732-12DBFCD91A3D}"/>
              </a:ext>
            </a:extLst>
          </p:cNvPr>
          <p:cNvCxnSpPr>
            <a:cxnSpLocks/>
          </p:cNvCxnSpPr>
          <p:nvPr/>
        </p:nvCxnSpPr>
        <p:spPr>
          <a:xfrm>
            <a:off x="4414587" y="3429000"/>
            <a:ext cx="0" cy="524129"/>
          </a:xfrm>
          <a:prstGeom prst="straightConnector1">
            <a:avLst/>
          </a:prstGeom>
          <a:ln w="12700">
            <a:solidFill>
              <a:srgbClr val="5089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B6BBE2D-2282-2142-2298-C4005DF1EE38}"/>
              </a:ext>
            </a:extLst>
          </p:cNvPr>
          <p:cNvCxnSpPr>
            <a:cxnSpLocks/>
          </p:cNvCxnSpPr>
          <p:nvPr/>
        </p:nvCxnSpPr>
        <p:spPr>
          <a:xfrm>
            <a:off x="4897468" y="3244735"/>
            <a:ext cx="5925547" cy="477220"/>
          </a:xfrm>
          <a:prstGeom prst="straightConnector1">
            <a:avLst/>
          </a:prstGeom>
          <a:ln w="12700">
            <a:solidFill>
              <a:srgbClr val="5089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5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Correlation with CO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A22D8A-D31F-9BB7-EA0A-77C8C0C8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5" y="1373801"/>
            <a:ext cx="5335589" cy="48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2CAD5EC-C847-E886-7280-71F6365D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373800"/>
            <a:ext cx="5335589" cy="48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8380D-B5BE-93CC-21A8-C79672640BB1}"/>
              </a:ext>
            </a:extLst>
          </p:cNvPr>
          <p:cNvSpPr txBox="1"/>
          <p:nvPr/>
        </p:nvSpPr>
        <p:spPr>
          <a:xfrm>
            <a:off x="1959380" y="999867"/>
            <a:ext cx="281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Any CO Along LOS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C231B-403B-4B4E-3823-86AF05D5889C}"/>
              </a:ext>
            </a:extLst>
          </p:cNvPr>
          <p:cNvSpPr txBox="1"/>
          <p:nvPr/>
        </p:nvSpPr>
        <p:spPr>
          <a:xfrm>
            <a:off x="7862005" y="99986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Peak in 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8D764-E7C0-8FAF-64D8-37E7FAA09CC8}"/>
              </a:ext>
            </a:extLst>
          </p:cNvPr>
          <p:cNvSpPr txBox="1"/>
          <p:nvPr/>
        </p:nvSpPr>
        <p:spPr>
          <a:xfrm>
            <a:off x="1838263" y="6353293"/>
            <a:ext cx="8515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Intercept provides semi-independent verification of rest-frame wavelength</a:t>
            </a:r>
          </a:p>
        </p:txBody>
      </p:sp>
    </p:spTree>
    <p:extLst>
      <p:ext uri="{BB962C8B-B14F-4D97-AF65-F5344CB8AC3E}">
        <p14:creationId xmlns:p14="http://schemas.microsoft.com/office/powerpoint/2010/main" val="2496740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Moment-2 Trend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E9BE091C-AA66-EA2E-BFBF-C83C1AB5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43" y="970839"/>
            <a:ext cx="6386513" cy="58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4609946-194F-5C07-6064-463F483868D4}"/>
              </a:ext>
            </a:extLst>
          </p:cNvPr>
          <p:cNvCxnSpPr>
            <a:cxnSpLocks/>
          </p:cNvCxnSpPr>
          <p:nvPr/>
        </p:nvCxnSpPr>
        <p:spPr>
          <a:xfrm flipV="1">
            <a:off x="2602451" y="2462543"/>
            <a:ext cx="0" cy="26206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06BAE4-DAC4-EE80-0751-F549F3905624}"/>
              </a:ext>
            </a:extLst>
          </p:cNvPr>
          <p:cNvSpPr txBox="1"/>
          <p:nvPr/>
        </p:nvSpPr>
        <p:spPr>
          <a:xfrm>
            <a:off x="149312" y="3213302"/>
            <a:ext cx="2390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DIBs broader with </a:t>
            </a:r>
          </a:p>
          <a:p>
            <a:pPr algn="ctr"/>
            <a:r>
              <a:rPr lang="en-US" sz="2000" dirty="0"/>
              <a:t>larger extinction (more dust along line of sight)</a:t>
            </a:r>
          </a:p>
        </p:txBody>
      </p:sp>
    </p:spTree>
    <p:extLst>
      <p:ext uri="{BB962C8B-B14F-4D97-AF65-F5344CB8AC3E}">
        <p14:creationId xmlns:p14="http://schemas.microsoft.com/office/powerpoint/2010/main" val="14591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Does this matter for astrophysics?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1B3252D-8447-8046-8DF7-79F7D55FB3A5}"/>
              </a:ext>
            </a:extLst>
          </p:cNvPr>
          <p:cNvSpPr txBox="1"/>
          <p:nvPr/>
        </p:nvSpPr>
        <p:spPr>
          <a:xfrm>
            <a:off x="104673" y="955496"/>
            <a:ext cx="703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089EF"/>
                </a:solidFill>
              </a:rPr>
              <a:t>Do we detect the 8621Å DIB in the Local Bubble?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30F72-1934-567B-17A1-33C27DA033EB}"/>
              </a:ext>
            </a:extLst>
          </p:cNvPr>
          <p:cNvSpPr txBox="1"/>
          <p:nvPr/>
        </p:nvSpPr>
        <p:spPr>
          <a:xfrm>
            <a:off x="6924211" y="955495"/>
            <a:ext cx="5267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statistically significant detections!</a:t>
            </a:r>
          </a:p>
        </p:txBody>
      </p:sp>
      <p:pic>
        <p:nvPicPr>
          <p:cNvPr id="6" name="localBubble">
            <a:hlinkClick r:id="" action="ppaction://media"/>
            <a:extLst>
              <a:ext uri="{FF2B5EF4-FFF2-40B4-BE49-F238E27FC236}">
                <a16:creationId xmlns:a16="http://schemas.microsoft.com/office/drawing/2014/main" id="{9B863372-23E5-621E-0A68-4A6456D54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016" y="1523562"/>
            <a:ext cx="10043967" cy="525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DIBs in the Local Bubble?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5CD8ABD-8A0E-C0B7-35BE-8BCF7783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9" y="1341998"/>
            <a:ext cx="4945591" cy="50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9735B-CD63-B5CD-A6A9-6B77AA774B36}"/>
              </a:ext>
            </a:extLst>
          </p:cNvPr>
          <p:cNvSpPr txBox="1"/>
          <p:nvPr/>
        </p:nvSpPr>
        <p:spPr>
          <a:xfrm>
            <a:off x="1803400" y="864713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MADGICS Catalog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46F76D79-B9DF-E942-8F2C-91AABC7E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47" y="1341998"/>
            <a:ext cx="4945591" cy="50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77A4D-AEE3-998F-459A-AAC4AC1271AF}"/>
              </a:ext>
            </a:extLst>
          </p:cNvPr>
          <p:cNvSpPr txBox="1"/>
          <p:nvPr/>
        </p:nvSpPr>
        <p:spPr>
          <a:xfrm>
            <a:off x="8212667" y="864713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Gaia Catalog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97529-9BD6-7A90-C729-E6E63B7000BC}"/>
              </a:ext>
            </a:extLst>
          </p:cNvPr>
          <p:cNvSpPr txBox="1"/>
          <p:nvPr/>
        </p:nvSpPr>
        <p:spPr>
          <a:xfrm>
            <a:off x="1723649" y="6349017"/>
            <a:ext cx="874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Number of detections in MADGICS consistent with noise (given SNR cuts).</a:t>
            </a:r>
          </a:p>
        </p:txBody>
      </p:sp>
    </p:spTree>
    <p:extLst>
      <p:ext uri="{BB962C8B-B14F-4D97-AF65-F5344CB8AC3E}">
        <p14:creationId xmlns:p14="http://schemas.microsoft.com/office/powerpoint/2010/main" val="3269686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7F7E075-12BD-417B-03E0-0AFB4BD8D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-1345" r="7979" b="1345"/>
          <a:stretch/>
        </p:blipFill>
        <p:spPr>
          <a:xfrm>
            <a:off x="11041136" y="4735699"/>
            <a:ext cx="1053061" cy="1225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E78019-CBDF-1047-8051-64114ED33B7A}"/>
              </a:ext>
            </a:extLst>
          </p:cNvPr>
          <p:cNvSpPr txBox="1"/>
          <p:nvPr/>
        </p:nvSpPr>
        <p:spPr>
          <a:xfrm>
            <a:off x="2100479" y="881891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635">
                  <a:noFill/>
                </a:ln>
                <a:solidFill>
                  <a:srgbClr val="5089EF"/>
                </a:solidFill>
              </a:rPr>
              <a:t>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F1B2B0-7F6B-EA4B-86E8-F0F634D44997}"/>
              </a:ext>
            </a:extLst>
          </p:cNvPr>
          <p:cNvSpPr/>
          <p:nvPr/>
        </p:nvSpPr>
        <p:spPr>
          <a:xfrm>
            <a:off x="423738" y="1388124"/>
            <a:ext cx="513153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n w="635">
                  <a:noFill/>
                </a:ln>
              </a:rPr>
              <a:t>New DIB detection method</a:t>
            </a:r>
          </a:p>
          <a:p>
            <a:endParaRPr lang="en-US" sz="1000" dirty="0">
              <a:ln w="635">
                <a:noFill/>
              </a:ln>
            </a:endParaRPr>
          </a:p>
          <a:p>
            <a:r>
              <a:rPr lang="en-US" sz="2200" dirty="0">
                <a:ln w="635">
                  <a:noFill/>
                </a:ln>
              </a:rPr>
              <a:t>New RVS 8621Å DIB catalog</a:t>
            </a:r>
          </a:p>
          <a:p>
            <a:endParaRPr lang="en-US" sz="1000" dirty="0">
              <a:ln w="635">
                <a:noFill/>
              </a:ln>
            </a:endParaRPr>
          </a:p>
          <a:p>
            <a:r>
              <a:rPr lang="en-US" sz="2200" dirty="0">
                <a:ln w="635">
                  <a:noFill/>
                </a:ln>
              </a:rPr>
              <a:t>Free of detectable stellar contamination</a:t>
            </a:r>
          </a:p>
          <a:p>
            <a:endParaRPr lang="en-US" sz="2000" dirty="0">
              <a:ln w="635">
                <a:noFill/>
              </a:ln>
              <a:solidFill>
                <a:srgbClr val="5089EF"/>
              </a:solidFill>
            </a:endParaRPr>
          </a:p>
          <a:p>
            <a:endParaRPr lang="en-US" sz="2000" dirty="0">
              <a:ln w="635">
                <a:noFill/>
              </a:ln>
              <a:solidFill>
                <a:srgbClr val="5089E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8E2074-D6D6-04DC-3C2F-033CE482D0F5}"/>
              </a:ext>
            </a:extLst>
          </p:cNvPr>
          <p:cNvSpPr txBox="1"/>
          <p:nvPr/>
        </p:nvSpPr>
        <p:spPr>
          <a:xfrm>
            <a:off x="7402896" y="1625175"/>
            <a:ext cx="45336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Catalog, components, and code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1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are available on our website!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0C5C5-FF7A-EB74-2F49-0CA78229C1FC}"/>
              </a:ext>
            </a:extLst>
          </p:cNvPr>
          <p:cNvSpPr/>
          <p:nvPr/>
        </p:nvSpPr>
        <p:spPr>
          <a:xfrm>
            <a:off x="11047193" y="5993969"/>
            <a:ext cx="1144807" cy="523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Doug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err="1">
                <a:ln w="6350">
                  <a:noFill/>
                </a:ln>
                <a:solidFill>
                  <a:prstClr val="white"/>
                </a:solidFill>
                <a:latin typeface="Helvetica"/>
              </a:rPr>
              <a:t>Finkbeiner</a:t>
            </a:r>
            <a:endParaRPr kumimoji="0" lang="en-US" sz="1400" b="1" i="0" u="none" strike="noStrike" kern="0" cap="none" spc="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7" name="Picture 16" descr="A picture containing text, queen, container&#10;&#10;Description automatically generated">
            <a:extLst>
              <a:ext uri="{FF2B5EF4-FFF2-40B4-BE49-F238E27FC236}">
                <a16:creationId xmlns:a16="http://schemas.microsoft.com/office/drawing/2014/main" id="{81169E0E-434B-8301-4F5C-7F9E81F7A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36" y="5688487"/>
            <a:ext cx="289039" cy="281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6F1E94-300B-4D17-9F2A-19059FDA9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21" t="24844" r="45089" b="20002"/>
          <a:stretch/>
        </p:blipFill>
        <p:spPr>
          <a:xfrm>
            <a:off x="7632886" y="4706799"/>
            <a:ext cx="998662" cy="12244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0AC495D-9ACD-B870-D0EC-25ADF123C104}"/>
              </a:ext>
            </a:extLst>
          </p:cNvPr>
          <p:cNvSpPr/>
          <p:nvPr/>
        </p:nvSpPr>
        <p:spPr>
          <a:xfrm>
            <a:off x="7563481" y="5955000"/>
            <a:ext cx="1144807" cy="523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Catherine Zucker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64D67E-944E-992B-9B46-377EE9B7E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099" y="5627074"/>
            <a:ext cx="312667" cy="312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1D0688-FD68-E235-75A5-209FF99B6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035" y="4745771"/>
            <a:ext cx="1053061" cy="12157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1E927D3-8137-54FC-F5E7-257E9B96E9DC}"/>
              </a:ext>
            </a:extLst>
          </p:cNvPr>
          <p:cNvSpPr/>
          <p:nvPr/>
        </p:nvSpPr>
        <p:spPr>
          <a:xfrm>
            <a:off x="9265289" y="6008209"/>
            <a:ext cx="1144807" cy="5232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Josh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Peek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359347-3989-2D25-E853-DD72FF3D2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035" y="5656570"/>
            <a:ext cx="312667" cy="3126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C84BB0-1896-4BA2-19BE-1E20B6B5F5F3}"/>
              </a:ext>
            </a:extLst>
          </p:cNvPr>
          <p:cNvSpPr txBox="1"/>
          <p:nvPr/>
        </p:nvSpPr>
        <p:spPr>
          <a:xfrm>
            <a:off x="7103399" y="4183579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635">
                  <a:noFill/>
                </a:ln>
                <a:solidFill>
                  <a:srgbClr val="5089EF"/>
                </a:solidFill>
              </a:rPr>
              <a:t>Collaborators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6D3C5D-BCDD-EE36-6594-9D4D4F62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261" y="2788803"/>
            <a:ext cx="6350056" cy="28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879740A4-10A3-AF5C-9FE0-B83192E151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072" y="2069705"/>
            <a:ext cx="1587260" cy="1587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EB0908-32A1-E5D1-220B-6BA0F695AF38}"/>
              </a:ext>
            </a:extLst>
          </p:cNvPr>
          <p:cNvSpPr txBox="1"/>
          <p:nvPr/>
        </p:nvSpPr>
        <p:spPr>
          <a:xfrm>
            <a:off x="7446231" y="885479"/>
            <a:ext cx="4134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089EF"/>
                </a:solidFill>
              </a:rPr>
              <a:t>All Public, All the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AFAAB-A65F-7774-EEB3-6BF71F43481C}"/>
              </a:ext>
            </a:extLst>
          </p:cNvPr>
          <p:cNvSpPr txBox="1"/>
          <p:nvPr/>
        </p:nvSpPr>
        <p:spPr>
          <a:xfrm>
            <a:off x="8845719" y="1257562"/>
            <a:ext cx="1335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(500 GB)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7967B-273F-57BB-DDA3-61BE52175845}"/>
              </a:ext>
            </a:extLst>
          </p:cNvPr>
          <p:cNvSpPr txBox="1"/>
          <p:nvPr/>
        </p:nvSpPr>
        <p:spPr>
          <a:xfrm>
            <a:off x="7629099" y="6497338"/>
            <a:ext cx="456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089EF"/>
                </a:solidFill>
              </a:rPr>
              <a:t>Contact: </a:t>
            </a:r>
            <a:r>
              <a:rPr lang="en-US" dirty="0" err="1"/>
              <a:t>andrew.saydjari@cfa.harvard.edu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F5098-FF6F-BEA9-BE55-4B76182D7CBA}"/>
              </a:ext>
            </a:extLst>
          </p:cNvPr>
          <p:cNvSpPr txBox="1"/>
          <p:nvPr/>
        </p:nvSpPr>
        <p:spPr>
          <a:xfrm>
            <a:off x="2124460" y="5765059"/>
            <a:ext cx="229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635">
                  <a:noFill/>
                </a:ln>
                <a:solidFill>
                  <a:srgbClr val="5089EF"/>
                </a:solidFill>
              </a:rPr>
              <a:t>Future 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1B482C-918C-F4FF-5498-623BC2ECE64C}"/>
              </a:ext>
            </a:extLst>
          </p:cNvPr>
          <p:cNvSpPr/>
          <p:nvPr/>
        </p:nvSpPr>
        <p:spPr>
          <a:xfrm>
            <a:off x="424577" y="6275868"/>
            <a:ext cx="57348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n w="635">
                  <a:noFill/>
                </a:ln>
              </a:rPr>
              <a:t>Application to multiple NIR DIBs in APOGEE</a:t>
            </a:r>
            <a:endParaRPr lang="en-US" sz="2000" dirty="0">
              <a:ln w="635">
                <a:noFill/>
              </a:ln>
              <a:solidFill>
                <a:srgbClr val="508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4" grpId="0"/>
      <p:bldP spid="29" grpId="0"/>
      <p:bldP spid="31" grpId="0"/>
      <p:bldP spid="11" grpId="0"/>
      <p:bldP spid="19" grpId="0"/>
      <p:bldP spid="3" grpId="0"/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37FBF44-64A6-009B-70A9-888A719BD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2558" r="4470" b="25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917167"/>
            <a:ext cx="12191998" cy="3104280"/>
          </a:xfrm>
        </p:spPr>
        <p:txBody>
          <a:bodyPr anchor="ctr">
            <a:noAutofit/>
          </a:bodyPr>
          <a:lstStyle/>
          <a:p>
            <a:r>
              <a:rPr lang="en-US" sz="6600" b="1" dirty="0">
                <a:ln w="19050">
                  <a:solidFill>
                    <a:sysClr val="windowText" lastClr="000000"/>
                  </a:solidFill>
                </a:ln>
                <a:latin typeface="+mj-lt"/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2287765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Injection Tests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3CD0668-18B8-83B9-AC62-3DCE00EA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51776"/>
            <a:ext cx="4834467" cy="55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80B8C-C8F2-2223-AEE4-043FC487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9032" y="1251775"/>
            <a:ext cx="4833473" cy="55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4D72E-57E4-B320-0E41-7DEB8EBE03B5}"/>
              </a:ext>
            </a:extLst>
          </p:cNvPr>
          <p:cNvSpPr txBox="1"/>
          <p:nvPr/>
        </p:nvSpPr>
        <p:spPr>
          <a:xfrm>
            <a:off x="7585133" y="849092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Dustier Stellar Prior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FE005-3ADC-5A86-9150-53A362830B7D}"/>
              </a:ext>
            </a:extLst>
          </p:cNvPr>
          <p:cNvSpPr txBox="1"/>
          <p:nvPr/>
        </p:nvSpPr>
        <p:spPr>
          <a:xfrm>
            <a:off x="1713766" y="849092"/>
            <a:ext cx="367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HQ Upstream Processing</a:t>
            </a:r>
          </a:p>
        </p:txBody>
      </p:sp>
    </p:spTree>
    <p:extLst>
      <p:ext uri="{BB962C8B-B14F-4D97-AF65-F5344CB8AC3E}">
        <p14:creationId xmlns:p14="http://schemas.microsoft.com/office/powerpoint/2010/main" val="3633577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Injection Tests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3CD0668-18B8-83B9-AC62-3DCE00EA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51776"/>
            <a:ext cx="4834467" cy="55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80B8C-C8F2-2223-AEE4-043FC487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9032" y="1251775"/>
            <a:ext cx="4833473" cy="55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4D72E-57E4-B320-0E41-7DEB8EBE03B5}"/>
              </a:ext>
            </a:extLst>
          </p:cNvPr>
          <p:cNvSpPr txBox="1"/>
          <p:nvPr/>
        </p:nvSpPr>
        <p:spPr>
          <a:xfrm>
            <a:off x="7200417" y="849092"/>
            <a:ext cx="3624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LQ Upstream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FE005-3ADC-5A86-9150-53A362830B7D}"/>
              </a:ext>
            </a:extLst>
          </p:cNvPr>
          <p:cNvSpPr txBox="1"/>
          <p:nvPr/>
        </p:nvSpPr>
        <p:spPr>
          <a:xfrm>
            <a:off x="1713766" y="849092"/>
            <a:ext cx="367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HQ Upstream Processing</a:t>
            </a:r>
          </a:p>
        </p:txBody>
      </p:sp>
    </p:spTree>
    <p:extLst>
      <p:ext uri="{BB962C8B-B14F-4D97-AF65-F5344CB8AC3E}">
        <p14:creationId xmlns:p14="http://schemas.microsoft.com/office/powerpoint/2010/main" val="2837135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DIBs in the Local Bubble?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977A4D-AEE3-998F-459A-AAC4AC1271AF}"/>
              </a:ext>
            </a:extLst>
          </p:cNvPr>
          <p:cNvSpPr txBox="1"/>
          <p:nvPr/>
        </p:nvSpPr>
        <p:spPr>
          <a:xfrm>
            <a:off x="4474688" y="874650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Intersection of the Catalogs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97529-9BD6-7A90-C729-E6E63B7000BC}"/>
              </a:ext>
            </a:extLst>
          </p:cNvPr>
          <p:cNvSpPr txBox="1"/>
          <p:nvPr/>
        </p:nvSpPr>
        <p:spPr>
          <a:xfrm>
            <a:off x="754655" y="6349017"/>
            <a:ext cx="1068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Only one detection in the Local Bubble is common to both catalogs… as one would expect…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56CAD98A-14BB-76E7-D7BD-BC2A7E36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93" y="1269181"/>
            <a:ext cx="5074011" cy="51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63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What about the stacked spectra analysis?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297529-9BD6-7A90-C729-E6E63B7000BC}"/>
                  </a:ext>
                </a:extLst>
              </p:cNvPr>
              <p:cNvSpPr txBox="1"/>
              <p:nvPr/>
            </p:nvSpPr>
            <p:spPr>
              <a:xfrm>
                <a:off x="1710445" y="6349017"/>
                <a:ext cx="8771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Only 1103 points, so hard to tell, be appear to be less pileups in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) space.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297529-9BD6-7A90-C729-E6E63B700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445" y="6349017"/>
                <a:ext cx="8771184" cy="400110"/>
              </a:xfrm>
              <a:prstGeom prst="rect">
                <a:avLst/>
              </a:prstGeom>
              <a:blipFill>
                <a:blip r:embed="rId3"/>
                <a:stretch>
                  <a:fillRect l="-578" t="-6250" r="-578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98" name="Picture 2">
            <a:extLst>
              <a:ext uri="{FF2B5EF4-FFF2-40B4-BE49-F238E27FC236}">
                <a16:creationId xmlns:a16="http://schemas.microsoft.com/office/drawing/2014/main" id="{DA0A7014-A6B3-04CF-5554-D40D17C3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33" y="1123643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782DF-0672-6251-39A1-BB9E2F562102}"/>
              </a:ext>
            </a:extLst>
          </p:cNvPr>
          <p:cNvSpPr txBox="1"/>
          <p:nvPr/>
        </p:nvSpPr>
        <p:spPr>
          <a:xfrm>
            <a:off x="6985000" y="3214678"/>
            <a:ext cx="3513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Why is there no correlation between the two DIB detections?</a:t>
            </a:r>
          </a:p>
        </p:txBody>
      </p:sp>
    </p:spTree>
    <p:extLst>
      <p:ext uri="{BB962C8B-B14F-4D97-AF65-F5344CB8AC3E}">
        <p14:creationId xmlns:p14="http://schemas.microsoft.com/office/powerpoint/2010/main" val="402104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Public RVS Selection Function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D0295FF-9BE9-030C-5022-0F82E515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12192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1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Radial Velocity Bias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4F51528-3C0E-FE0D-4DB9-55BAFEC2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969715"/>
            <a:ext cx="10896600" cy="57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9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Compare Catalogs on Intersection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>
            <a:extLst>
              <a:ext uri="{FF2B5EF4-FFF2-40B4-BE49-F238E27FC236}">
                <a16:creationId xmlns:a16="http://schemas.microsoft.com/office/drawing/2014/main" id="{664774D3-620D-1C0F-BC0D-631A88E2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" y="1909439"/>
            <a:ext cx="3890339" cy="386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50FD3A9F-BB2D-6F74-9AC3-41D94927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33" y="1909439"/>
            <a:ext cx="3953933" cy="38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706306BE-0048-9345-7717-5621A8EF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52" y="1909438"/>
            <a:ext cx="3763161" cy="38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6EA52-5FBF-AE8D-38EE-ED840F41F1F0}"/>
              </a:ext>
            </a:extLst>
          </p:cNvPr>
          <p:cNvSpPr txBox="1"/>
          <p:nvPr/>
        </p:nvSpPr>
        <p:spPr>
          <a:xfrm>
            <a:off x="1742082" y="6104466"/>
            <a:ext cx="870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Comparing the intersection is very favorable to BOTH catalogs</a:t>
            </a:r>
          </a:p>
        </p:txBody>
      </p:sp>
    </p:spTree>
    <p:extLst>
      <p:ext uri="{BB962C8B-B14F-4D97-AF65-F5344CB8AC3E}">
        <p14:creationId xmlns:p14="http://schemas.microsoft.com/office/powerpoint/2010/main" val="806317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Compare Catalogs on Intersection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>
            <a:extLst>
              <a:ext uri="{FF2B5EF4-FFF2-40B4-BE49-F238E27FC236}">
                <a16:creationId xmlns:a16="http://schemas.microsoft.com/office/drawing/2014/main" id="{C4E425BC-8FC1-B33B-B3B9-D242193DC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29" y="968653"/>
            <a:ext cx="6018742" cy="58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29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VLSR Frame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>
            <a:extLst>
              <a:ext uri="{FF2B5EF4-FFF2-40B4-BE49-F238E27FC236}">
                <a16:creationId xmlns:a16="http://schemas.microsoft.com/office/drawing/2014/main" id="{06E4FF66-1B73-8A35-BFA7-BD9F992A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23" y="931334"/>
            <a:ext cx="5677554" cy="57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15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Line List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95583A49-5C4D-B9DE-D17E-84A2453D8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11" y="914583"/>
            <a:ext cx="3858578" cy="59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8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8B1A5433-6B71-0150-DF48-F0A05967D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41743" r="3529" b="38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0790"/>
            <a:ext cx="12192000" cy="1461625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Application to APOGEE DR17 Spectra</a:t>
            </a:r>
          </a:p>
        </p:txBody>
      </p:sp>
    </p:spTree>
    <p:extLst>
      <p:ext uri="{BB962C8B-B14F-4D97-AF65-F5344CB8AC3E}">
        <p14:creationId xmlns:p14="http://schemas.microsoft.com/office/powerpoint/2010/main" val="3530217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Sky Line Removal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FBA9D07-8FBB-1AF4-2EDE-F0FFED92DF83}"/>
              </a:ext>
            </a:extLst>
          </p:cNvPr>
          <p:cNvSpPr txBox="1"/>
          <p:nvPr/>
        </p:nvSpPr>
        <p:spPr>
          <a:xfrm>
            <a:off x="-1" y="639633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3175">
                  <a:noFill/>
                </a:ln>
              </a:rPr>
              <a:t>Homogeneity for ML/classical pipelines, uncertainty quantification, (and aesthetics).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EB3CA-9E01-52CA-6AF7-1ADB386398A5}"/>
              </a:ext>
            </a:extLst>
          </p:cNvPr>
          <p:cNvSpPr txBox="1"/>
          <p:nvPr/>
        </p:nvSpPr>
        <p:spPr>
          <a:xfrm>
            <a:off x="169606" y="885934"/>
            <a:ext cx="118527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 w="3175">
                  <a:noFill/>
                </a:ln>
                <a:solidFill>
                  <a:srgbClr val="5089EF"/>
                </a:solidFill>
              </a:rPr>
              <a:t>Cstar</a:t>
            </a:r>
            <a:r>
              <a:rPr lang="en-US" sz="2400" dirty="0">
                <a:ln w="3175">
                  <a:noFill/>
                </a:ln>
                <a:solidFill>
                  <a:srgbClr val="5089EF"/>
                </a:solidFill>
              </a:rPr>
              <a:t>-</a:t>
            </a:r>
            <a:r>
              <a:rPr lang="en-US" sz="2400" dirty="0">
                <a:ln w="3175">
                  <a:noFill/>
                </a:ln>
              </a:rPr>
              <a:t> trained on best fit spectra   </a:t>
            </a:r>
            <a:r>
              <a:rPr lang="en-US" sz="2400" dirty="0" err="1">
                <a:ln w="3175">
                  <a:noFill/>
                </a:ln>
                <a:solidFill>
                  <a:srgbClr val="5089EF"/>
                </a:solidFill>
              </a:rPr>
              <a:t>Csky</a:t>
            </a:r>
            <a:r>
              <a:rPr lang="en-US" sz="2400" dirty="0">
                <a:ln w="3175">
                  <a:noFill/>
                </a:ln>
                <a:solidFill>
                  <a:srgbClr val="5089EF"/>
                </a:solidFill>
              </a:rPr>
              <a:t>-</a:t>
            </a:r>
            <a:r>
              <a:rPr lang="en-US" sz="2400" dirty="0">
                <a:ln w="3175">
                  <a:noFill/>
                </a:ln>
              </a:rPr>
              <a:t> trained on sky fibers   </a:t>
            </a:r>
            <a:r>
              <a:rPr lang="en-US" sz="2400" dirty="0" err="1">
                <a:ln w="3175">
                  <a:noFill/>
                </a:ln>
                <a:solidFill>
                  <a:srgbClr val="5089EF"/>
                </a:solidFill>
              </a:rPr>
              <a:t>Cnoise</a:t>
            </a:r>
            <a:r>
              <a:rPr lang="en-US" sz="2400" dirty="0">
                <a:ln w="3175">
                  <a:noFill/>
                </a:ln>
                <a:solidFill>
                  <a:srgbClr val="5089EF"/>
                </a:solidFill>
              </a:rPr>
              <a:t>- </a:t>
            </a:r>
            <a:r>
              <a:rPr lang="en-US" sz="2400" dirty="0">
                <a:ln w="3175">
                  <a:noFill/>
                </a:ln>
              </a:rPr>
              <a:t>Poisson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0B0001B8-F6C3-3660-D0C2-5F622247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44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Spectroscopic Separation of Multiple Stars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5CAA343-EB53-4776-BA06-913E3CBE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" y="1109880"/>
            <a:ext cx="12191277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44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5CAA343-EB53-4776-BA06-913E3CBE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" y="1109880"/>
            <a:ext cx="12191277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1C1D53-BD81-3ADD-170E-D051CC3AEB43}"/>
              </a:ext>
            </a:extLst>
          </p:cNvPr>
          <p:cNvSpPr txBox="1">
            <a:spLocks/>
          </p:cNvSpPr>
          <p:nvPr/>
        </p:nvSpPr>
        <p:spPr>
          <a:xfrm>
            <a:off x="0" y="27993"/>
            <a:ext cx="12192000" cy="8054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/>
              <a:t>Spectroscopic Separation of Multiple Stars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50289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AF16EB-DE30-3B2B-5E5A-73F1B9D47B6F}"/>
              </a:ext>
            </a:extLst>
          </p:cNvPr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3175">
                  <a:noFill/>
                </a:ln>
              </a:rPr>
              <a:t>Found while doing binary search because multiple minima in Δχ</a:t>
            </a:r>
            <a:r>
              <a:rPr lang="en-US" sz="2800" baseline="30000" dirty="0">
                <a:ln w="3175">
                  <a:noFill/>
                </a:ln>
              </a:rPr>
              <a:t>2</a:t>
            </a:r>
            <a:endParaRPr lang="en-US" sz="2800" dirty="0">
              <a:ln w="3175">
                <a:noFill/>
              </a:ln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5CAA343-EB53-4776-BA06-913E3CBE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" y="1109880"/>
            <a:ext cx="12191277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8471C4-4995-C456-A930-9715774D7677}"/>
              </a:ext>
            </a:extLst>
          </p:cNvPr>
          <p:cNvSpPr txBox="1">
            <a:spLocks/>
          </p:cNvSpPr>
          <p:nvPr/>
        </p:nvSpPr>
        <p:spPr>
          <a:xfrm>
            <a:off x="0" y="27993"/>
            <a:ext cx="12192000" cy="8054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/>
              <a:t>Spectroscopic Separation of Multiple Stars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081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SNR Distributions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60F4D0-96A2-5281-DC2D-C9B985A6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1" y="1360674"/>
            <a:ext cx="5716559" cy="51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DAFA24-3202-2398-93A6-A4D0F505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79" y="1362894"/>
            <a:ext cx="5559767" cy="51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An RVS Spectrum… and a DIB!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4F7A01-4BE7-81CE-F345-9F6F0876F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1915"/>
            <a:ext cx="12146346" cy="4814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EA675A-C168-9AA6-DE35-CB5541A752F2}"/>
              </a:ext>
            </a:extLst>
          </p:cNvPr>
          <p:cNvSpPr txBox="1"/>
          <p:nvPr/>
        </p:nvSpPr>
        <p:spPr>
          <a:xfrm>
            <a:off x="2089655" y="6008907"/>
            <a:ext cx="797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But… a lot of our spectra are on dusty, faint lines of sight!</a:t>
            </a:r>
          </a:p>
        </p:txBody>
      </p:sp>
    </p:spTree>
    <p:extLst>
      <p:ext uri="{BB962C8B-B14F-4D97-AF65-F5344CB8AC3E}">
        <p14:creationId xmlns:p14="http://schemas.microsoft.com/office/powerpoint/2010/main" val="355749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An RVS Spectrum… and a DIB!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EA675A-C168-9AA6-DE35-CB5541A752F2}"/>
              </a:ext>
            </a:extLst>
          </p:cNvPr>
          <p:cNvSpPr txBox="1"/>
          <p:nvPr/>
        </p:nvSpPr>
        <p:spPr>
          <a:xfrm>
            <a:off x="1455435" y="6008906"/>
            <a:ext cx="9281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Below most DIB catalog cutoffs on stellar SNR, but a fine detection!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DB847-260F-CAC2-24A7-6BD477BCC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1915"/>
            <a:ext cx="12146346" cy="48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5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2DFA30-2D1F-F6EC-37A4-8277EEFA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9421" y="1603081"/>
            <a:ext cx="5120435" cy="46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A30E52-946A-17A8-E810-DAF862CD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535" y="1609079"/>
            <a:ext cx="10186928" cy="46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915BF-46C4-449D-9277-B5350833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3"/>
            <a:ext cx="12192000" cy="805479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4400" dirty="0"/>
              <a:t>Stellar Contamination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DB67F-6C90-4F88-806C-86E4A4540C60}"/>
              </a:ext>
            </a:extLst>
          </p:cNvPr>
          <p:cNvCxnSpPr/>
          <p:nvPr/>
        </p:nvCxnSpPr>
        <p:spPr>
          <a:xfrm>
            <a:off x="0" y="84909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67D75E-57BD-AB41-B7DC-416EED9A15A6}"/>
              </a:ext>
            </a:extLst>
          </p:cNvPr>
          <p:cNvSpPr txBox="1"/>
          <p:nvPr/>
        </p:nvSpPr>
        <p:spPr>
          <a:xfrm>
            <a:off x="1946481" y="973601"/>
            <a:ext cx="8299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Clear impact of stellar lines on conventional DIB detections!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01DA62-97CF-E449-B0C0-12120FD2E763}"/>
                  </a:ext>
                </a:extLst>
              </p:cNvPr>
              <p:cNvSpPr txBox="1"/>
              <p:nvPr/>
            </p:nvSpPr>
            <p:spPr>
              <a:xfrm>
                <a:off x="2631172" y="6309162"/>
                <a:ext cx="69296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DIB</m:t>
                        </m:r>
                      </m:sub>
                    </m:sSub>
                  </m:oMath>
                </a14:m>
                <a:r>
                  <a:rPr lang="en-US" sz="2400" dirty="0"/>
                  <a:t> distribution as expected (~ 49 km/s)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01DA62-97CF-E449-B0C0-12120FD2E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172" y="6309162"/>
                <a:ext cx="6929654" cy="461665"/>
              </a:xfrm>
              <a:prstGeom prst="rect">
                <a:avLst/>
              </a:prstGeom>
              <a:blipFill>
                <a:blip r:embed="rId5"/>
                <a:stretch>
                  <a:fillRect l="-1465" t="-10526" r="-36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5C8D354-4F0E-DAA0-3284-BCFD7BA164C8}"/>
              </a:ext>
            </a:extLst>
          </p:cNvPr>
          <p:cNvSpPr txBox="1"/>
          <p:nvPr/>
        </p:nvSpPr>
        <p:spPr>
          <a:xfrm>
            <a:off x="0" y="621683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8621</a:t>
            </a:r>
            <a:r>
              <a:rPr lang="en-US" sz="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Å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air ==</a:t>
            </a:r>
          </a:p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8623</a:t>
            </a:r>
            <a:r>
              <a:rPr lang="en-US" sz="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Å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vacuum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514B6-23A4-D8FB-A182-69CBC7FB804F}"/>
              </a:ext>
            </a:extLst>
          </p:cNvPr>
          <p:cNvSpPr txBox="1"/>
          <p:nvPr/>
        </p:nvSpPr>
        <p:spPr>
          <a:xfrm>
            <a:off x="5389032" y="1354998"/>
            <a:ext cx="14139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2AFF"/>
                </a:solidFill>
              </a:rPr>
              <a:t>NOT IN Gaia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2CA39-BEA1-21DC-3B62-751EB299B1F1}"/>
              </a:ext>
            </a:extLst>
          </p:cNvPr>
          <p:cNvSpPr txBox="1"/>
          <p:nvPr/>
        </p:nvSpPr>
        <p:spPr>
          <a:xfrm>
            <a:off x="5470197" y="5639576"/>
            <a:ext cx="1198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38CB0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A1EF2-80F9-828F-25E6-DD6CFF3B420D}"/>
              </a:ext>
            </a:extLst>
          </p:cNvPr>
          <p:cNvSpPr txBox="1"/>
          <p:nvPr/>
        </p:nvSpPr>
        <p:spPr>
          <a:xfrm>
            <a:off x="5362454" y="5501076"/>
            <a:ext cx="141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8CB0A"/>
                </a:solidFill>
              </a:rPr>
              <a:t>IN</a:t>
            </a:r>
          </a:p>
          <a:p>
            <a:pPr algn="ctr"/>
            <a:r>
              <a:rPr lang="en-US" dirty="0">
                <a:solidFill>
                  <a:srgbClr val="38CB0A"/>
                </a:solidFill>
              </a:rPr>
              <a:t>Gaia Model</a:t>
            </a:r>
          </a:p>
        </p:txBody>
      </p:sp>
    </p:spTree>
    <p:extLst>
      <p:ext uri="{BB962C8B-B14F-4D97-AF65-F5344CB8AC3E}">
        <p14:creationId xmlns:p14="http://schemas.microsoft.com/office/powerpoint/2010/main" val="49874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7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903AB6-0FEA-3A33-60C1-4829D38730B8}"/>
              </a:ext>
            </a:extLst>
          </p:cNvPr>
          <p:cNvSpPr txBox="1">
            <a:spLocks/>
          </p:cNvSpPr>
          <p:nvPr/>
        </p:nvSpPr>
        <p:spPr>
          <a:xfrm>
            <a:off x="0" y="1917373"/>
            <a:ext cx="12192000" cy="134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ln w="19050">
                  <a:noFill/>
                </a:ln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370234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160801</TotalTime>
  <Words>1002</Words>
  <Application>Microsoft Macintosh PowerPoint</Application>
  <PresentationFormat>Widescreen</PresentationFormat>
  <Paragraphs>232</Paragraphs>
  <Slides>49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Cambria Math</vt:lpstr>
      <vt:lpstr>Helvetica</vt:lpstr>
      <vt:lpstr>Office Theme</vt:lpstr>
      <vt:lpstr>Measuring the   8621Å DIB   in RVS Spectra</vt:lpstr>
      <vt:lpstr>PowerPoint Presentation</vt:lpstr>
      <vt:lpstr>Gaia RVS Spectra</vt:lpstr>
      <vt:lpstr>Public RVS Selection Function</vt:lpstr>
      <vt:lpstr>SNR Distributions</vt:lpstr>
      <vt:lpstr>An RVS Spectrum… and a DIB!</vt:lpstr>
      <vt:lpstr>An RVS Spectrum… and a DIB!</vt:lpstr>
      <vt:lpstr>Stellar Contamination</vt:lpstr>
      <vt:lpstr>PowerPoint Presentation</vt:lpstr>
      <vt:lpstr>MADGICS</vt:lpstr>
      <vt:lpstr>Intuition: From Projection to Posterior</vt:lpstr>
      <vt:lpstr>Scanned Parameters</vt:lpstr>
      <vt:lpstr>Example Decomposition</vt:lpstr>
      <vt:lpstr>Creating the Catalog</vt:lpstr>
      <vt:lpstr>Catalog Distribution</vt:lpstr>
      <vt:lpstr>Catalog Comparison Overview</vt:lpstr>
      <vt:lpstr>Efficacy of Cuts</vt:lpstr>
      <vt:lpstr>PowerPoint Presentation</vt:lpstr>
      <vt:lpstr>Injection Tests</vt:lpstr>
      <vt:lpstr>Estimating Completeness</vt:lpstr>
      <vt:lpstr>What if some DIB absorption is in your stellar covariance?</vt:lpstr>
      <vt:lpstr>Stellar Model Generalization</vt:lpstr>
      <vt:lpstr>Stellar Residuals</vt:lpstr>
      <vt:lpstr>Astrophysics</vt:lpstr>
      <vt:lpstr>EW Map</vt:lpstr>
      <vt:lpstr>Extinction Correlation</vt:lpstr>
      <vt:lpstr>Moment-1 Map</vt:lpstr>
      <vt:lpstr>Rest-frame Wavelength: GAC Method</vt:lpstr>
      <vt:lpstr>Correlation with CO</vt:lpstr>
      <vt:lpstr>Correlation with CO</vt:lpstr>
      <vt:lpstr>Moment-2 Trend</vt:lpstr>
      <vt:lpstr>Does this matter for astrophysics?</vt:lpstr>
      <vt:lpstr>DIBs in the Local Bubble?</vt:lpstr>
      <vt:lpstr>Questions?</vt:lpstr>
      <vt:lpstr>Supplementary Slides</vt:lpstr>
      <vt:lpstr>Injection Tests</vt:lpstr>
      <vt:lpstr>Injection Tests</vt:lpstr>
      <vt:lpstr>DIBs in the Local Bubble?</vt:lpstr>
      <vt:lpstr>What about the stacked spectra analysis?</vt:lpstr>
      <vt:lpstr>Radial Velocity Bias</vt:lpstr>
      <vt:lpstr>Compare Catalogs on Intersection</vt:lpstr>
      <vt:lpstr>Compare Catalogs on Intersection</vt:lpstr>
      <vt:lpstr>VLSR Frame</vt:lpstr>
      <vt:lpstr>Line List</vt:lpstr>
      <vt:lpstr>Application to APOGEE DR17 Spectra</vt:lpstr>
      <vt:lpstr>Sky Line Removal</vt:lpstr>
      <vt:lpstr>Spectroscopic Separation of Multiple Stars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Update</dc:title>
  <dc:creator>Andrew Saydjari</dc:creator>
  <cp:lastModifiedBy>Saydjari, Andrew</cp:lastModifiedBy>
  <cp:revision>456</cp:revision>
  <dcterms:created xsi:type="dcterms:W3CDTF">2019-10-24T20:12:14Z</dcterms:created>
  <dcterms:modified xsi:type="dcterms:W3CDTF">2023-01-27T03:31:21Z</dcterms:modified>
</cp:coreProperties>
</file>