
<file path=[Content_Types].xml><?xml version="1.0" encoding="utf-8"?>
<Types xmlns="http://schemas.openxmlformats.org/package/2006/content-types">
  <Override PartName="/ppt/slideLayouts/slideLayout4.xml" ContentType="application/vnd.openxmlformats-officedocument.presentationml.slideLayout+xml"/>
  <Default Extension="jpeg" ContentType="image/jpeg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slides/slide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64" r:id="rId3"/>
    <p:sldId id="259" r:id="rId4"/>
    <p:sldId id="263" r:id="rId5"/>
    <p:sldId id="262" r:id="rId6"/>
    <p:sldId id="260" r:id="rId7"/>
    <p:sldId id="258" r:id="rId8"/>
    <p:sldId id="261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07" d="100"/>
          <a:sy n="107" d="100"/>
        </p:scale>
        <p:origin x="-9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74179-0A48-4248-8179-69DCB017773A}" type="datetimeFigureOut">
              <a:rPr lang="en-US" smtClean="0"/>
              <a:t>2/17/12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7ED58-12D1-A844-B642-EFA9680A67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74179-0A48-4248-8179-69DCB017773A}" type="datetimeFigureOut">
              <a:rPr lang="en-US" smtClean="0"/>
              <a:t>2/17/12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7ED58-12D1-A844-B642-EFA9680A67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74179-0A48-4248-8179-69DCB017773A}" type="datetimeFigureOut">
              <a:rPr lang="en-US" smtClean="0"/>
              <a:t>2/17/12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7ED58-12D1-A844-B642-EFA9680A67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74179-0A48-4248-8179-69DCB017773A}" type="datetimeFigureOut">
              <a:rPr lang="en-US" smtClean="0"/>
              <a:t>2/17/12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7ED58-12D1-A844-B642-EFA9680A67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74179-0A48-4248-8179-69DCB017773A}" type="datetimeFigureOut">
              <a:rPr lang="en-US" smtClean="0"/>
              <a:t>2/17/12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7ED58-12D1-A844-B642-EFA9680A67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74179-0A48-4248-8179-69DCB017773A}" type="datetimeFigureOut">
              <a:rPr lang="en-US" smtClean="0"/>
              <a:t>2/17/12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7ED58-12D1-A844-B642-EFA9680A67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74179-0A48-4248-8179-69DCB017773A}" type="datetimeFigureOut">
              <a:rPr lang="en-US" smtClean="0"/>
              <a:t>2/17/12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7ED58-12D1-A844-B642-EFA9680A67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74179-0A48-4248-8179-69DCB017773A}" type="datetimeFigureOut">
              <a:rPr lang="en-US" smtClean="0"/>
              <a:t>2/17/12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7ED58-12D1-A844-B642-EFA9680A67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74179-0A48-4248-8179-69DCB017773A}" type="datetimeFigureOut">
              <a:rPr lang="en-US" smtClean="0"/>
              <a:t>2/17/12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7ED58-12D1-A844-B642-EFA9680A67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74179-0A48-4248-8179-69DCB017773A}" type="datetimeFigureOut">
              <a:rPr lang="en-US" smtClean="0"/>
              <a:t>2/17/12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7ED58-12D1-A844-B642-EFA9680A67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74179-0A48-4248-8179-69DCB017773A}" type="datetimeFigureOut">
              <a:rPr lang="en-US" smtClean="0"/>
              <a:t>2/17/12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7ED58-12D1-A844-B642-EFA9680A67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C74179-0A48-4248-8179-69DCB017773A}" type="datetimeFigureOut">
              <a:rPr lang="en-US" smtClean="0"/>
              <a:t>2/17/12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37ED58-12D1-A844-B642-EFA9680A67D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8970" y="2569615"/>
            <a:ext cx="4370626" cy="1470025"/>
          </a:xfrm>
        </p:spPr>
        <p:txBody>
          <a:bodyPr>
            <a:noAutofit/>
          </a:bodyPr>
          <a:lstStyle/>
          <a:p>
            <a:r>
              <a:rPr lang="en-US" dirty="0" smtClean="0"/>
              <a:t>Space …. are big. Really big. You just won't believe how vastly, hugely, </a:t>
            </a:r>
            <a:r>
              <a:rPr lang="en-US" dirty="0" err="1" smtClean="0"/>
              <a:t>mindbogglingly</a:t>
            </a:r>
            <a:r>
              <a:rPr lang="en-US" dirty="0" smtClean="0"/>
              <a:t> big they are.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700293" y="1019753"/>
            <a:ext cx="1827909" cy="694944"/>
          </a:xfrm>
          <a:prstGeom prst="line">
            <a:avLst/>
          </a:prstGeom>
          <a:ln>
            <a:solidFill>
              <a:schemeClr val="accent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03543" y="273035"/>
            <a:ext cx="524617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/>
              <a:t>Massive data streams</a:t>
            </a:r>
            <a:endParaRPr lang="en-US" sz="4400" b="1" dirty="0"/>
          </a:p>
        </p:txBody>
      </p:sp>
      <p:pic>
        <p:nvPicPr>
          <p:cNvPr id="7" name="Picture 4" descr="gorilla-black-whi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33054" y="1631847"/>
            <a:ext cx="3924300" cy="381000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2528213" y="6006314"/>
            <a:ext cx="46293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Douglas Adams – Hitchhiker’s Guide to Big Data</a:t>
            </a:r>
            <a:endParaRPr lang="en-US" dirty="0"/>
          </a:p>
        </p:txBody>
      </p:sp>
      <p:pic>
        <p:nvPicPr>
          <p:cNvPr id="9" name="Picture 8" descr="solstat_log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43520" y="5557520"/>
            <a:ext cx="1300480" cy="13004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Massive Data Streams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SDO (The devil we know!)</a:t>
            </a:r>
          </a:p>
          <a:p>
            <a:pPr lvl="1"/>
            <a:r>
              <a:rPr lang="en-US" dirty="0" smtClean="0"/>
              <a:t>650 TB of data a year</a:t>
            </a:r>
          </a:p>
          <a:p>
            <a:pPr lvl="1"/>
            <a:r>
              <a:rPr lang="en-US" dirty="0" smtClean="0"/>
              <a:t>Storable / Distributable</a:t>
            </a:r>
          </a:p>
          <a:p>
            <a:pPr lvl="2"/>
            <a:r>
              <a:rPr lang="en-US" dirty="0" smtClean="0"/>
              <a:t>Possible perhaps for 6TB per day</a:t>
            </a:r>
          </a:p>
          <a:p>
            <a:pPr lvl="1"/>
            <a:r>
              <a:rPr lang="en-US" dirty="0" smtClean="0"/>
              <a:t>Efforts to locate data of interest</a:t>
            </a:r>
          </a:p>
          <a:p>
            <a:pPr lvl="2"/>
            <a:r>
              <a:rPr lang="en-US" dirty="0" smtClean="0"/>
              <a:t>FFT / HEK</a:t>
            </a:r>
          </a:p>
          <a:p>
            <a:pPr lvl="3"/>
            <a:r>
              <a:rPr lang="en-US" dirty="0" smtClean="0"/>
              <a:t>For FFT some modules need to run in near real time for space weather applications</a:t>
            </a:r>
            <a:endParaRPr lang="en-US" dirty="0" smtClean="0"/>
          </a:p>
          <a:p>
            <a:pPr lvl="1"/>
            <a:r>
              <a:rPr lang="en-US" dirty="0"/>
              <a:t>V</a:t>
            </a:r>
            <a:r>
              <a:rPr lang="en-US" dirty="0" smtClean="0"/>
              <a:t>isualize the data stream</a:t>
            </a:r>
          </a:p>
          <a:p>
            <a:pPr lvl="2"/>
            <a:r>
              <a:rPr lang="en-US" dirty="0" err="1" smtClean="0"/>
              <a:t>Helioviewer</a:t>
            </a:r>
            <a:endParaRPr lang="en-US" dirty="0" smtClean="0"/>
          </a:p>
          <a:p>
            <a:pPr lvl="1"/>
            <a:r>
              <a:rPr lang="en-US" dirty="0" smtClean="0"/>
              <a:t>But people still want full resolution / full cadence science data</a:t>
            </a:r>
          </a:p>
          <a:p>
            <a:pPr lvl="1"/>
            <a:r>
              <a:rPr lang="en-US" dirty="0" smtClean="0"/>
              <a:t>No real access to level 0</a:t>
            </a:r>
          </a:p>
        </p:txBody>
      </p:sp>
      <p:pic>
        <p:nvPicPr>
          <p:cNvPr id="4" name="Picture 3" descr="solstat_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43520" y="5557520"/>
            <a:ext cx="1300480" cy="13004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Massive Data Streams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ATST </a:t>
            </a:r>
          </a:p>
          <a:p>
            <a:pPr lvl="1"/>
            <a:r>
              <a:rPr lang="en-US" dirty="0" smtClean="0"/>
              <a:t>ATST ~7 PB a year (8 hour duty cycle)</a:t>
            </a:r>
          </a:p>
          <a:p>
            <a:pPr lvl="1"/>
            <a:r>
              <a:rPr lang="en-US" dirty="0" smtClean="0"/>
              <a:t>Process at night?!</a:t>
            </a:r>
          </a:p>
          <a:p>
            <a:pPr lvl="1"/>
            <a:r>
              <a:rPr lang="en-US" dirty="0" smtClean="0"/>
              <a:t>Is it distributable?</a:t>
            </a:r>
          </a:p>
          <a:p>
            <a:pPr lvl="2"/>
            <a:r>
              <a:rPr lang="en-US" dirty="0" smtClean="0"/>
              <a:t>Products probably but not like SDO</a:t>
            </a:r>
          </a:p>
          <a:p>
            <a:pPr lvl="1"/>
            <a:r>
              <a:rPr lang="en-US" dirty="0" smtClean="0"/>
              <a:t>No access to “raw” data products</a:t>
            </a:r>
          </a:p>
          <a:p>
            <a:pPr lvl="2"/>
            <a:r>
              <a:rPr lang="en-US" dirty="0" smtClean="0"/>
              <a:t>You’ll just have to trust us</a:t>
            </a:r>
          </a:p>
          <a:p>
            <a:pPr lvl="1"/>
            <a:r>
              <a:rPr lang="en-US" dirty="0" smtClean="0"/>
              <a:t>Not </a:t>
            </a:r>
            <a:r>
              <a:rPr lang="en-US" dirty="0" err="1" smtClean="0"/>
              <a:t>reprocessable</a:t>
            </a:r>
            <a:r>
              <a:rPr lang="en-US" dirty="0" smtClean="0"/>
              <a:t>?</a:t>
            </a:r>
          </a:p>
        </p:txBody>
      </p:sp>
      <p:pic>
        <p:nvPicPr>
          <p:cNvPr id="4" name="Picture 3" descr="solstat_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43520" y="5557520"/>
            <a:ext cx="1300480" cy="13004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Massive Data Streams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Moore’s Law (like increases) won’t help you now …</a:t>
            </a:r>
            <a:endParaRPr lang="en-US" dirty="0"/>
          </a:p>
        </p:txBody>
      </p:sp>
      <p:pic>
        <p:nvPicPr>
          <p:cNvPr id="4" name="Picture 3" descr="solstat_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43520" y="5557520"/>
            <a:ext cx="1300480" cy="13004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Massive Data Streams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Astronomy</a:t>
            </a:r>
          </a:p>
          <a:p>
            <a:pPr lvl="1"/>
            <a:r>
              <a:rPr lang="en-US" dirty="0" smtClean="0"/>
              <a:t>Large Synoptic Survey Telescope (LSST) </a:t>
            </a:r>
          </a:p>
          <a:p>
            <a:pPr lvl="2"/>
            <a:r>
              <a:rPr lang="en-US" dirty="0" smtClean="0"/>
              <a:t>30 TB per night </a:t>
            </a:r>
          </a:p>
          <a:p>
            <a:pPr lvl="2"/>
            <a:r>
              <a:rPr lang="en-US" dirty="0" smtClean="0"/>
              <a:t>Google will help them!</a:t>
            </a:r>
          </a:p>
        </p:txBody>
      </p:sp>
      <p:pic>
        <p:nvPicPr>
          <p:cNvPr id="4" name="Picture 3" descr="solstat_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43520" y="5557520"/>
            <a:ext cx="1300480" cy="13004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Massive Data Streams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Particle Physics</a:t>
            </a:r>
          </a:p>
          <a:p>
            <a:pPr lvl="1"/>
            <a:r>
              <a:rPr lang="en-US" dirty="0" smtClean="0"/>
              <a:t>LHC</a:t>
            </a:r>
          </a:p>
          <a:p>
            <a:pPr lvl="2"/>
            <a:r>
              <a:rPr lang="en-US" dirty="0" smtClean="0"/>
              <a:t>15 PB a year</a:t>
            </a:r>
          </a:p>
          <a:p>
            <a:pPr lvl="2"/>
            <a:r>
              <a:rPr lang="en-US" dirty="0" smtClean="0"/>
              <a:t>Very </a:t>
            </a:r>
            <a:r>
              <a:rPr lang="en-US" dirty="0" err="1" smtClean="0"/>
              <a:t>bursty</a:t>
            </a:r>
            <a:endParaRPr lang="en-US" dirty="0" smtClean="0"/>
          </a:p>
          <a:p>
            <a:pPr lvl="3"/>
            <a:r>
              <a:rPr lang="en-US" dirty="0" smtClean="0"/>
              <a:t>Hardware challenges</a:t>
            </a:r>
          </a:p>
          <a:p>
            <a:pPr lvl="3"/>
            <a:r>
              <a:rPr lang="en-US" dirty="0" smtClean="0"/>
              <a:t>But rarely on!!</a:t>
            </a:r>
          </a:p>
          <a:p>
            <a:pPr lvl="2"/>
            <a:r>
              <a:rPr lang="en-US" dirty="0" smtClean="0"/>
              <a:t>Reduced data products are very small</a:t>
            </a:r>
          </a:p>
        </p:txBody>
      </p:sp>
      <p:pic>
        <p:nvPicPr>
          <p:cNvPr id="4" name="Picture 3" descr="solstat_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43520" y="5557520"/>
            <a:ext cx="1300480" cy="13004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Massive Data Streams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EST</a:t>
            </a:r>
          </a:p>
          <a:p>
            <a:pPr lvl="1"/>
            <a:r>
              <a:rPr lang="en-US" dirty="0" smtClean="0"/>
              <a:t>3.5 PB per day!!!</a:t>
            </a:r>
          </a:p>
          <a:p>
            <a:pPr lvl="1"/>
            <a:r>
              <a:rPr lang="en-US" dirty="0" smtClean="0"/>
              <a:t>Will throw away data …</a:t>
            </a:r>
          </a:p>
        </p:txBody>
      </p:sp>
      <p:pic>
        <p:nvPicPr>
          <p:cNvPr id="4" name="Picture 3" descr="solstat_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43520" y="5557520"/>
            <a:ext cx="1300480" cy="13004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Massive Data Streams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Challenges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toring data locally</a:t>
            </a:r>
          </a:p>
          <a:p>
            <a:pPr lvl="1"/>
            <a:r>
              <a:rPr lang="en-US" dirty="0" smtClean="0"/>
              <a:t>Processing data</a:t>
            </a:r>
          </a:p>
          <a:p>
            <a:pPr lvl="2"/>
            <a:r>
              <a:rPr lang="en-US" dirty="0" smtClean="0"/>
              <a:t>Need for true real time pipeline for data reduction etc.</a:t>
            </a:r>
          </a:p>
          <a:p>
            <a:pPr lvl="2"/>
            <a:r>
              <a:rPr lang="en-US" dirty="0" smtClean="0"/>
              <a:t>High speed, high quality, robust, algorithms for real time science analysis, modeling / forecasting</a:t>
            </a:r>
          </a:p>
          <a:p>
            <a:pPr lvl="3"/>
            <a:r>
              <a:rPr lang="en-US" dirty="0" smtClean="0"/>
              <a:t>More computer scientists in solar physics?</a:t>
            </a:r>
          </a:p>
          <a:p>
            <a:pPr lvl="1"/>
            <a:r>
              <a:rPr lang="en-US" dirty="0" smtClean="0"/>
              <a:t>Distributing data</a:t>
            </a:r>
          </a:p>
          <a:p>
            <a:pPr lvl="2"/>
            <a:r>
              <a:rPr lang="en-US" dirty="0" smtClean="0"/>
              <a:t>Visual data will always hard to distribute</a:t>
            </a:r>
          </a:p>
          <a:p>
            <a:pPr lvl="2"/>
            <a:r>
              <a:rPr lang="en-US" dirty="0" smtClean="0"/>
              <a:t>Abstract information to databases using automated methods</a:t>
            </a:r>
          </a:p>
          <a:p>
            <a:pPr lvl="3"/>
            <a:r>
              <a:rPr lang="en-US" dirty="0" smtClean="0"/>
              <a:t>NMM? (Not my method!)</a:t>
            </a:r>
          </a:p>
          <a:p>
            <a:pPr lvl="1"/>
            <a:r>
              <a:rPr lang="en-US" dirty="0" smtClean="0"/>
              <a:t>Database mining</a:t>
            </a:r>
          </a:p>
          <a:p>
            <a:pPr lvl="2"/>
            <a:r>
              <a:rPr lang="en-US" dirty="0" smtClean="0"/>
              <a:t>User interaction with the data? </a:t>
            </a:r>
          </a:p>
          <a:p>
            <a:pPr lvl="2"/>
            <a:r>
              <a:rPr lang="en-US" dirty="0" smtClean="0"/>
              <a:t>Bring on the statisticians!</a:t>
            </a:r>
          </a:p>
          <a:p>
            <a:endParaRPr lang="en-US" dirty="0"/>
          </a:p>
        </p:txBody>
      </p:sp>
      <p:pic>
        <p:nvPicPr>
          <p:cNvPr id="4" name="Picture 3" descr="solstat_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43520" y="5557520"/>
            <a:ext cx="1300480" cy="13004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</TotalTime>
  <Words>316</Words>
  <Application>Microsoft Macintosh PowerPoint</Application>
  <PresentationFormat>On-screen Show (4:3)</PresentationFormat>
  <Paragraphs>57</Paragraphs>
  <Slides>8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Space …. are big. Really big. You just won't believe how vastly, hugely, mindbogglingly big they are.</vt:lpstr>
      <vt:lpstr>Massive Data Streams </vt:lpstr>
      <vt:lpstr>Massive Data Streams </vt:lpstr>
      <vt:lpstr>Massive Data Streams</vt:lpstr>
      <vt:lpstr>Massive Data Streams </vt:lpstr>
      <vt:lpstr>Massive Data Streams </vt:lpstr>
      <vt:lpstr>Massive Data Streams</vt:lpstr>
      <vt:lpstr>Massive Data Streams </vt:lpstr>
    </vt:vector>
  </TitlesOfParts>
  <Company>Smithsonian Astrophysical Observatory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Space …. are big. Really big. You just won't believe how vastly, hugely, mindbogglingly big they are.</dc:title>
  <dc:creator>Alisdair Davey</dc:creator>
  <cp:lastModifiedBy>Alisdair Davey</cp:lastModifiedBy>
  <cp:revision>2</cp:revision>
  <dcterms:created xsi:type="dcterms:W3CDTF">2012-02-17T14:50:39Z</dcterms:created>
  <dcterms:modified xsi:type="dcterms:W3CDTF">2012-02-17T20:38:42Z</dcterms:modified>
</cp:coreProperties>
</file>