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92" r:id="rId4"/>
    <p:sldId id="293" r:id="rId5"/>
    <p:sldId id="280" r:id="rId6"/>
    <p:sldId id="279" r:id="rId7"/>
    <p:sldId id="294" r:id="rId8"/>
    <p:sldId id="298" r:id="rId9"/>
    <p:sldId id="301" r:id="rId10"/>
    <p:sldId id="302" r:id="rId11"/>
    <p:sldId id="300" r:id="rId12"/>
    <p:sldId id="299" r:id="rId13"/>
    <p:sldId id="303" r:id="rId14"/>
    <p:sldId id="288" r:id="rId15"/>
    <p:sldId id="295" r:id="rId16"/>
    <p:sldId id="285" r:id="rId17"/>
    <p:sldId id="286" r:id="rId18"/>
    <p:sldId id="296" r:id="rId19"/>
    <p:sldId id="287" r:id="rId20"/>
    <p:sldId id="283" r:id="rId21"/>
    <p:sldId id="297" r:id="rId22"/>
    <p:sldId id="284" r:id="rId23"/>
    <p:sldId id="272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131"/>
    <a:srgbClr val="2DD628"/>
    <a:srgbClr val="F55414"/>
    <a:srgbClr val="EAEAEA"/>
    <a:srgbClr val="685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8134" autoAdjust="0"/>
  </p:normalViewPr>
  <p:slideViewPr>
    <p:cSldViewPr>
      <p:cViewPr varScale="1">
        <p:scale>
          <a:sx n="141" d="100"/>
          <a:sy n="141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1916C49-FF1A-0F4D-B2A0-C2F079025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4F329D3B-E45D-B54E-9615-E5DA8C335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72A123-13E1-2842-B50C-D97D8EBF25B0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EE89AF-709F-8D4B-B81B-5C7736867FCC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890624-DACD-5E4C-A9DD-9CA0FD591A18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0A4A78-A015-354F-958D-E0D82261B9FD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A83809-9E85-BA45-9C03-CF2CCFA4A21A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1F9795-A19F-954D-8D4C-E1AAA8686382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8DABD3-F8EB-8541-9912-3545D964D18F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FFAEAC-9332-7C4F-BD84-2E095805D3BB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F889F1-9EE1-A947-AB60-7AA98E7696FB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6A40C1-34D2-B44F-8FC9-00AFBC749876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7D626F-DFBB-194E-A731-3350322F568E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jpl_logo(80x24) flat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 bwMode="auto">
          <a:xfrm>
            <a:off x="4762500" y="6324600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nasa_logo(80x80) copy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 descr="Foo bar"/>
          <p:cNvSpPr>
            <a:spLocks noGrp="1" noChangeArrowheads="1"/>
          </p:cNvSpPr>
          <p:nvPr>
            <p:ph type="ctrTitle"/>
          </p:nvPr>
        </p:nvSpPr>
        <p:spPr>
          <a:xfrm>
            <a:off x="1295400" y="2484438"/>
            <a:ext cx="6629400" cy="685800"/>
          </a:xfrm>
        </p:spPr>
        <p:txBody>
          <a:bodyPr/>
          <a:lstStyle>
            <a:lvl1pPr algn="ctr">
              <a:defRPr b="1" i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0" y="4016375"/>
            <a:ext cx="5829300" cy="936625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5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F4C3E-231F-1B48-A84A-E307A12FB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400" y="233363"/>
            <a:ext cx="1960563" cy="5770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233363"/>
            <a:ext cx="5732462" cy="5770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A3ADC-D46C-2045-8346-8E9D02C23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9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25187-BF83-5643-9396-007F4620D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FEFF-8D72-6D4B-B656-D2A33D114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38100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090F1-C0F8-AD4D-926F-ED80F2F0E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6E5C3-8956-0347-AE68-644E19AAD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0209C-219A-FE4D-AB0A-1863D15CD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FBAAF-FC8B-3842-A460-BCAAD2158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4997-2498-B341-9EFF-53B6E134B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1787F-7078-7B42-BBCC-A5770E6B8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233363"/>
            <a:ext cx="784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7772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gray">
          <a:xfrm>
            <a:off x="593725" y="6467475"/>
            <a:ext cx="8258175" cy="1714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100" b="0">
              <a:solidFill>
                <a:srgbClr val="99CCFF"/>
              </a:solidFill>
              <a:ea typeface="+mn-ea"/>
              <a:cs typeface="+mn-cs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7F7EF"/>
              </a:clrFrom>
              <a:clrTo>
                <a:srgbClr val="E7F7E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37300"/>
            <a:ext cx="54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1985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 b="0">
                <a:solidFill>
                  <a:schemeClr val="hlink"/>
                </a:solidFill>
              </a:defRPr>
            </a:lvl1pPr>
          </a:lstStyle>
          <a:p>
            <a:fld id="{E4FC8F5B-C0CF-654B-84C6-4B27009031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gray">
          <a:xfrm>
            <a:off x="271463" y="838200"/>
            <a:ext cx="8064500" cy="1206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100" b="0">
              <a:solidFill>
                <a:srgbClr val="99CCFF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70000"/>
        </a:spcBef>
        <a:spcAft>
          <a:spcPct val="1000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Foo bar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620000" cy="1295400"/>
          </a:xfrm>
        </p:spPr>
        <p:txBody>
          <a:bodyPr/>
          <a:lstStyle/>
          <a:p>
            <a:r>
              <a:rPr lang="en-US" dirty="0"/>
              <a:t>Algorithms for </a:t>
            </a:r>
            <a:r>
              <a:rPr lang="en-US" dirty="0" smtClean="0"/>
              <a:t>Solar Active </a:t>
            </a:r>
            <a:r>
              <a:rPr lang="en-US" dirty="0"/>
              <a:t>Region </a:t>
            </a:r>
            <a:br>
              <a:rPr lang="en-US" dirty="0"/>
            </a:br>
            <a:r>
              <a:rPr lang="en-US" dirty="0"/>
              <a:t>Identification and Tracking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6629400" cy="1981200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Michael Turmon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JPL/Caltech</a:t>
            </a:r>
          </a:p>
          <a:p>
            <a:r>
              <a:rPr lang="en-US" b="0" dirty="0">
                <a:latin typeface="Arial" charset="0"/>
              </a:rPr>
              <a:t>Work with Todd </a:t>
            </a:r>
            <a:r>
              <a:rPr lang="en-US" b="0" dirty="0" err="1">
                <a:latin typeface="Arial" charset="0"/>
              </a:rPr>
              <a:t>Hoeksema</a:t>
            </a:r>
            <a:r>
              <a:rPr lang="en-US" b="0" dirty="0">
                <a:latin typeface="Arial" charset="0"/>
              </a:rPr>
              <a:t>, </a:t>
            </a:r>
            <a:r>
              <a:rPr lang="en-US" b="0" dirty="0" err="1">
                <a:latin typeface="Arial" charset="0"/>
              </a:rPr>
              <a:t>Xudong</a:t>
            </a:r>
            <a:r>
              <a:rPr lang="en-US" b="0" dirty="0">
                <a:latin typeface="Arial" charset="0"/>
              </a:rPr>
              <a:t> </a:t>
            </a:r>
            <a:r>
              <a:rPr lang="en-US" b="0" dirty="0" smtClean="0">
                <a:latin typeface="Arial" charset="0"/>
              </a:rPr>
              <a:t>Sun</a:t>
            </a:r>
            <a:r>
              <a:rPr lang="en-US" b="0" dirty="0">
                <a:latin typeface="Arial" charset="0"/>
              </a:rPr>
              <a:t> </a:t>
            </a:r>
            <a:r>
              <a:rPr lang="en-US" b="0" dirty="0" smtClean="0">
                <a:latin typeface="Arial" charset="0"/>
              </a:rPr>
              <a:t>(Stanford),</a:t>
            </a:r>
            <a:br>
              <a:rPr lang="en-US" b="0" dirty="0" smtClean="0">
                <a:latin typeface="Arial" charset="0"/>
              </a:rPr>
            </a:br>
            <a:r>
              <a:rPr lang="en-US" b="0" dirty="0" smtClean="0">
                <a:latin typeface="Arial" charset="0"/>
              </a:rPr>
              <a:t>Harrison Jones, Elena </a:t>
            </a:r>
            <a:r>
              <a:rPr lang="en-US" b="0" dirty="0" err="1" smtClean="0">
                <a:latin typeface="Arial" charset="0"/>
              </a:rPr>
              <a:t>Malanushenko</a:t>
            </a:r>
            <a:r>
              <a:rPr lang="en-US" b="0" dirty="0" smtClean="0">
                <a:latin typeface="Arial" charset="0"/>
              </a:rPr>
              <a:t> (NSO),</a:t>
            </a:r>
            <a:br>
              <a:rPr lang="en-US" b="0" dirty="0" smtClean="0">
                <a:latin typeface="Arial" charset="0"/>
              </a:rPr>
            </a:br>
            <a:r>
              <a:rPr lang="en-US" b="0" dirty="0" err="1" smtClean="0">
                <a:latin typeface="Arial" charset="0"/>
              </a:rPr>
              <a:t>Judit</a:t>
            </a:r>
            <a:r>
              <a:rPr lang="en-US" b="0" dirty="0" smtClean="0">
                <a:latin typeface="Arial" charset="0"/>
              </a:rPr>
              <a:t> Pap (GSFC)</a:t>
            </a:r>
          </a:p>
        </p:txBody>
      </p:sp>
      <p:pic>
        <p:nvPicPr>
          <p:cNvPr id="15364" name="Picture 5" descr="fd-t1-label-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1651" r="1651" b="1651"/>
          <a:stretch>
            <a:fillRect/>
          </a:stretch>
        </p:blipFill>
        <p:spPr bwMode="auto">
          <a:xfrm>
            <a:off x="6400800" y="403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imlabel-prv-nov-96a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6429" r="17668" b="8572"/>
          <a:stretch>
            <a:fillRect/>
          </a:stretch>
        </p:blipFill>
        <p:spPr bwMode="auto">
          <a:xfrm>
            <a:off x="3683000" y="4076700"/>
            <a:ext cx="1982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imlabel-prv-nov-96a-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6429" r="17668" b="10715"/>
          <a:stretch>
            <a:fillRect/>
          </a:stretch>
        </p:blipFill>
        <p:spPr bwMode="auto">
          <a:xfrm>
            <a:off x="914400" y="4076700"/>
            <a:ext cx="2035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2971800" y="4495800"/>
            <a:ext cx="457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3011488" y="5105400"/>
            <a:ext cx="6096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5727700" y="5105400"/>
            <a:ext cx="6096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-246063" y="38163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</a:t>
            </a:r>
            <a:r>
              <a:rPr lang="en-US" dirty="0" smtClean="0"/>
              <a:t>in </a:t>
            </a:r>
            <a:r>
              <a:rPr lang="en-US" dirty="0" smtClean="0"/>
              <a:t>LOS B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25187-BF83-5643-9396-007F4620D05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scat-sel-b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/>
          <a:stretch/>
        </p:blipFill>
        <p:spPr>
          <a:xfrm>
            <a:off x="1676400" y="1219200"/>
            <a:ext cx="3048000" cy="2353582"/>
          </a:xfrm>
          <a:prstGeom prst="rect">
            <a:avLst/>
          </a:prstGeom>
        </p:spPr>
      </p:pic>
      <p:pic>
        <p:nvPicPr>
          <p:cNvPr id="9" name="Picture 8" descr="model-con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/>
          <a:stretch/>
        </p:blipFill>
        <p:spPr>
          <a:xfrm>
            <a:off x="4953000" y="1206002"/>
            <a:ext cx="3025698" cy="2375397"/>
          </a:xfrm>
          <a:prstGeom prst="rect">
            <a:avLst/>
          </a:prstGeom>
        </p:spPr>
      </p:pic>
      <p:pic>
        <p:nvPicPr>
          <p:cNvPr id="8" name="Picture 7" descr="model-nocon1-cmy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/>
        </p:blipFill>
        <p:spPr>
          <a:xfrm>
            <a:off x="1447800" y="3855555"/>
            <a:ext cx="3048000" cy="2411380"/>
          </a:xfrm>
          <a:prstGeom prst="rect">
            <a:avLst/>
          </a:prstGeom>
        </p:spPr>
      </p:pic>
      <p:pic>
        <p:nvPicPr>
          <p:cNvPr id="10" name="Picture 9" descr="model-nocon2-cmy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/>
          <a:stretch/>
        </p:blipFill>
        <p:spPr>
          <a:xfrm>
            <a:off x="4953000" y="3946918"/>
            <a:ext cx="3025697" cy="2377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0433" y="5294293"/>
            <a:ext cx="1152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Constraint</a:t>
            </a:r>
            <a:br>
              <a:rPr lang="en-US" sz="1400" b="0" dirty="0" smtClean="0"/>
            </a:br>
            <a:r>
              <a:rPr lang="en-US" sz="1400" b="0" dirty="0" smtClean="0"/>
              <a:t>also adds</a:t>
            </a:r>
            <a:br>
              <a:rPr lang="en-US" sz="1400" b="0" dirty="0" smtClean="0"/>
            </a:br>
            <a:r>
              <a:rPr lang="en-US" sz="1400" b="0" dirty="0" smtClean="0"/>
              <a:t>robustness</a:t>
            </a:r>
            <a:br>
              <a:rPr lang="en-US" sz="1400" b="0" dirty="0" smtClean="0"/>
            </a:br>
            <a:r>
              <a:rPr lang="en-US" sz="1400" b="0" dirty="0" smtClean="0"/>
              <a:t>to model fits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1066800"/>
            <a:ext cx="18898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Constrained, </a:t>
            </a:r>
            <a:r>
              <a:rPr lang="en-US" b="0" i="1" dirty="0" smtClean="0"/>
              <a:t>K</a:t>
            </a:r>
            <a:r>
              <a:rPr lang="en-US" b="0" dirty="0" smtClean="0"/>
              <a:t> = 6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Best of 10 Runs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5247" y="3657600"/>
            <a:ext cx="2106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Unconstrained, </a:t>
            </a:r>
            <a:r>
              <a:rPr lang="en-US" b="0" i="1" dirty="0" smtClean="0"/>
              <a:t>K</a:t>
            </a:r>
            <a:r>
              <a:rPr lang="en-US" b="0" dirty="0" smtClean="0"/>
              <a:t> = 6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Best of 10 Runs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3657600"/>
            <a:ext cx="2106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Unconstrained, </a:t>
            </a:r>
            <a:r>
              <a:rPr lang="en-US" b="0" i="1" dirty="0" smtClean="0"/>
              <a:t>K</a:t>
            </a:r>
            <a:r>
              <a:rPr lang="en-US" b="0" dirty="0" smtClean="0"/>
              <a:t> = 6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Best of 10 Runs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3200400"/>
            <a:ext cx="60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0" dirty="0" smtClean="0"/>
              <a:t>LOS B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41535" y="2311265"/>
            <a:ext cx="921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0" dirty="0" smtClean="0"/>
              <a:t>Flattened </a:t>
            </a:r>
            <a:r>
              <a:rPr lang="en-US" sz="1100" b="0" dirty="0" err="1" smtClean="0"/>
              <a:t>Ic</a:t>
            </a:r>
            <a:endParaRPr lang="en-US" sz="1100" b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074159" y="1219200"/>
            <a:ext cx="241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Samples from Quiet Sun</a:t>
            </a:r>
          </a:p>
        </p:txBody>
      </p:sp>
    </p:spTree>
    <p:extLst>
      <p:ext uri="{BB962C8B-B14F-4D97-AF65-F5344CB8AC3E}">
        <p14:creationId xmlns:p14="http://schemas.microsoft.com/office/powerpoint/2010/main" val="104885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</a:t>
            </a:r>
            <a:r>
              <a:rPr lang="en-US" dirty="0" smtClean="0"/>
              <a:t>Spatially-variant Measurement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3276600"/>
          </a:xfrm>
        </p:spPr>
        <p:txBody>
          <a:bodyPr/>
          <a:lstStyle/>
          <a:p>
            <a:pPr>
              <a:spcBef>
                <a:spcPts val="816"/>
              </a:spcBef>
            </a:pPr>
            <a:r>
              <a:rPr lang="en-US" sz="2000" dirty="0" smtClean="0"/>
              <a:t>Spatially-variant noise in LOS B and flattened intensity can be modeled, especially for quiet Sun</a:t>
            </a:r>
          </a:p>
          <a:p>
            <a:pPr>
              <a:spcBef>
                <a:spcPts val="816"/>
              </a:spcBef>
            </a:pPr>
            <a:r>
              <a:rPr lang="en-US" sz="2000" dirty="0" smtClean="0"/>
              <a:t>Generalize existing mixture </a:t>
            </a:r>
            <a:r>
              <a:rPr lang="en-US" sz="2000" dirty="0" smtClean="0"/>
              <a:t>setup</a:t>
            </a:r>
            <a:r>
              <a:rPr lang="en-US" sz="2000" dirty="0"/>
              <a:t> </a:t>
            </a:r>
            <a:r>
              <a:rPr lang="en-US" sz="2000" dirty="0" smtClean="0"/>
              <a:t>for observed </a:t>
            </a:r>
            <a:r>
              <a:rPr lang="en-US" sz="2000" i="1" dirty="0" smtClean="0"/>
              <a:t>y</a:t>
            </a:r>
            <a:r>
              <a:rPr lang="en-US" sz="2000" dirty="0" smtClean="0"/>
              <a:t> at site </a:t>
            </a:r>
            <a:r>
              <a:rPr lang="en-US" sz="2000" i="1" dirty="0" smtClean="0"/>
              <a:t>s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so the covariance is </a:t>
            </a:r>
            <a:r>
              <a:rPr lang="en-US" sz="2000" dirty="0" smtClean="0"/>
              <a:t>expressed in terms of, e.g., radial angle</a:t>
            </a:r>
            <a:endParaRPr lang="en-US" sz="2000" dirty="0" smtClean="0">
              <a:latin typeface="Symbol" charset="2"/>
              <a:cs typeface="Symbol" charset="2"/>
            </a:endParaRPr>
          </a:p>
          <a:p>
            <a:pPr>
              <a:spcBef>
                <a:spcPts val="816"/>
              </a:spcBef>
            </a:pPr>
            <a:r>
              <a:rPr lang="en-US" sz="2000" dirty="0" smtClean="0"/>
              <a:t>Plenty of QS pixels available to determine extra parameters in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j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25187-BF83-5643-9396-007F4620D05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ag-2011-05-25-1200-s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9160" r="10918" b="11036"/>
          <a:stretch/>
        </p:blipFill>
        <p:spPr>
          <a:xfrm>
            <a:off x="1447801" y="1295400"/>
            <a:ext cx="2209800" cy="1857162"/>
          </a:xfrm>
          <a:prstGeom prst="rect">
            <a:avLst/>
          </a:prstGeom>
        </p:spPr>
      </p:pic>
      <p:pic>
        <p:nvPicPr>
          <p:cNvPr id="6" name="Picture 5" descr="mag-2011-05-25-1200-sig-sli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24913" r="11183" b="27394"/>
          <a:stretch/>
        </p:blipFill>
        <p:spPr>
          <a:xfrm>
            <a:off x="4495800" y="1295400"/>
            <a:ext cx="2438400" cy="1979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990600"/>
            <a:ext cx="235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HMI LOS B Local RMS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990600"/>
            <a:ext cx="2783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 B Local RMS: Section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828800"/>
            <a:ext cx="1099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Mask out</a:t>
            </a:r>
            <a:br>
              <a:rPr lang="en-US" sz="1200" b="0" dirty="0" smtClean="0"/>
            </a:br>
            <a:r>
              <a:rPr lang="en-US" sz="1200" b="0" dirty="0" smtClean="0"/>
              <a:t>the </a:t>
            </a:r>
            <a:r>
              <a:rPr lang="en-US" sz="1200" b="0" dirty="0" smtClean="0"/>
              <a:t>ARs</a:t>
            </a:r>
            <a:r>
              <a:rPr lang="en-US" sz="1200" b="0" dirty="0" smtClean="0"/>
              <a:t>, take</a:t>
            </a:r>
            <a:r>
              <a:rPr lang="en-US" sz="1200" b="0" dirty="0" smtClean="0"/>
              <a:t/>
            </a:r>
            <a:br>
              <a:rPr lang="en-US" sz="1200" b="0" dirty="0" smtClean="0"/>
            </a:br>
            <a:r>
              <a:rPr lang="en-US" sz="1200" b="0" dirty="0" smtClean="0"/>
              <a:t>RMS within</a:t>
            </a:r>
            <a:br>
              <a:rPr lang="en-US" sz="1200" b="0" dirty="0" smtClean="0"/>
            </a:br>
            <a:r>
              <a:rPr lang="en-US" sz="1200" b="0" dirty="0" smtClean="0"/>
              <a:t>16x16 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0694" y="1718846"/>
            <a:ext cx="68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 G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858000" y="1888123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0" y="2760077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43094" y="2590800"/>
            <a:ext cx="68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 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953000"/>
            <a:ext cx="6629400" cy="380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419600"/>
            <a:ext cx="4178300" cy="5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 </a:t>
            </a:r>
            <a:r>
              <a:rPr lang="en-US" dirty="0" smtClean="0"/>
              <a:t>Customizing the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ccount for spherical geometry with metric MRF prior</a:t>
            </a:r>
          </a:p>
          <a:p>
            <a:r>
              <a:rPr lang="en-US" sz="2400" dirty="0" smtClean="0"/>
              <a:t>Original prior penalizes all label-conflicts equally:</a:t>
            </a:r>
          </a:p>
          <a:p>
            <a:endParaRPr lang="en-US" sz="2400" dirty="0"/>
          </a:p>
          <a:p>
            <a:r>
              <a:rPr lang="en-US" sz="2400" dirty="0" smtClean="0"/>
              <a:t>Modified prior penalizes differently across disk:</a:t>
            </a:r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maller penalties are assigned to </a:t>
            </a:r>
            <a:r>
              <a:rPr lang="en-US" sz="2400" dirty="0" smtClean="0"/>
              <a:t>farther-</a:t>
            </a:r>
            <a:r>
              <a:rPr lang="en-US" sz="2400" dirty="0" smtClean="0"/>
              <a:t>off conflicts: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, </a:t>
            </a:r>
            <a:r>
              <a:rPr lang="en-US" sz="2400" i="1" dirty="0" smtClean="0"/>
              <a:t>s</a:t>
            </a:r>
            <a:r>
              <a:rPr lang="en-US" sz="2400" dirty="0" smtClean="0"/>
              <a:t>’) = great-circle distance between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25187-BF83-5643-9396-007F4620D0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020" b="13459"/>
          <a:stretch/>
        </p:blipFill>
        <p:spPr>
          <a:xfrm>
            <a:off x="1828800" y="5181601"/>
            <a:ext cx="5308600" cy="471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99" t="14080" b="4654"/>
          <a:stretch/>
        </p:blipFill>
        <p:spPr>
          <a:xfrm>
            <a:off x="1295400" y="3834256"/>
            <a:ext cx="6858000" cy="661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99" t="7230"/>
          <a:stretch/>
        </p:blipFill>
        <p:spPr>
          <a:xfrm>
            <a:off x="1295400" y="2476716"/>
            <a:ext cx="6292949" cy="69494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79737"/>
              </p:ext>
            </p:extLst>
          </p:nvPr>
        </p:nvGraphicFramePr>
        <p:xfrm>
          <a:off x="7813040" y="2045970"/>
          <a:ext cx="1102360" cy="123063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08280"/>
                <a:gridCol w="208280"/>
                <a:gridCol w="228600"/>
                <a:gridCol w="228600"/>
                <a:gridCol w="228600"/>
              </a:tblGrid>
              <a:tr h="12382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6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Spatially-varying Prior: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2667000" cy="5410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Left: KP LOS B. Right: Constant-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labelings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≡ 0,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≡ 0.2)</a:t>
            </a:r>
          </a:p>
          <a:p>
            <a:pPr marL="0" indent="0">
              <a:buNone/>
            </a:pP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: N-S </a:t>
            </a:r>
            <a:r>
              <a:rPr lang="en-US" sz="2400" dirty="0" smtClean="0"/>
              <a:t>penalty (</a:t>
            </a:r>
            <a:r>
              <a:rPr lang="en-US" sz="2400" dirty="0" smtClean="0"/>
              <a:t>left), all </a:t>
            </a:r>
            <a:r>
              <a:rPr lang="en-US" sz="2400" dirty="0" smtClean="0"/>
              <a:t>penalty components </a:t>
            </a:r>
            <a:r>
              <a:rPr lang="en-US" sz="2400" dirty="0" smtClean="0"/>
              <a:t>(</a:t>
            </a:r>
            <a:r>
              <a:rPr lang="en-US" sz="2400" dirty="0" smtClean="0"/>
              <a:t>middle, zoomed)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Rightmost: labeling with variable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25187-BF83-5643-9396-007F4620D0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60" t="772" b="1619"/>
          <a:stretch/>
        </p:blipFill>
        <p:spPr>
          <a:xfrm>
            <a:off x="2895600" y="1006154"/>
            <a:ext cx="6172200" cy="54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447BBB-2D11-5848-B7EC-0A2C1A75D3FF}" type="slidenum">
              <a:rPr lang="en-US" sz="1100" b="0">
                <a:solidFill>
                  <a:schemeClr val="hlink"/>
                </a:solidFill>
              </a:rPr>
              <a:pPr/>
              <a:t>14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HMI Identification Status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924800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charset="0"/>
              </a:rPr>
              <a:t>Output Masks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Available as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hmi.Marmask_720s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and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hmi.Marmask_720s_nrt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F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ull</a:t>
            </a:r>
            <a:r>
              <a:rPr lang="en-US" sz="2000" dirty="0">
                <a:latin typeface="Arial" charset="0"/>
                <a:ea typeface="ＭＳ Ｐゴシック" charset="0"/>
              </a:rPr>
              <a:t>-disk 4Kx4K mask images in coordinates of observations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Never re-map observed images to find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the mask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</a:rPr>
              <a:t>Further Calibration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Calibration team is working on better removal of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limb</a:t>
            </a:r>
            <a:r>
              <a:rPr lang="en-US" sz="2000" dirty="0">
                <a:latin typeface="Arial" charset="0"/>
                <a:ea typeface="ＭＳ Ｐゴシック" charset="0"/>
              </a:rPr>
              <a:t>-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darkening and time-dependent flat-field from </a:t>
            </a:r>
            <a:r>
              <a:rPr lang="en-US" sz="2000" dirty="0">
                <a:latin typeface="Arial" charset="0"/>
                <a:ea typeface="ＭＳ Ｐゴシック" charset="0"/>
              </a:rPr>
              <a:t>intensity proxy.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Current HMI region model does not really use the intensity proxy because of limb artifacts.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charset="0"/>
              </a:rPr>
              <a:t>Enhancements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 more detailed class breakdown is possible. 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E.g., umbra/penumbra were not reliably determined from MDI; believe HMI should be better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93B0D5-92BF-B642-80CD-4627C2903D53}" type="slidenum">
              <a:rPr lang="en-US" sz="1100" b="0">
                <a:solidFill>
                  <a:schemeClr val="hlink"/>
                </a:solidFill>
              </a:rPr>
              <a:pPr/>
              <a:t>15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828800"/>
            <a:ext cx="7845425" cy="685800"/>
          </a:xfrm>
        </p:spPr>
        <p:txBody>
          <a:bodyPr/>
          <a:lstStyle/>
          <a:p>
            <a:pPr algn="ctr">
              <a:defRPr/>
            </a:pPr>
            <a:r>
              <a:rPr lang="en-US" sz="5400" i="0" dirty="0" smtClean="0">
                <a:latin typeface="+mn-lt"/>
                <a:ea typeface="+mj-ea"/>
                <a:cs typeface="+mj-cs"/>
              </a:rPr>
              <a:t>Tracking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7AFDCA-74DC-994B-AA89-E19C467181C2}" type="slidenum">
              <a:rPr lang="en-US" sz="1100" b="0">
                <a:solidFill>
                  <a:schemeClr val="hlink"/>
                </a:solidFill>
              </a:rPr>
              <a:pPr/>
              <a:t>16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Components of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Tracking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8609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Identification  </a:t>
            </a:r>
            <a:r>
              <a:rPr lang="en-US" sz="1800">
                <a:latin typeface="Arial" charset="0"/>
              </a:rPr>
              <a:t>(just discussed)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Grouping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Group separated features into AR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Formal literature on this is not well-developed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Use a simple template-based method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Association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Construct 1:1 map from previous AR set to next AR set.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Chained together, you have a track.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Criterion: maximize cumulative area of overlap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Heuristics to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look harder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for new or dying ARs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Naming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Link a track to a name like NOAA AR#9077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6D3297-BF9A-E340-92FD-8ADAC13D24AC}" type="slidenum">
              <a:rPr lang="en-US" sz="1100" b="0">
                <a:solidFill>
                  <a:schemeClr val="hlink"/>
                </a:solidFill>
              </a:rPr>
              <a:pPr/>
              <a:t>17</a:t>
            </a:fld>
            <a:endParaRPr lang="en-US" sz="1100" b="0">
              <a:solidFill>
                <a:schemeClr val="hlink"/>
              </a:solidFill>
            </a:endParaRPr>
          </a:p>
        </p:txBody>
      </p:sp>
      <p:pic>
        <p:nvPicPr>
          <p:cNvPr id="38915" name="Picture 6" descr="mask-with-ker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b="5908"/>
          <a:stretch>
            <a:fillRect/>
          </a:stretch>
        </p:blipFill>
        <p:spPr bwMode="auto">
          <a:xfrm>
            <a:off x="6042025" y="990600"/>
            <a:ext cx="2873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ker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15515" r="15685" b="23274"/>
          <a:stretch>
            <a:fillRect/>
          </a:stretch>
        </p:blipFill>
        <p:spPr bwMode="auto">
          <a:xfrm>
            <a:off x="6705600" y="5337175"/>
            <a:ext cx="1905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Active Region Tracking:  Grouping into ARs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77200" cy="5089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Activity mask = a set of pixels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Grouping into NOAA-like AR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</a:rPr>
              <a:t>s is not trivial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Connected components insufficient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Take a matched-filter type approach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Convolve AR mask with a Gaussian kernel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Threshold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AR groups are within basins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Arial" charset="0"/>
              </a:rPr>
              <a:t>Devilish Details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Gaussian in 3D pixel-pixel distance; stretched longitudinally; FWHM ~50x25Mm (~40x20 MDI pixel) at disk center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Convolution on sphere to treat the limb fairly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AR masks sparse: fast convolution (HMI: 12s)</a:t>
            </a:r>
          </a:p>
          <a:p>
            <a:pPr lvl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More cleverness is possible, e.g. polarity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7391400" y="295116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489825" y="2667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50 Mm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Grouping and Spherical Geometry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It is critical to take spherical geometry into account when grouping.</a:t>
            </a:r>
          </a:p>
          <a:p>
            <a:r>
              <a:rPr lang="en-US" sz="2400" dirty="0">
                <a:latin typeface="Arial" charset="0"/>
              </a:rPr>
              <a:t>Convolution speed dictates tracker speed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B80122-8C5F-2E4E-805C-783BC5E3C590}" type="slidenum">
              <a:rPr lang="en-US" sz="1100" b="0">
                <a:solidFill>
                  <a:schemeClr val="hlink"/>
                </a:solidFill>
              </a:rPr>
              <a:pPr/>
              <a:t>18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2328863" y="3584575"/>
            <a:ext cx="153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cs typeface="Arial" charset="0"/>
              </a:rPr>
              <a:t>Kernel at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Disk Center</a:t>
            </a:r>
          </a:p>
        </p:txBody>
      </p:sp>
      <p:pic>
        <p:nvPicPr>
          <p:cNvPr id="40966" name="Picture 69" descr="ar-grouping-kernel-ce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376738"/>
            <a:ext cx="15414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0" descr="ar-grouping-kernel-li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78275"/>
            <a:ext cx="5921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574675" y="3533775"/>
            <a:ext cx="925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cs typeface="Arial" charset="0"/>
              </a:rPr>
              <a:t>Kernel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at 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Limb</a:t>
            </a:r>
          </a:p>
        </p:txBody>
      </p:sp>
      <p:pic>
        <p:nvPicPr>
          <p:cNvPr id="40969" name="Picture 73" descr="kernel-scale-ar-ma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732338"/>
            <a:ext cx="2347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72" descr="kernel-scale-ar-m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465513"/>
            <a:ext cx="23637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Line 7"/>
          <p:cNvSpPr>
            <a:spLocks noChangeShapeType="1"/>
          </p:cNvSpPr>
          <p:nvPr/>
        </p:nvSpPr>
        <p:spPr bwMode="auto">
          <a:xfrm>
            <a:off x="6588125" y="382905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2" name="Text Box 8"/>
          <p:cNvSpPr txBox="1">
            <a:spLocks noChangeArrowheads="1"/>
          </p:cNvSpPr>
          <p:nvPr/>
        </p:nvSpPr>
        <p:spPr bwMode="auto">
          <a:xfrm>
            <a:off x="6627813" y="3352800"/>
            <a:ext cx="1125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50 Mm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43438" y="3660775"/>
            <a:ext cx="12239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cs typeface="Arial" charset="0"/>
              </a:rPr>
              <a:t>Example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AR Mag.</a:t>
            </a:r>
            <a:br>
              <a:rPr lang="en-US" sz="2000">
                <a:cs typeface="Arial" charset="0"/>
              </a:rPr>
            </a:br>
            <a:r>
              <a:rPr lang="en-US">
                <a:cs typeface="Arial" charset="0"/>
              </a:rPr>
              <a:t>(for scale)</a:t>
            </a:r>
            <a:endParaRPr lang="en-US" sz="2000">
              <a:cs typeface="Arial" charset="0"/>
            </a:endParaRP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4643438" y="4829175"/>
            <a:ext cx="123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cs typeface="Arial" charset="0"/>
              </a:rPr>
              <a:t>Example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AR Mask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E73E7F-9B04-0D4A-A658-2E8C90A15708}" type="slidenum">
              <a:rPr lang="en-US" sz="1100" b="0">
                <a:solidFill>
                  <a:schemeClr val="hlink"/>
                </a:solidFill>
              </a:rPr>
              <a:pPr/>
              <a:t>19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Active Region Tracking:  Grouping Example</a:t>
            </a:r>
          </a:p>
        </p:txBody>
      </p:sp>
      <p:pic>
        <p:nvPicPr>
          <p:cNvPr id="41988" name="Picture 8" descr="2002-sep-02_1111-c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9474" r="1965" b="23579"/>
          <a:stretch>
            <a:fillRect/>
          </a:stretch>
        </p:blipFill>
        <p:spPr bwMode="auto">
          <a:xfrm>
            <a:off x="461963" y="4191000"/>
            <a:ext cx="39528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2002-sep-02_1111-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9474" r="1965" b="23579"/>
          <a:stretch>
            <a:fillRect/>
          </a:stretch>
        </p:blipFill>
        <p:spPr bwMode="auto">
          <a:xfrm>
            <a:off x="461963" y="1600200"/>
            <a:ext cx="39528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 descr="Daily_Solar_Activity_Maps_0209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5"/>
          <a:stretch>
            <a:fillRect/>
          </a:stretch>
        </p:blipFill>
        <p:spPr bwMode="auto">
          <a:xfrm>
            <a:off x="5045075" y="3733800"/>
            <a:ext cx="30178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1635125" y="1273175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MDI Labeling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2286000" y="3276600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2002 Sep. 02, 11:11 UTC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968375" y="3787775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Convolved with Template</a:t>
            </a:r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5514975" y="12731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Identified Groups</a:t>
            </a:r>
          </a:p>
        </p:txBody>
      </p:sp>
      <p:pic>
        <p:nvPicPr>
          <p:cNvPr id="41995" name="Picture 17" descr="2002-sep-02_1111-b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9474" r="1965" b="23579"/>
          <a:stretch>
            <a:fillRect/>
          </a:stretch>
        </p:blipFill>
        <p:spPr bwMode="auto">
          <a:xfrm>
            <a:off x="4572000" y="16002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030ACF-B5AF-F245-9E4C-9D632EE2F8D4}" type="slidenum">
              <a:rPr lang="en-US" sz="1100" b="0">
                <a:solidFill>
                  <a:schemeClr val="hlink"/>
                </a:solidFill>
              </a:rPr>
              <a:pPr/>
              <a:t>2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Capabilities Discussed Here</a:t>
            </a:r>
            <a:endParaRPr lang="en-US" dirty="0">
              <a:latin typeface="Times New Roman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1975" y="1143000"/>
            <a:ext cx="8201025" cy="488473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chemeClr val="tx2"/>
                </a:solidFill>
                <a:latin typeface="Arial" charset="0"/>
              </a:rPr>
              <a:t>Identification</a:t>
            </a: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Label active pixels in multivariate images, e.g.: (LOS B, </a:t>
            </a:r>
            <a:r>
              <a:rPr lang="en-US" sz="20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Ic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)</a:t>
            </a:r>
            <a:endParaRPr lang="en-US" sz="2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There e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xists a family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of methods by many researchers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Largely a solved problem for active regions in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photosphere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Bayesian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approach maximizing posterior probability of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labeling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Has been released for HMI on </a:t>
            </a:r>
            <a:r>
              <a:rPr lang="en-US" sz="18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jsoc.stanford.edu</a:t>
            </a:r>
            <a:endParaRPr lang="en-US" sz="2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400" u="sng" dirty="0">
                <a:solidFill>
                  <a:schemeClr val="bg2"/>
                </a:solidFill>
                <a:latin typeface="Arial" charset="0"/>
              </a:rPr>
              <a:t>Tracking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Grouping of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active pixels in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labeling into ARs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Then, link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identified ARs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through a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series of images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Single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-link most likely tracker (optimization-based association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Nearing release for HMI as </a:t>
            </a:r>
            <a:r>
              <a:rPr lang="en-US" sz="2000" i="1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hmi.Mharp_720s</a:t>
            </a:r>
            <a:endParaRPr lang="en-US" sz="2000" i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40AF88-C314-304D-978E-A1288E9F0A34}" type="slidenum">
              <a:rPr lang="en-US" sz="1100" b="0">
                <a:solidFill>
                  <a:schemeClr val="hlink"/>
                </a:solidFill>
              </a:rPr>
              <a:pPr/>
              <a:t>20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Active Region Tracking: Association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410200"/>
          </a:xfrm>
        </p:spPr>
        <p:txBody>
          <a:bodyPr/>
          <a:lstStyle/>
          <a:p>
            <a:pPr marL="285750" indent="-285750">
              <a:spcBef>
                <a:spcPct val="15000"/>
              </a:spcBef>
              <a:spcAft>
                <a:spcPct val="5000"/>
              </a:spcAft>
            </a:pPr>
            <a:r>
              <a:rPr lang="en-US" sz="2400">
                <a:latin typeface="Arial" charset="0"/>
              </a:rPr>
              <a:t>Associate ARs in before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and after images</a:t>
            </a:r>
          </a:p>
          <a:p>
            <a:pPr marL="285750" indent="-285750">
              <a:spcBef>
                <a:spcPct val="15000"/>
              </a:spcBef>
              <a:spcAft>
                <a:spcPct val="5000"/>
              </a:spcAft>
            </a:pPr>
            <a:r>
              <a:rPr lang="en-US" sz="2400">
                <a:latin typeface="Arial" charset="0"/>
              </a:rPr>
              <a:t>Correlation-based tracker</a:t>
            </a: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Standard latitude-dependent</a:t>
            </a:r>
            <a:br>
              <a:rPr lang="en-US" sz="2000">
                <a:latin typeface="Arial" charset="0"/>
                <a:ea typeface="ＭＳ Ｐゴシック" charset="0"/>
              </a:rPr>
            </a:br>
            <a:r>
              <a:rPr lang="en-US" sz="2000">
                <a:latin typeface="Arial" charset="0"/>
                <a:ea typeface="ＭＳ Ｐゴシック" charset="0"/>
              </a:rPr>
              <a:t>motion model</a:t>
            </a: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Use </a:t>
            </a:r>
            <a:r>
              <a:rPr lang="en-US" sz="2000" b="1">
                <a:latin typeface="Arial" charset="0"/>
                <a:ea typeface="ＭＳ Ｐゴシック" charset="0"/>
              </a:rPr>
              <a:t>area of overlap of AR bitmaps</a:t>
            </a:r>
            <a:r>
              <a:rPr lang="en-US" sz="2000">
                <a:latin typeface="Arial" charset="0"/>
                <a:ea typeface="ＭＳ Ｐゴシック" charset="0"/>
              </a:rPr>
              <a:t> on the sphere</a:t>
            </a: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Overlap between </a:t>
            </a:r>
            <a:r>
              <a:rPr lang="en-US" sz="2000" i="1">
                <a:latin typeface="Arial" charset="0"/>
                <a:ea typeface="ＭＳ Ｐゴシック" charset="0"/>
              </a:rPr>
              <a:t>a</a:t>
            </a:r>
            <a:r>
              <a:rPr lang="en-US" sz="2000">
                <a:latin typeface="Arial" charset="0"/>
                <a:ea typeface="ＭＳ Ｐゴシック" charset="0"/>
              </a:rPr>
              <a:t> in </a:t>
            </a:r>
            <a:r>
              <a:rPr lang="en-US" sz="2000" i="1">
                <a:latin typeface="Arial" charset="0"/>
                <a:ea typeface="ＭＳ Ｐゴシック" charset="0"/>
              </a:rPr>
              <a:t>A</a:t>
            </a:r>
            <a:r>
              <a:rPr lang="en-US" sz="2000">
                <a:latin typeface="Arial" charset="0"/>
                <a:ea typeface="ＭＳ Ｐゴシック" charset="0"/>
              </a:rPr>
              <a:t> and </a:t>
            </a:r>
            <a:r>
              <a:rPr lang="en-US" sz="2000" i="1">
                <a:latin typeface="Arial" charset="0"/>
                <a:ea typeface="ＭＳ Ｐゴシック" charset="0"/>
              </a:rPr>
              <a:t>b</a:t>
            </a:r>
            <a:r>
              <a:rPr lang="en-US" sz="2000">
                <a:latin typeface="Arial" charset="0"/>
                <a:ea typeface="ＭＳ Ｐゴシック" charset="0"/>
              </a:rPr>
              <a:t> in </a:t>
            </a:r>
            <a:r>
              <a:rPr lang="en-US" sz="2000" i="1">
                <a:latin typeface="Arial" charset="0"/>
                <a:ea typeface="ＭＳ Ｐゴシック" charset="0"/>
              </a:rPr>
              <a:t>B</a:t>
            </a:r>
            <a:r>
              <a:rPr lang="en-US" sz="2000">
                <a:latin typeface="Arial" charset="0"/>
                <a:ea typeface="ＭＳ Ｐゴシック" charset="0"/>
              </a:rPr>
              <a:t> is </a:t>
            </a:r>
            <a:r>
              <a:rPr lang="en-US" sz="2000" i="1">
                <a:latin typeface="Arial" charset="0"/>
                <a:ea typeface="ＭＳ Ｐゴシック" charset="0"/>
              </a:rPr>
              <a:t>D(a,b)</a:t>
            </a:r>
          </a:p>
          <a:p>
            <a:pPr marL="285750" indent="-285750">
              <a:spcBef>
                <a:spcPct val="15000"/>
              </a:spcBef>
              <a:spcAft>
                <a:spcPct val="5000"/>
              </a:spcAft>
            </a:pPr>
            <a:r>
              <a:rPr lang="en-US" sz="2400">
                <a:latin typeface="Arial" charset="0"/>
              </a:rPr>
              <a:t>Solve </a:t>
            </a:r>
            <a:r>
              <a:rPr lang="en-US" sz="2400" i="1">
                <a:latin typeface="Arial" charset="0"/>
              </a:rPr>
              <a:t>assignment problem</a:t>
            </a:r>
            <a:r>
              <a:rPr lang="en-US" sz="2400">
                <a:latin typeface="Arial" charset="0"/>
              </a:rPr>
              <a:t> to match </a:t>
            </a:r>
            <a:r>
              <a:rPr lang="en-US" sz="2400" i="1">
                <a:latin typeface="Arial" charset="0"/>
              </a:rPr>
              <a:t>A</a:t>
            </a:r>
            <a:r>
              <a:rPr lang="en-US" sz="2400">
                <a:latin typeface="Arial" charset="0"/>
              </a:rPr>
              <a:t> up to </a:t>
            </a:r>
            <a:r>
              <a:rPr lang="en-US" sz="2400" i="1">
                <a:latin typeface="Arial" charset="0"/>
              </a:rPr>
              <a:t>B</a:t>
            </a:r>
            <a:r>
              <a:rPr lang="en-US" sz="2400">
                <a:latin typeface="Arial" charset="0"/>
              </a:rPr>
              <a:t>:</a:t>
            </a:r>
          </a:p>
          <a:p>
            <a:pPr marL="285750" indent="-285750">
              <a:spcBef>
                <a:spcPct val="15000"/>
              </a:spcBef>
              <a:spcAft>
                <a:spcPct val="5000"/>
              </a:spcAft>
            </a:pPr>
            <a:endParaRPr lang="en-US" sz="1600">
              <a:latin typeface="Arial" charset="0"/>
            </a:endParaRPr>
          </a:p>
          <a:p>
            <a:pPr marL="285750" indent="-285750">
              <a:spcBef>
                <a:spcPct val="15000"/>
              </a:spcBef>
              <a:spcAft>
                <a:spcPct val="5000"/>
              </a:spcAft>
            </a:pPr>
            <a:endParaRPr lang="en-US" sz="1600">
              <a:latin typeface="Arial" charset="0"/>
            </a:endParaRP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  <a:buFontTx/>
              <a:buNone/>
            </a:pPr>
            <a:endParaRPr lang="en-US" sz="1400">
              <a:latin typeface="Arial" charset="0"/>
              <a:ea typeface="ＭＳ Ｐゴシック" charset="0"/>
            </a:endParaRP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</a:rPr>
              <a:t>with </a:t>
            </a:r>
            <a:r>
              <a:rPr lang="en-US" sz="2000" i="1">
                <a:latin typeface="Arial" charset="0"/>
                <a:ea typeface="ＭＳ Ｐゴシック" charset="0"/>
              </a:rPr>
              <a:t>P</a:t>
            </a:r>
            <a:r>
              <a:rPr lang="en-US" sz="2000">
                <a:latin typeface="Arial" charset="0"/>
                <a:ea typeface="ＭＳ Ｐゴシック" charset="0"/>
              </a:rPr>
              <a:t> a permutation matrix giving the B-to-A mapping</a:t>
            </a: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Fast, exact solution by linear programming</a:t>
            </a:r>
          </a:p>
          <a:p>
            <a:pPr marL="685800" lvl="1" indent="-228600">
              <a:spcBef>
                <a:spcPct val="15000"/>
              </a:spcBef>
              <a:spcAft>
                <a:spcPct val="50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Slack variables account for new or dead ARs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7275"/>
            <a:ext cx="4114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7848600" y="16414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5041900" y="22637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5613400" y="16414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8"/>
          <p:cNvSpPr>
            <a:spLocks noChangeArrowheads="1"/>
          </p:cNvSpPr>
          <p:nvPr/>
        </p:nvSpPr>
        <p:spPr bwMode="auto">
          <a:xfrm>
            <a:off x="7556500" y="22764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9"/>
          <p:cNvSpPr>
            <a:spLocks noChangeArrowheads="1"/>
          </p:cNvSpPr>
          <p:nvPr/>
        </p:nvSpPr>
        <p:spPr bwMode="auto">
          <a:xfrm>
            <a:off x="5867400" y="2200275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0"/>
          <p:cNvSpPr>
            <a:spLocks noChangeArrowheads="1"/>
          </p:cNvSpPr>
          <p:nvPr/>
        </p:nvSpPr>
        <p:spPr bwMode="auto">
          <a:xfrm>
            <a:off x="8128000" y="21494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7239000" y="1524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0" i="1"/>
              <a:t>A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5105400" y="1524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0" i="1"/>
              <a:t>B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5462588" y="10223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Before</a:t>
            </a:r>
            <a:endParaRPr lang="en-US" b="0"/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7656513" y="1022350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After</a:t>
            </a:r>
            <a:endParaRPr lang="en-US" b="0"/>
          </a:p>
        </p:txBody>
      </p:sp>
      <p:pic>
        <p:nvPicPr>
          <p:cNvPr id="4404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025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HMI Examples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2F5AFB-951A-7D49-8347-0328B886C9D9}" type="slidenum">
              <a:rPr lang="en-US" sz="1100" b="0">
                <a:solidFill>
                  <a:schemeClr val="hlink"/>
                </a:solidFill>
              </a:rPr>
              <a:pPr/>
              <a:t>21</a:t>
            </a:fld>
            <a:endParaRPr lang="en-US" sz="1100" b="0">
              <a:solidFill>
                <a:schemeClr val="hlink"/>
              </a:solidFill>
            </a:endParaRPr>
          </a:p>
        </p:txBody>
      </p:sp>
      <p:pic>
        <p:nvPicPr>
          <p:cNvPr id="48132" name="Picture 62" descr="track-movie-2011-feb-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57275"/>
            <a:ext cx="2682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3" descr="track-movie-2011-feb-1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57275"/>
            <a:ext cx="2682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4" descr="track-movie-2011-feb-2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4275"/>
            <a:ext cx="2682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5" descr="track-movie-2011-feb-36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24275"/>
            <a:ext cx="2682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66" descr="track-movie-2011-feb-48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24275"/>
            <a:ext cx="2682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228600" y="1219200"/>
            <a:ext cx="4038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b="0"/>
              <a:t>Flipped N-S.  Apologies!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b="0"/>
              <a:t>Reduced: 1024x1024, 1/day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b="0"/>
              <a:t>Feb. 2011 flaring AR: orange.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b="0"/>
              <a:t>Yellow AR: merges.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b="0"/>
              <a:t>Small ARs died after frame 1;</a:t>
            </a:r>
            <a:br>
              <a:rPr lang="en-US" sz="1800" b="0"/>
            </a:br>
            <a:r>
              <a:rPr lang="en-US" sz="1800" b="0"/>
              <a:t>red AR died after frame 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ABECEA-5392-4D44-876E-40FDBB0F14B7}" type="slidenum">
              <a:rPr lang="en-US" sz="1100" b="0">
                <a:solidFill>
                  <a:schemeClr val="hlink"/>
                </a:solidFill>
              </a:rPr>
              <a:pPr/>
              <a:t>22</a:t>
            </a:fld>
            <a:endParaRPr lang="en-US" sz="1100" b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A441A9-7ADA-3D48-B572-73335511C0A7}" type="slidenum">
              <a:rPr lang="en-US" sz="1100" b="0">
                <a:solidFill>
                  <a:schemeClr val="hlink"/>
                </a:solidFill>
              </a:rPr>
              <a:pPr/>
              <a:t>23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References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M. Turmon, H. Jones, J. Pap, O. </a:t>
            </a:r>
            <a:r>
              <a:rPr lang="en-US" sz="1600" dirty="0" err="1">
                <a:latin typeface="Arial" charset="0"/>
              </a:rPr>
              <a:t>Malanushenko</a:t>
            </a:r>
            <a:r>
              <a:rPr lang="en-US" sz="1600" dirty="0">
                <a:latin typeface="Arial" charset="0"/>
              </a:rPr>
              <a:t>, </a:t>
            </a:r>
            <a:r>
              <a:rPr lang="ja-JP" altLang="en-US" sz="1600" dirty="0">
                <a:latin typeface="Arial" charset="0"/>
              </a:rPr>
              <a:t>“</a:t>
            </a:r>
            <a:r>
              <a:rPr lang="en-US" sz="1600" dirty="0">
                <a:latin typeface="Arial" charset="0"/>
              </a:rPr>
              <a:t>Statistical feature recognition for multidimensional solar imagery</a:t>
            </a:r>
            <a:r>
              <a:rPr lang="ja-JP" altLang="en-US" sz="1600" dirty="0">
                <a:latin typeface="Arial" charset="0"/>
              </a:rPr>
              <a:t>”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i="1" dirty="0" smtClean="0">
                <a:latin typeface="Arial" charset="0"/>
              </a:rPr>
              <a:t>Solar </a:t>
            </a:r>
            <a:r>
              <a:rPr lang="en-US" sz="1600" i="1" dirty="0">
                <a:latin typeface="Arial" charset="0"/>
              </a:rPr>
              <a:t>Physics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smtClean="0">
                <a:latin typeface="Arial" charset="0"/>
              </a:rPr>
              <a:t>04/2010.</a:t>
            </a:r>
            <a:endParaRPr lang="en-US" sz="16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>
                <a:latin typeface="Arial" charset="0"/>
              </a:rPr>
              <a:t>mixture modeling work appeared in:</a:t>
            </a:r>
          </a:p>
          <a:p>
            <a:pPr lvl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Mixtures-2001, 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“</a:t>
            </a:r>
            <a:r>
              <a:rPr lang="en-US" sz="1600" dirty="0">
                <a:latin typeface="Arial" charset="0"/>
                <a:ea typeface="ＭＳ Ｐゴシック" charset="0"/>
              </a:rPr>
              <a:t>Recent Developments in Mixture </a:t>
            </a:r>
            <a:r>
              <a:rPr lang="en-US" sz="1600" dirty="0" err="1">
                <a:latin typeface="Arial" charset="0"/>
                <a:ea typeface="ＭＳ Ｐゴシック" charset="0"/>
              </a:rPr>
              <a:t>Modelling</a:t>
            </a:r>
            <a:r>
              <a:rPr lang="en-US" sz="1600" dirty="0">
                <a:latin typeface="Arial" charset="0"/>
                <a:ea typeface="ＭＳ Ｐゴシック" charset="0"/>
              </a:rPr>
              <a:t>,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”</a:t>
            </a:r>
            <a:r>
              <a:rPr lang="en-US" sz="1600" dirty="0">
                <a:latin typeface="Arial" charset="0"/>
                <a:ea typeface="ＭＳ Ｐゴシック" charset="0"/>
              </a:rPr>
              <a:t> Hamburg</a:t>
            </a:r>
          </a:p>
          <a:p>
            <a:pPr lvl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Compstat-2004, Prague, as 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“</a:t>
            </a:r>
            <a:r>
              <a:rPr lang="en-US" sz="1600" dirty="0">
                <a:latin typeface="Arial" charset="0"/>
                <a:ea typeface="ＭＳ Ｐゴシック" charset="0"/>
              </a:rPr>
              <a:t>Symmetric Normal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Mixtures</a:t>
            </a:r>
            <a:r>
              <a:rPr lang="ja-JP" altLang="en-US" sz="1600" dirty="0" smtClean="0">
                <a:latin typeface="Arial" charset="0"/>
                <a:ea typeface="ＭＳ Ｐゴシック" charset="0"/>
              </a:rPr>
              <a:t>”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Earlier work:</a:t>
            </a:r>
            <a:endParaRPr lang="en-US" sz="2000" dirty="0">
              <a:latin typeface="Arial" charset="0"/>
            </a:endParaRPr>
          </a:p>
          <a:p>
            <a:pPr lvl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J. Pap, H. Jones, M. Turmon &amp; L. Floyd, 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“</a:t>
            </a:r>
            <a:r>
              <a:rPr lang="en-US" sz="1600" dirty="0">
                <a:latin typeface="Arial" charset="0"/>
                <a:ea typeface="ＭＳ Ｐゴシック" charset="0"/>
              </a:rPr>
              <a:t>Study of the SOHO/VIRGO Irradiance Variations using MDI and </a:t>
            </a:r>
            <a:r>
              <a:rPr lang="en-US" sz="1600" dirty="0" err="1">
                <a:latin typeface="Arial" charset="0"/>
                <a:ea typeface="ＭＳ Ｐゴシック" charset="0"/>
              </a:rPr>
              <a:t>Kitt</a:t>
            </a:r>
            <a:r>
              <a:rPr lang="en-US" sz="1600" dirty="0">
                <a:latin typeface="Arial" charset="0"/>
                <a:ea typeface="ＭＳ Ｐゴシック" charset="0"/>
              </a:rPr>
              <a:t> Peak images,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”</a:t>
            </a:r>
            <a:r>
              <a:rPr lang="en-US" sz="1600" dirty="0">
                <a:latin typeface="Arial" charset="0"/>
                <a:ea typeface="ＭＳ Ｐゴシック" charset="0"/>
              </a:rPr>
              <a:t> </a:t>
            </a:r>
            <a:r>
              <a:rPr lang="en-US" sz="1600" i="1" dirty="0">
                <a:latin typeface="Arial" charset="0"/>
                <a:ea typeface="ＭＳ Ｐゴシック" charset="0"/>
              </a:rPr>
              <a:t>Proc. SOHO-11 Workshop</a:t>
            </a:r>
            <a:r>
              <a:rPr lang="en-US" sz="1600" dirty="0">
                <a:latin typeface="Arial" charset="0"/>
                <a:ea typeface="ＭＳ Ｐゴシック" charset="0"/>
              </a:rPr>
              <a:t>, Davos, 2002.</a:t>
            </a:r>
          </a:p>
          <a:p>
            <a:pPr lvl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H.P. Jones, M. Turmon, et al.  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“</a:t>
            </a:r>
            <a:r>
              <a:rPr lang="en-US" sz="1600" dirty="0">
                <a:latin typeface="Arial" charset="0"/>
                <a:ea typeface="ＭＳ Ｐゴシック" charset="0"/>
              </a:rPr>
              <a:t>A comparison of feature classification methods for modeling solar irradiance variation,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”</a:t>
            </a:r>
            <a:r>
              <a:rPr lang="en-US" sz="1600" dirty="0">
                <a:latin typeface="Arial" charset="0"/>
                <a:ea typeface="ＭＳ Ｐゴシック" charset="0"/>
              </a:rPr>
              <a:t> 34th COSPAR Scientific Assembly, 2002.</a:t>
            </a:r>
          </a:p>
          <a:p>
            <a:pPr lvl="1">
              <a:buFontTx/>
              <a:buNone/>
            </a:pPr>
            <a:endParaRPr lang="en-US" sz="1600" dirty="0">
              <a:latin typeface="Arial" charset="0"/>
              <a:ea typeface="ＭＳ Ｐゴシック" charset="0"/>
            </a:endParaRPr>
          </a:p>
          <a:p>
            <a:pPr>
              <a:buNone/>
            </a:pPr>
            <a:r>
              <a:rPr lang="en-US" sz="1600" dirty="0"/>
              <a:t>The research described </a:t>
            </a:r>
            <a:r>
              <a:rPr lang="en-US" sz="1600" dirty="0" smtClean="0"/>
              <a:t>here was </a:t>
            </a:r>
            <a:r>
              <a:rPr lang="en-US" sz="1600" dirty="0"/>
              <a:t>carried out in part by the Jet Propulsion Laboratory, California Institute of Technology, under contract with the National Aeronautics and Space Administration. Copyright 2011. All rights reserved. Government sponsorship acknowledged.</a:t>
            </a:r>
          </a:p>
          <a:p>
            <a:pPr lvl="1">
              <a:buFontTx/>
              <a:buNone/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Motivation</a:t>
            </a:r>
            <a:endParaRPr lang="en-US" dirty="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94588" cy="1752600"/>
          </a:xfrm>
        </p:spPr>
        <p:txBody>
          <a:bodyPr/>
          <a:lstStyle/>
          <a:p>
            <a:r>
              <a:rPr lang="en-US" sz="2000" u="sng" dirty="0">
                <a:solidFill>
                  <a:schemeClr val="tx2"/>
                </a:solidFill>
                <a:latin typeface="Arial" charset="0"/>
              </a:rPr>
              <a:t>Identification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: Find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objects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in multispectral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images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000" u="sng" dirty="0">
                <a:solidFill>
                  <a:schemeClr val="tx2"/>
                </a:solidFill>
                <a:latin typeface="Arial" charset="0"/>
              </a:rPr>
              <a:t>Tracking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: Link identified objects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across a series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of images</a:t>
            </a:r>
          </a:p>
          <a:p>
            <a:r>
              <a:rPr lang="en-US" sz="2000" u="sng" dirty="0" smtClean="0">
                <a:solidFill>
                  <a:schemeClr val="tx2"/>
                </a:solidFill>
                <a:latin typeface="Arial" charset="0"/>
              </a:rPr>
              <a:t>Object Analysis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: Model and classify object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tracks</a:t>
            </a:r>
          </a:p>
          <a:p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Move beyond looking at pixels to understanding </a:t>
            </a:r>
            <a:r>
              <a:rPr lang="en-US" sz="2000" dirty="0" smtClean="0">
                <a:solidFill>
                  <a:schemeClr val="tx2"/>
                </a:solidFill>
              </a:rPr>
              <a:t>phenomena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33488" y="1965325"/>
            <a:ext cx="168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tx2"/>
                </a:solidFill>
              </a:rPr>
              <a:t>Identification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23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/>
              <a:t>Allow scientists in to understand great volumes of </a:t>
            </a:r>
            <a:r>
              <a:rPr lang="en-US" sz="2000" b="0" dirty="0" err="1" smtClean="0"/>
              <a:t>spatio</a:t>
            </a:r>
            <a:r>
              <a:rPr lang="en-US" sz="2000" b="0" dirty="0" smtClean="0"/>
              <a:t>-temporal </a:t>
            </a:r>
            <a:r>
              <a:rPr lang="en-US" sz="2000" b="0" dirty="0"/>
              <a:t>data in directly informative terms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473451" y="1965325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tx2"/>
                </a:solidFill>
              </a:rPr>
              <a:t>Tracking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187950" y="1965325"/>
            <a:ext cx="2432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</a:rPr>
              <a:t>Object analysis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002757" y="2163762"/>
            <a:ext cx="38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717258" y="2163762"/>
            <a:ext cx="38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8F10F0-CF83-1648-8B6C-C8F6543A8D6F}" type="slidenum">
              <a:rPr lang="en-US" sz="1100" b="0">
                <a:solidFill>
                  <a:schemeClr val="hlink"/>
                </a:solidFill>
              </a:rPr>
              <a:pPr/>
              <a:t>4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828800"/>
            <a:ext cx="7845425" cy="685800"/>
          </a:xfrm>
        </p:spPr>
        <p:txBody>
          <a:bodyPr/>
          <a:lstStyle/>
          <a:p>
            <a:pPr algn="ctr">
              <a:defRPr/>
            </a:pPr>
            <a:r>
              <a:rPr lang="en-US" sz="5400" i="0" dirty="0" smtClean="0">
                <a:latin typeface="+mn-lt"/>
                <a:ea typeface="+mj-ea"/>
                <a:cs typeface="+mj-cs"/>
              </a:rPr>
              <a:t>Identification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1CD9F4-831B-2B4A-8BA0-AB0663B843CB}" type="slidenum">
              <a:rPr lang="en-US" sz="1100" b="0">
                <a:solidFill>
                  <a:schemeClr val="hlink"/>
                </a:solidFill>
              </a:rPr>
              <a:pPr/>
              <a:t>5</a:t>
            </a:fld>
            <a:endParaRPr lang="en-US" sz="1100" b="0">
              <a:solidFill>
                <a:schemeClr val="hlink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Identification:  Finding the Best Labeling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Bayesian approach: </a:t>
            </a:r>
            <a:r>
              <a:rPr lang="en-US" sz="2000" dirty="0" smtClean="0">
                <a:latin typeface="Arial" charset="0"/>
              </a:rPr>
              <a:t>maximize </a:t>
            </a:r>
            <a:r>
              <a:rPr lang="en-US" sz="2000" dirty="0">
                <a:solidFill>
                  <a:srgbClr val="28A131"/>
                </a:solidFill>
                <a:latin typeface="Arial" charset="0"/>
              </a:rPr>
              <a:t>posterior probability</a:t>
            </a:r>
            <a:r>
              <a:rPr lang="en-US" sz="2000" dirty="0">
                <a:latin typeface="Arial" charset="0"/>
              </a:rPr>
              <a:t> having two terms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Trade off fidelity to data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(first term) vs</a:t>
            </a:r>
            <a:r>
              <a:rPr lang="en-US" sz="1800" dirty="0">
                <a:latin typeface="Arial" charset="0"/>
                <a:ea typeface="ＭＳ Ｐゴシック" charset="0"/>
              </a:rPr>
              <a:t>. spatial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coherence (second)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Likelihood:</a:t>
            </a:r>
            <a:r>
              <a:rPr lang="en-US" sz="2000" dirty="0">
                <a:latin typeface="Arial" charset="0"/>
              </a:rPr>
              <a:t>  Probability of a certain observed (field</a:t>
            </a:r>
            <a:r>
              <a:rPr lang="en-US" sz="2000" dirty="0" smtClean="0">
                <a:latin typeface="Arial" charset="0"/>
              </a:rPr>
              <a:t>, intensity</a:t>
            </a:r>
            <a:r>
              <a:rPr lang="en-US" sz="2000" dirty="0">
                <a:latin typeface="Arial" charset="0"/>
              </a:rPr>
              <a:t>) given activity type: </a:t>
            </a:r>
            <a:r>
              <a:rPr lang="en-US" sz="2000" dirty="0" smtClean="0">
                <a:latin typeface="Arial" charset="0"/>
              </a:rPr>
              <a:t>e.g., quiet </a:t>
            </a:r>
            <a:r>
              <a:rPr lang="en-US" sz="2000" dirty="0">
                <a:latin typeface="Arial" charset="0"/>
              </a:rPr>
              <a:t>Sun, facula, sunspot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Gaussian </a:t>
            </a:r>
            <a:r>
              <a:rPr lang="en-US" sz="1800" dirty="0">
                <a:latin typeface="Arial" charset="0"/>
                <a:ea typeface="ＭＳ Ｐゴシック" charset="0"/>
              </a:rPr>
              <a:t>mixture model to parameterize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each conditional density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000" i="1" dirty="0">
                <a:solidFill>
                  <a:srgbClr val="F55414"/>
                </a:solidFill>
                <a:latin typeface="Arial" charset="0"/>
              </a:rPr>
              <a:t>Prior:</a:t>
            </a:r>
            <a:r>
              <a:rPr lang="en-US" sz="2000" dirty="0">
                <a:latin typeface="Arial" charset="0"/>
              </a:rPr>
              <a:t>  Enforces spatial smoothness of labeling to disambiguate cases near the class boundary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Nearby-neighbor smoothness via </a:t>
            </a:r>
            <a:r>
              <a:rPr lang="en-US" sz="1800" dirty="0">
                <a:latin typeface="Arial" charset="0"/>
                <a:ea typeface="ＭＳ Ｐゴシック" charset="0"/>
              </a:rPr>
              <a:t>Markov random field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(MRF) </a:t>
            </a:r>
            <a:r>
              <a:rPr lang="en-US" sz="1800" dirty="0">
                <a:latin typeface="Arial" charset="0"/>
                <a:ea typeface="ＭＳ Ｐゴシック" charset="0"/>
              </a:rPr>
              <a:t>model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</a:rPr>
              <a:t>Find mask via discrete optimization </a:t>
            </a:r>
            <a:r>
              <a:rPr lang="en-US" sz="2000" dirty="0" smtClean="0">
                <a:latin typeface="Arial" charset="0"/>
              </a:rPr>
              <a:t>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posterior </a:t>
            </a:r>
            <a:r>
              <a:rPr lang="en-US" sz="2000" dirty="0" err="1" smtClean="0">
                <a:latin typeface="Arial" charset="0"/>
              </a:rPr>
              <a:t>w.r.t</a:t>
            </a:r>
            <a:r>
              <a:rPr lang="en-US" sz="2000" dirty="0" smtClean="0">
                <a:latin typeface="Arial" charset="0"/>
              </a:rPr>
              <a:t>. </a:t>
            </a:r>
            <a:r>
              <a:rPr lang="en-US" sz="2000" i="1" dirty="0" smtClean="0">
                <a:latin typeface="Arial" charset="0"/>
              </a:rPr>
              <a:t>entire labeling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38200" y="2124075"/>
            <a:ext cx="762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0"/>
              <a:t>log </a:t>
            </a:r>
            <a:r>
              <a:rPr lang="en-US" sz="1800" b="0">
                <a:solidFill>
                  <a:srgbClr val="28A131"/>
                </a:solidFill>
              </a:rPr>
              <a:t>Pr(</a:t>
            </a:r>
            <a:r>
              <a:rPr lang="en-US" sz="1800" b="0" i="1">
                <a:solidFill>
                  <a:srgbClr val="28A131"/>
                </a:solidFill>
              </a:rPr>
              <a:t>class mask</a:t>
            </a:r>
            <a:r>
              <a:rPr lang="en-US" sz="1800" b="0">
                <a:solidFill>
                  <a:srgbClr val="28A131"/>
                </a:solidFill>
              </a:rPr>
              <a:t> | </a:t>
            </a:r>
            <a:r>
              <a:rPr lang="en-US" sz="1800" b="0" i="1">
                <a:solidFill>
                  <a:srgbClr val="28A131"/>
                </a:solidFill>
              </a:rPr>
              <a:t>obs. images</a:t>
            </a:r>
            <a:r>
              <a:rPr lang="en-US" sz="1800" b="0">
                <a:solidFill>
                  <a:srgbClr val="28A131"/>
                </a:solidFill>
              </a:rPr>
              <a:t>)</a:t>
            </a:r>
            <a:r>
              <a:rPr lang="en-US" sz="1800" b="0"/>
              <a:t> =  constant + </a:t>
            </a:r>
            <a:br>
              <a:rPr lang="en-US" sz="1800" b="0"/>
            </a:br>
            <a:r>
              <a:rPr lang="en-US" sz="1800" b="0"/>
              <a:t>		log </a:t>
            </a:r>
            <a:r>
              <a:rPr lang="en-US" sz="1800" b="0">
                <a:solidFill>
                  <a:schemeClr val="accent2"/>
                </a:solidFill>
              </a:rPr>
              <a:t>Pr(</a:t>
            </a:r>
            <a:r>
              <a:rPr lang="en-US" sz="1800" b="0" i="1">
                <a:solidFill>
                  <a:schemeClr val="accent2"/>
                </a:solidFill>
              </a:rPr>
              <a:t>obs. images</a:t>
            </a:r>
            <a:r>
              <a:rPr lang="en-US" sz="1800" b="0">
                <a:solidFill>
                  <a:schemeClr val="accent2"/>
                </a:solidFill>
              </a:rPr>
              <a:t> | </a:t>
            </a:r>
            <a:r>
              <a:rPr lang="en-US" sz="1800" b="0" i="1">
                <a:solidFill>
                  <a:schemeClr val="accent2"/>
                </a:solidFill>
              </a:rPr>
              <a:t>class mask</a:t>
            </a:r>
            <a:r>
              <a:rPr lang="en-US" sz="1800" b="0">
                <a:solidFill>
                  <a:schemeClr val="accent2"/>
                </a:solidFill>
              </a:rPr>
              <a:t>)</a:t>
            </a:r>
            <a:r>
              <a:rPr lang="en-US" sz="1800" b="0"/>
              <a:t> + log </a:t>
            </a:r>
            <a:r>
              <a:rPr lang="en-US" sz="1800" b="0">
                <a:solidFill>
                  <a:srgbClr val="F55414"/>
                </a:solidFill>
              </a:rPr>
              <a:t>Pr(</a:t>
            </a:r>
            <a:r>
              <a:rPr lang="en-US" sz="1800" b="0" i="1">
                <a:solidFill>
                  <a:srgbClr val="F55414"/>
                </a:solidFill>
              </a:rPr>
              <a:t>class mask</a:t>
            </a:r>
            <a:r>
              <a:rPr lang="en-US" sz="1800" b="0">
                <a:solidFill>
                  <a:srgbClr val="F55414"/>
                </a:solidFill>
              </a:rPr>
              <a:t>)</a:t>
            </a:r>
            <a:endParaRPr lang="en-US" sz="1800" b="0"/>
          </a:p>
        </p:txBody>
      </p:sp>
      <p:pic>
        <p:nvPicPr>
          <p:cNvPr id="2" name="Picture 1" descr="gmix-ex-3bump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22132" r="8163" b="5500"/>
          <a:stretch/>
        </p:blipFill>
        <p:spPr>
          <a:xfrm>
            <a:off x="7848600" y="3581400"/>
            <a:ext cx="1236133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CC7196-7AA0-5743-BBBC-98BD0F875958}" type="slidenum">
              <a:rPr lang="en-US" sz="1100" b="0">
                <a:solidFill>
                  <a:schemeClr val="hlink"/>
                </a:solidFill>
              </a:rPr>
              <a:pPr/>
              <a:t>6</a:t>
            </a:fld>
            <a:endParaRPr lang="en-US" sz="1100" b="0">
              <a:solidFill>
                <a:schemeClr val="hlink"/>
              </a:solidFill>
            </a:endParaRP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1366838" y="2938463"/>
            <a:ext cx="2062162" cy="1557337"/>
            <a:chOff x="795" y="2380"/>
            <a:chExt cx="1299" cy="981"/>
          </a:xfrm>
        </p:grpSpPr>
        <p:pic>
          <p:nvPicPr>
            <p:cNvPr id="2666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2380"/>
              <a:ext cx="1269" cy="9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66" name="Rectangle 4"/>
            <p:cNvSpPr>
              <a:spLocks noChangeArrowheads="1"/>
            </p:cNvSpPr>
            <p:nvPr/>
          </p:nvSpPr>
          <p:spPr bwMode="auto">
            <a:xfrm>
              <a:off x="795" y="3147"/>
              <a:ext cx="66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0">
                  <a:solidFill>
                    <a:srgbClr val="081D58"/>
                  </a:solidFill>
                  <a:latin typeface="Palatino" charset="0"/>
                </a:rPr>
                <a:t>Photogram</a:t>
              </a:r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300038" y="2101851"/>
            <a:ext cx="2049462" cy="1557338"/>
            <a:chOff x="123" y="1853"/>
            <a:chExt cx="1291" cy="981"/>
          </a:xfrm>
        </p:grpSpPr>
        <p:pic>
          <p:nvPicPr>
            <p:cNvPr id="26663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1853"/>
              <a:ext cx="1269" cy="9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64" name="Rectangle 7"/>
            <p:cNvSpPr>
              <a:spLocks noChangeArrowheads="1"/>
            </p:cNvSpPr>
            <p:nvPr/>
          </p:nvSpPr>
          <p:spPr bwMode="auto">
            <a:xfrm>
              <a:off x="123" y="2641"/>
              <a:ext cx="81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0" dirty="0" err="1">
                  <a:solidFill>
                    <a:srgbClr val="8CF4EA"/>
                  </a:solidFill>
                  <a:latin typeface="Palatino" charset="0"/>
                </a:rPr>
                <a:t>Magnetogram</a:t>
              </a:r>
              <a:endParaRPr lang="en-US" sz="1400" b="0" dirty="0">
                <a:solidFill>
                  <a:srgbClr val="8CF4EA"/>
                </a:solidFill>
                <a:latin typeface="Palatino" charset="0"/>
              </a:endParaRPr>
            </a:p>
          </p:txBody>
        </p:sp>
      </p:grp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7475538" y="3797300"/>
            <a:ext cx="2746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Palatino" charset="0"/>
              </a:rPr>
              <a:t>S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6764338" y="3797300"/>
            <a:ext cx="307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alatino" charset="0"/>
              </a:rPr>
              <a:t>N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7005638" y="3632200"/>
            <a:ext cx="307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alatino" charset="0"/>
              </a:rPr>
              <a:t>Q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7894638" y="2755900"/>
            <a:ext cx="9445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 u="sng">
                <a:solidFill>
                  <a:schemeClr val="accent2"/>
                </a:solidFill>
                <a:latin typeface="Palatino" charset="0"/>
              </a:rPr>
              <a:t>Key</a:t>
            </a:r>
            <a:r>
              <a:rPr lang="en-US" sz="1200" b="0">
                <a:solidFill>
                  <a:schemeClr val="accent2"/>
                </a:solidFill>
                <a:latin typeface="Palatino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sz="1200" b="0">
                <a:solidFill>
                  <a:schemeClr val="accent2"/>
                </a:solidFill>
                <a:latin typeface="Palatino" charset="0"/>
              </a:rPr>
              <a:t>S(pot)</a:t>
            </a:r>
          </a:p>
          <a:p>
            <a:pPr>
              <a:spcBef>
                <a:spcPct val="0"/>
              </a:spcBef>
            </a:pPr>
            <a:r>
              <a:rPr lang="en-US" sz="1200" b="0">
                <a:solidFill>
                  <a:schemeClr val="accent2"/>
                </a:solidFill>
                <a:latin typeface="Palatino" charset="0"/>
              </a:rPr>
              <a:t>F(acula)</a:t>
            </a:r>
          </a:p>
          <a:p>
            <a:pPr>
              <a:spcBef>
                <a:spcPct val="0"/>
              </a:spcBef>
            </a:pPr>
            <a:r>
              <a:rPr lang="en-US" sz="1200" b="0">
                <a:solidFill>
                  <a:schemeClr val="accent2"/>
                </a:solidFill>
                <a:latin typeface="Palatino" charset="0"/>
              </a:rPr>
              <a:t>Q(uiet sun)</a:t>
            </a:r>
            <a:endParaRPr lang="en-US" sz="1200" b="0">
              <a:solidFill>
                <a:srgbClr val="F9FCC2"/>
              </a:solidFill>
              <a:latin typeface="Palatino" charset="0"/>
            </a:endParaRPr>
          </a:p>
        </p:txBody>
      </p:sp>
      <p:pic>
        <p:nvPicPr>
          <p:cNvPr id="26634" name="Picture 13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r="-1" b="32709"/>
          <a:stretch/>
        </p:blipFill>
        <p:spPr bwMode="auto">
          <a:xfrm>
            <a:off x="6175375" y="990600"/>
            <a:ext cx="1749425" cy="148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6948488" y="1871663"/>
            <a:ext cx="274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3365FB"/>
                </a:solidFill>
                <a:latin typeface="Palatino" charset="0"/>
              </a:rPr>
              <a:t>S</a:t>
            </a:r>
          </a:p>
        </p:txBody>
      </p:sp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6324600" y="1143000"/>
            <a:ext cx="27250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alatino" charset="0"/>
              </a:rPr>
              <a:t>F</a:t>
            </a:r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6778625" y="990600"/>
            <a:ext cx="307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FC0128"/>
                </a:solidFill>
                <a:latin typeface="Palatino" charset="0"/>
              </a:rPr>
              <a:t>Q</a:t>
            </a:r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3581400" y="1695450"/>
            <a:ext cx="2190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Palatino" charset="0"/>
              </a:rPr>
              <a:t>1</a:t>
            </a:r>
            <a:r>
              <a:rPr lang="en-US" sz="1400" b="0" dirty="0">
                <a:solidFill>
                  <a:schemeClr val="accent2"/>
                </a:solidFill>
                <a:latin typeface="Palatino" charset="0"/>
              </a:rPr>
              <a:t>: Experts identify classes</a:t>
            </a:r>
          </a:p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accent2"/>
                </a:solidFill>
                <a:latin typeface="Palatino" charset="0"/>
              </a:rPr>
              <a:t>in sample images</a:t>
            </a:r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3576638" y="3546475"/>
            <a:ext cx="22621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chemeClr val="accent2"/>
                </a:solidFill>
                <a:latin typeface="Palatino" charset="0"/>
              </a:rPr>
              <a:t>2</a:t>
            </a:r>
            <a:r>
              <a:rPr lang="en-US" sz="1400" b="0">
                <a:solidFill>
                  <a:schemeClr val="accent2"/>
                </a:solidFill>
                <a:latin typeface="Palatino" charset="0"/>
              </a:rPr>
              <a:t>: Learned mixture model </a:t>
            </a:r>
            <a:br>
              <a:rPr lang="en-US" sz="1400" b="0">
                <a:solidFill>
                  <a:schemeClr val="accent2"/>
                </a:solidFill>
                <a:latin typeface="Palatino" charset="0"/>
              </a:rPr>
            </a:br>
            <a:r>
              <a:rPr lang="en-US" sz="1400" b="0">
                <a:solidFill>
                  <a:schemeClr val="accent2"/>
                </a:solidFill>
                <a:latin typeface="Palatino" charset="0"/>
              </a:rPr>
              <a:t>performs classification </a:t>
            </a:r>
            <a:br>
              <a:rPr lang="en-US" sz="1400" b="0">
                <a:solidFill>
                  <a:schemeClr val="accent2"/>
                </a:solidFill>
                <a:latin typeface="Palatino" charset="0"/>
              </a:rPr>
            </a:br>
            <a:r>
              <a:rPr lang="en-US" sz="1400" b="0">
                <a:solidFill>
                  <a:schemeClr val="accent2"/>
                </a:solidFill>
                <a:latin typeface="Palatino" charset="0"/>
              </a:rPr>
              <a:t>automatically</a:t>
            </a:r>
          </a:p>
        </p:txBody>
      </p:sp>
      <p:grpSp>
        <p:nvGrpSpPr>
          <p:cNvPr id="26640" name="Group 19"/>
          <p:cNvGrpSpPr>
            <a:grpSpLocks/>
          </p:cNvGrpSpPr>
          <p:nvPr/>
        </p:nvGrpSpPr>
        <p:grpSpPr bwMode="auto">
          <a:xfrm>
            <a:off x="6316662" y="1981200"/>
            <a:ext cx="846138" cy="454025"/>
            <a:chOff x="4519" y="1786"/>
            <a:chExt cx="533" cy="286"/>
          </a:xfrm>
        </p:grpSpPr>
        <p:sp>
          <p:nvSpPr>
            <p:cNvPr id="26661" name="Rectangle 20"/>
            <p:cNvSpPr>
              <a:spLocks noChangeArrowheads="1"/>
            </p:cNvSpPr>
            <p:nvPr/>
          </p:nvSpPr>
          <p:spPr bwMode="auto">
            <a:xfrm>
              <a:off x="4519" y="1786"/>
              <a:ext cx="47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0">
                  <a:solidFill>
                    <a:schemeClr val="tx2"/>
                  </a:solidFill>
                  <a:latin typeface="Times New Roman" charset="0"/>
                </a:rPr>
                <a:t>Magnetic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b="0">
                  <a:solidFill>
                    <a:schemeClr val="tx2"/>
                  </a:solidFill>
                  <a:latin typeface="Times New Roman" charset="0"/>
                </a:rPr>
                <a:t>Field</a:t>
              </a:r>
            </a:p>
          </p:txBody>
        </p:sp>
        <p:sp>
          <p:nvSpPr>
            <p:cNvPr id="26662" name="Line 21"/>
            <p:cNvSpPr>
              <a:spLocks noChangeShapeType="1"/>
            </p:cNvSpPr>
            <p:nvPr/>
          </p:nvSpPr>
          <p:spPr bwMode="auto">
            <a:xfrm>
              <a:off x="4540" y="1928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22"/>
          <p:cNvGrpSpPr>
            <a:grpSpLocks/>
          </p:cNvGrpSpPr>
          <p:nvPr/>
        </p:nvGrpSpPr>
        <p:grpSpPr bwMode="auto">
          <a:xfrm>
            <a:off x="5946775" y="1219200"/>
            <a:ext cx="454025" cy="900113"/>
            <a:chOff x="3431" y="1048"/>
            <a:chExt cx="286" cy="528"/>
          </a:xfrm>
        </p:grpSpPr>
        <p:sp>
          <p:nvSpPr>
            <p:cNvPr id="26659" name="Rectangle 23"/>
            <p:cNvSpPr>
              <a:spLocks noChangeArrowheads="1"/>
            </p:cNvSpPr>
            <p:nvPr/>
          </p:nvSpPr>
          <p:spPr bwMode="auto">
            <a:xfrm rot="-5400000">
              <a:off x="3364" y="1219"/>
              <a:ext cx="41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0">
                  <a:solidFill>
                    <a:schemeClr val="tx2"/>
                  </a:solidFill>
                  <a:latin typeface="Times New Roman" charset="0"/>
                </a:rPr>
                <a:t>Light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b="0">
                  <a:solidFill>
                    <a:schemeClr val="tx2"/>
                  </a:solidFill>
                  <a:latin typeface="Times New Roman" charset="0"/>
                </a:rPr>
                <a:t>Intensity</a:t>
              </a:r>
            </a:p>
          </p:txBody>
        </p:sp>
        <p:sp>
          <p:nvSpPr>
            <p:cNvPr id="26660" name="Line 24"/>
            <p:cNvSpPr>
              <a:spLocks noChangeShapeType="1"/>
            </p:cNvSpPr>
            <p:nvPr/>
          </p:nvSpPr>
          <p:spPr bwMode="auto">
            <a:xfrm flipV="1">
              <a:off x="3568" y="104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2" name="Group 25"/>
          <p:cNvGrpSpPr>
            <a:grpSpLocks/>
          </p:cNvGrpSpPr>
          <p:nvPr/>
        </p:nvGrpSpPr>
        <p:grpSpPr bwMode="auto">
          <a:xfrm>
            <a:off x="5862638" y="2840038"/>
            <a:ext cx="2057400" cy="1531937"/>
            <a:chOff x="3627" y="2119"/>
            <a:chExt cx="1296" cy="965"/>
          </a:xfrm>
        </p:grpSpPr>
        <p:pic>
          <p:nvPicPr>
            <p:cNvPr id="26657" name="Picture 2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2119"/>
              <a:ext cx="1253" cy="9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58" name="Rectangle 27"/>
            <p:cNvSpPr>
              <a:spLocks noChangeArrowheads="1"/>
            </p:cNvSpPr>
            <p:nvPr/>
          </p:nvSpPr>
          <p:spPr bwMode="auto">
            <a:xfrm>
              <a:off x="3627" y="2867"/>
              <a:ext cx="54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0">
                  <a:solidFill>
                    <a:srgbClr val="081D58"/>
                  </a:solidFill>
                  <a:latin typeface="Palatino" charset="0"/>
                </a:rPr>
                <a:t>Labeling</a:t>
              </a:r>
            </a:p>
          </p:txBody>
        </p:sp>
      </p:grp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2343150" y="2733675"/>
            <a:ext cx="3654425" cy="631825"/>
            <a:chOff x="1409" y="2251"/>
            <a:chExt cx="2303" cy="398"/>
          </a:xfrm>
        </p:grpSpPr>
        <p:grpSp>
          <p:nvGrpSpPr>
            <p:cNvPr id="26652" name="Group 29"/>
            <p:cNvGrpSpPr>
              <a:grpSpLocks/>
            </p:cNvGrpSpPr>
            <p:nvPr/>
          </p:nvGrpSpPr>
          <p:grpSpPr bwMode="auto">
            <a:xfrm>
              <a:off x="1409" y="2256"/>
              <a:ext cx="2303" cy="393"/>
              <a:chOff x="1409" y="2256"/>
              <a:chExt cx="2303" cy="393"/>
            </a:xfrm>
          </p:grpSpPr>
          <p:sp>
            <p:nvSpPr>
              <p:cNvPr id="26654" name="Arc 30"/>
              <p:cNvSpPr>
                <a:spLocks/>
              </p:cNvSpPr>
              <p:nvPr/>
            </p:nvSpPr>
            <p:spPr bwMode="auto">
              <a:xfrm>
                <a:off x="1889" y="2417"/>
                <a:ext cx="880" cy="232"/>
              </a:xfrm>
              <a:custGeom>
                <a:avLst/>
                <a:gdLst>
                  <a:gd name="T0" fmla="*/ 0 w 21600"/>
                  <a:gd name="T1" fmla="*/ 232 h 21599"/>
                  <a:gd name="T2" fmla="*/ 879 w 21600"/>
                  <a:gd name="T3" fmla="*/ 0 h 21599"/>
                  <a:gd name="T4" fmla="*/ 880 w 21600"/>
                  <a:gd name="T5" fmla="*/ 23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9"/>
                      <a:pt x="9656" y="12"/>
                      <a:pt x="21575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9"/>
                      <a:pt x="9656" y="12"/>
                      <a:pt x="21575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Arc 31"/>
              <p:cNvSpPr>
                <a:spLocks/>
              </p:cNvSpPr>
              <p:nvPr/>
            </p:nvSpPr>
            <p:spPr bwMode="auto">
              <a:xfrm>
                <a:off x="1409" y="2256"/>
                <a:ext cx="1040" cy="172"/>
              </a:xfrm>
              <a:custGeom>
                <a:avLst/>
                <a:gdLst>
                  <a:gd name="T0" fmla="*/ 1040 w 21600"/>
                  <a:gd name="T1" fmla="*/ 172 h 21600"/>
                  <a:gd name="T2" fmla="*/ 0 w 21600"/>
                  <a:gd name="T3" fmla="*/ 0 h 21600"/>
                  <a:gd name="T4" fmla="*/ 104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2600" y="2424"/>
                <a:ext cx="1112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3" name="Rectangle 33"/>
            <p:cNvSpPr>
              <a:spLocks noChangeArrowheads="1"/>
            </p:cNvSpPr>
            <p:nvPr/>
          </p:nvSpPr>
          <p:spPr bwMode="auto">
            <a:xfrm>
              <a:off x="2217" y="2251"/>
              <a:ext cx="1135" cy="332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0">
                  <a:solidFill>
                    <a:srgbClr val="8CF4EA"/>
                  </a:solidFill>
                  <a:latin typeface="Palatino" charset="0"/>
                </a:rPr>
                <a:t>Labeling by inferred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0">
                  <a:solidFill>
                    <a:srgbClr val="8CF4EA"/>
                  </a:solidFill>
                  <a:latin typeface="Palatino" charset="0"/>
                </a:rPr>
                <a:t>statistical model</a:t>
              </a:r>
            </a:p>
          </p:txBody>
        </p:sp>
      </p:grpSp>
      <p:grpSp>
        <p:nvGrpSpPr>
          <p:cNvPr id="26644" name="Group 34"/>
          <p:cNvGrpSpPr>
            <a:grpSpLocks/>
          </p:cNvGrpSpPr>
          <p:nvPr/>
        </p:nvGrpSpPr>
        <p:grpSpPr bwMode="auto">
          <a:xfrm rot="853338">
            <a:off x="5314355" y="1763314"/>
            <a:ext cx="855663" cy="1187450"/>
            <a:chOff x="3226" y="1585"/>
            <a:chExt cx="539" cy="748"/>
          </a:xfrm>
        </p:grpSpPr>
        <p:sp>
          <p:nvSpPr>
            <p:cNvPr id="26650" name="Arc 35"/>
            <p:cNvSpPr>
              <a:spLocks/>
            </p:cNvSpPr>
            <p:nvPr/>
          </p:nvSpPr>
          <p:spPr bwMode="auto">
            <a:xfrm rot="6720000">
              <a:off x="3450" y="1700"/>
              <a:ext cx="429" cy="200"/>
            </a:xfrm>
            <a:custGeom>
              <a:avLst/>
              <a:gdLst>
                <a:gd name="T0" fmla="*/ 0 w 21649"/>
                <a:gd name="T1" fmla="*/ 0 h 21600"/>
                <a:gd name="T2" fmla="*/ 429 w 21649"/>
                <a:gd name="T3" fmla="*/ 199 h 21600"/>
                <a:gd name="T4" fmla="*/ 1 w 21649"/>
                <a:gd name="T5" fmla="*/ 200 h 216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21600"/>
                <a:gd name="T11" fmla="*/ 21649 w 216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21600" fill="none" extrusionOk="0">
                  <a:moveTo>
                    <a:pt x="-1" y="0"/>
                  </a:moveTo>
                  <a:cubicBezTo>
                    <a:pt x="16" y="0"/>
                    <a:pt x="33" y="-1"/>
                    <a:pt x="50" y="-1"/>
                  </a:cubicBezTo>
                  <a:cubicBezTo>
                    <a:pt x="11937" y="-1"/>
                    <a:pt x="21590" y="9604"/>
                    <a:pt x="21649" y="21491"/>
                  </a:cubicBezTo>
                </a:path>
                <a:path w="21649" h="21600" stroke="0" extrusionOk="0">
                  <a:moveTo>
                    <a:pt x="-1" y="0"/>
                  </a:moveTo>
                  <a:cubicBezTo>
                    <a:pt x="16" y="0"/>
                    <a:pt x="33" y="-1"/>
                    <a:pt x="50" y="-1"/>
                  </a:cubicBezTo>
                  <a:cubicBezTo>
                    <a:pt x="11937" y="-1"/>
                    <a:pt x="21590" y="9604"/>
                    <a:pt x="21649" y="21491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Arc 36"/>
            <p:cNvSpPr>
              <a:spLocks/>
            </p:cNvSpPr>
            <p:nvPr/>
          </p:nvSpPr>
          <p:spPr bwMode="auto">
            <a:xfrm rot="-4080000">
              <a:off x="3111" y="2019"/>
              <a:ext cx="429" cy="200"/>
            </a:xfrm>
            <a:custGeom>
              <a:avLst/>
              <a:gdLst>
                <a:gd name="T0" fmla="*/ 0 w 21649"/>
                <a:gd name="T1" fmla="*/ 0 h 21600"/>
                <a:gd name="T2" fmla="*/ 429 w 21649"/>
                <a:gd name="T3" fmla="*/ 199 h 21600"/>
                <a:gd name="T4" fmla="*/ 1 w 21649"/>
                <a:gd name="T5" fmla="*/ 200 h 216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21600"/>
                <a:gd name="T11" fmla="*/ 21649 w 216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21600" fill="none" extrusionOk="0">
                  <a:moveTo>
                    <a:pt x="-1" y="0"/>
                  </a:moveTo>
                  <a:cubicBezTo>
                    <a:pt x="16" y="0"/>
                    <a:pt x="33" y="-1"/>
                    <a:pt x="50" y="-1"/>
                  </a:cubicBezTo>
                  <a:cubicBezTo>
                    <a:pt x="11937" y="-1"/>
                    <a:pt x="21590" y="9604"/>
                    <a:pt x="21649" y="21491"/>
                  </a:cubicBezTo>
                </a:path>
                <a:path w="21649" h="21600" stroke="0" extrusionOk="0">
                  <a:moveTo>
                    <a:pt x="-1" y="0"/>
                  </a:moveTo>
                  <a:cubicBezTo>
                    <a:pt x="16" y="0"/>
                    <a:pt x="33" y="-1"/>
                    <a:pt x="50" y="-1"/>
                  </a:cubicBezTo>
                  <a:cubicBezTo>
                    <a:pt x="11937" y="-1"/>
                    <a:pt x="21590" y="9604"/>
                    <a:pt x="21649" y="21491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5" name="Rectangle 37"/>
          <p:cNvSpPr>
            <a:spLocks noChangeArrowheads="1"/>
          </p:cNvSpPr>
          <p:nvPr/>
        </p:nvSpPr>
        <p:spPr bwMode="auto">
          <a:xfrm>
            <a:off x="6872288" y="2905125"/>
            <a:ext cx="3286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FC0128"/>
                </a:solidFill>
                <a:latin typeface="Palatino" charset="0"/>
              </a:rPr>
              <a:t>Q</a:t>
            </a:r>
          </a:p>
        </p:txBody>
      </p:sp>
      <p:sp>
        <p:nvSpPr>
          <p:cNvPr id="26646" name="Rectangle 38"/>
          <p:cNvSpPr>
            <a:spLocks noChangeArrowheads="1"/>
          </p:cNvSpPr>
          <p:nvPr/>
        </p:nvSpPr>
        <p:spPr bwMode="auto">
          <a:xfrm>
            <a:off x="7543800" y="3548063"/>
            <a:ext cx="288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3365FB"/>
                </a:solidFill>
                <a:latin typeface="Palatino" charset="0"/>
              </a:rPr>
              <a:t>S</a:t>
            </a:r>
          </a:p>
        </p:txBody>
      </p:sp>
      <p:sp>
        <p:nvSpPr>
          <p:cNvPr id="26647" name="Rectangle 39"/>
          <p:cNvSpPr>
            <a:spLocks noChangeArrowheads="1"/>
          </p:cNvSpPr>
          <p:nvPr/>
        </p:nvSpPr>
        <p:spPr bwMode="auto">
          <a:xfrm>
            <a:off x="6654800" y="358140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Palatino" charset="0"/>
              </a:rPr>
              <a:t>F</a:t>
            </a:r>
          </a:p>
        </p:txBody>
      </p:sp>
      <p:sp>
        <p:nvSpPr>
          <p:cNvPr id="2664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Identification: </a:t>
            </a:r>
            <a:r>
              <a:rPr lang="en-US" dirty="0" smtClean="0">
                <a:latin typeface="Times New Roman" charset="0"/>
              </a:rPr>
              <a:t>Finding the Likelihood Term</a:t>
            </a:r>
            <a:endParaRPr lang="en-US" dirty="0">
              <a:latin typeface="Times New Roman" charset="0"/>
            </a:endParaRPr>
          </a:p>
        </p:txBody>
      </p:sp>
      <p:sp>
        <p:nvSpPr>
          <p:cNvPr id="26649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534400" cy="1905000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Can not distinguish classes from just one observable</a:t>
            </a:r>
          </a:p>
          <a:p>
            <a:pPr marL="285750" indent="-285750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Select mixture model using sample images labeled by scientists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One mixture model per class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To classify, compute each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class’s </a:t>
            </a:r>
            <a:r>
              <a:rPr lang="en-US" sz="1800" dirty="0">
                <a:latin typeface="Arial" charset="0"/>
                <a:ea typeface="ＭＳ Ｐゴシック" charset="0"/>
              </a:rPr>
              <a:t>probability under its mixture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Move beyond ad hoc threshold rules to allow arbitrary class separators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Simple Likelihood (Data) </a:t>
            </a:r>
            <a:r>
              <a:rPr lang="en-US" dirty="0" smtClean="0">
                <a:latin typeface="Times New Roman" charset="0"/>
              </a:rPr>
              <a:t>Model</a:t>
            </a:r>
            <a:endParaRPr lang="en-US" dirty="0">
              <a:latin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848600" cy="22209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Arial" charset="0"/>
              </a:rPr>
              <a:t>Chose ~50,000 pixels/class, fit two models (QS + AR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1600" dirty="0" smtClean="0">
                <a:latin typeface="Arial" charset="0"/>
              </a:rPr>
              <a:t>Only one (unipolar) AR shown in scatter plot above</a:t>
            </a:r>
            <a:endParaRPr lang="en-US" sz="16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Arial" charset="0"/>
              </a:rPr>
              <a:t>Used </a:t>
            </a:r>
            <a:r>
              <a:rPr lang="en-US" sz="2000" i="1" dirty="0" smtClean="0">
                <a:latin typeface="Arial" charset="0"/>
              </a:rPr>
              <a:t>K</a:t>
            </a:r>
            <a:r>
              <a:rPr lang="en-US" sz="2000" dirty="0" smtClean="0">
                <a:latin typeface="Arial" charset="0"/>
              </a:rPr>
              <a:t> = 7 </a:t>
            </a:r>
            <a:r>
              <a:rPr lang="en-US" sz="2000" dirty="0">
                <a:latin typeface="Arial" charset="0"/>
              </a:rPr>
              <a:t>Gaussian components for QS, </a:t>
            </a:r>
            <a:r>
              <a:rPr lang="en-US" sz="2000" i="1" dirty="0" smtClean="0">
                <a:latin typeface="Arial" charset="0"/>
              </a:rPr>
              <a:t>K</a:t>
            </a:r>
            <a:r>
              <a:rPr lang="en-US" sz="2000" dirty="0" smtClean="0">
                <a:latin typeface="Arial" charset="0"/>
              </a:rPr>
              <a:t> = 8 </a:t>
            </a:r>
            <a:r>
              <a:rPr lang="en-US" sz="2000" dirty="0">
                <a:latin typeface="Arial" charset="0"/>
              </a:rPr>
              <a:t>for AR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Arial" charset="0"/>
              </a:rPr>
              <a:t>Models </a:t>
            </a:r>
            <a:r>
              <a:rPr lang="en-US" sz="2000" dirty="0" smtClean="0">
                <a:latin typeface="Arial" charset="0"/>
              </a:rPr>
              <a:t>are symmetric </a:t>
            </a:r>
            <a:r>
              <a:rPr lang="en-US" sz="2000" dirty="0" err="1">
                <a:latin typeface="Arial" charset="0"/>
              </a:rPr>
              <a:t>w.r.t</a:t>
            </a:r>
            <a:r>
              <a:rPr lang="en-US" sz="2000" dirty="0">
                <a:latin typeface="Arial" charset="0"/>
              </a:rPr>
              <a:t>. flips in sign of B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Arial" charset="0"/>
              </a:rPr>
              <a:t>These two classes overlap only a tiny bit around the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stars</a:t>
            </a:r>
          </a:p>
        </p:txBody>
      </p:sp>
      <p:pic>
        <p:nvPicPr>
          <p:cNvPr id="28676" name="Picture 4" descr="ar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004888"/>
            <a:ext cx="33528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quiet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028700"/>
            <a:ext cx="38862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774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Quiet</a:t>
            </a:r>
            <a:br>
              <a:rPr lang="en-US" sz="1800" dirty="0" smtClean="0"/>
            </a:br>
            <a:r>
              <a:rPr lang="en-US" sz="1800" dirty="0" smtClean="0"/>
              <a:t>Sun</a:t>
            </a:r>
            <a:endParaRPr lang="en-US" sz="18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53000" y="990600"/>
            <a:ext cx="966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Active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Region</a:t>
            </a:r>
            <a:endParaRPr lang="en-US" sz="1800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0800" y="3730823"/>
            <a:ext cx="1162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/>
              <a:t>LOS B/</a:t>
            </a:r>
            <a:r>
              <a:rPr lang="en-US" sz="1400" b="0" dirty="0" smtClean="0"/>
              <a:t>1000</a:t>
            </a:r>
            <a:endParaRPr lang="en-US" sz="1400" b="0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-5400000">
            <a:off x="-1361" y="2434061"/>
            <a:ext cx="137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/>
              <a:t>Proxy </a:t>
            </a:r>
            <a:r>
              <a:rPr lang="en-US" sz="1400" b="0" dirty="0" smtClean="0"/>
              <a:t>Intensity</a:t>
            </a:r>
            <a:endParaRPr lang="en-US" sz="1400" b="0" dirty="0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890713" y="3276600"/>
            <a:ext cx="381000" cy="3810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3338513" y="3276600"/>
            <a:ext cx="381000" cy="3810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7224713" y="990600"/>
            <a:ext cx="161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} </a:t>
            </a:r>
            <a:r>
              <a:rPr lang="en-US" sz="1400" dirty="0"/>
              <a:t>~10% darkening</a:t>
            </a:r>
            <a:endParaRPr lang="en-US" sz="1800" dirty="0"/>
          </a:p>
        </p:txBody>
      </p:sp>
      <p:sp>
        <p:nvSpPr>
          <p:cNvPr id="13" name="AutoShape 11"/>
          <p:cNvSpPr>
            <a:spLocks noChangeAspect="1" noChangeArrowheads="1"/>
          </p:cNvSpPr>
          <p:nvPr/>
        </p:nvSpPr>
        <p:spPr bwMode="auto">
          <a:xfrm>
            <a:off x="6553200" y="1219200"/>
            <a:ext cx="289560" cy="28956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5" name="AutoShape 11"/>
          <p:cNvSpPr>
            <a:spLocks noChangeAspect="1" noChangeArrowheads="1"/>
          </p:cNvSpPr>
          <p:nvPr/>
        </p:nvSpPr>
        <p:spPr bwMode="auto">
          <a:xfrm>
            <a:off x="6705600" y="1219200"/>
            <a:ext cx="289560" cy="28956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mdi-unlabeled-data.tif                                         001BBEE7Main 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9937"/>
            <a:ext cx="240665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mdi-labeled-data.tif                                           001BBEE7Main 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335462"/>
            <a:ext cx="2405063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024187" y="4365625"/>
            <a:ext cx="12239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300" dirty="0">
                <a:latin typeface="Times" charset="0"/>
              </a:rPr>
              <a:t>Unlabeled Data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69888" y="4114800"/>
            <a:ext cx="10779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300" dirty="0">
                <a:latin typeface="Times" charset="0"/>
              </a:rPr>
              <a:t>Labeled Data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203325" y="5665787"/>
            <a:ext cx="619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100">
                <a:solidFill>
                  <a:srgbClr val="FF080E"/>
                </a:solidFill>
                <a:latin typeface="Times" charset="0"/>
              </a:rPr>
              <a:t>sunspot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524000" y="4662487"/>
            <a:ext cx="4714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100">
                <a:solidFill>
                  <a:srgbClr val="0000FF"/>
                </a:solidFill>
                <a:latin typeface="Times" charset="0"/>
              </a:rPr>
              <a:t>quiet</a:t>
            </a:r>
            <a:endParaRPr lang="en-US" altLang="en-US" sz="11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604963" y="4335462"/>
            <a:ext cx="533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100">
                <a:solidFill>
                  <a:schemeClr val="accent1"/>
                </a:solidFill>
                <a:latin typeface="Times" charset="0"/>
              </a:rPr>
              <a:t>facula</a:t>
            </a:r>
          </a:p>
        </p:txBody>
      </p:sp>
      <p:pic>
        <p:nvPicPr>
          <p:cNvPr id="87052" name="Picture 12" descr="mdi-old-classmap.tif                                           001BBEE7Main                           ABA78158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/>
          <a:stretch/>
        </p:blipFill>
        <p:spPr bwMode="auto">
          <a:xfrm>
            <a:off x="4419600" y="4660724"/>
            <a:ext cx="2330451" cy="17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3" name="Picture 13" descr="mdi-new-classmap.tif                                           001BBEE7Main                           ABA78158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/>
          <a:stretch/>
        </p:blipFill>
        <p:spPr bwMode="auto">
          <a:xfrm>
            <a:off x="6629400" y="4672382"/>
            <a:ext cx="2314576" cy="17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562600" y="5326063"/>
            <a:ext cx="6969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en-US" sz="1300" dirty="0">
                <a:solidFill>
                  <a:schemeClr val="accent1"/>
                </a:solidFill>
                <a:latin typeface="Times" charset="0"/>
              </a:rPr>
              <a:t>facula</a:t>
            </a:r>
          </a:p>
          <a:p>
            <a:pPr algn="ctr"/>
            <a:r>
              <a:rPr lang="en-US" altLang="en-US" sz="1300" dirty="0">
                <a:solidFill>
                  <a:srgbClr val="0000FF"/>
                </a:solidFill>
                <a:latin typeface="Times" charset="0"/>
              </a:rPr>
              <a:t>quiet</a:t>
            </a:r>
          </a:p>
          <a:p>
            <a:pPr algn="ctr"/>
            <a:r>
              <a:rPr lang="en-US" altLang="en-US" sz="1300" dirty="0">
                <a:solidFill>
                  <a:srgbClr val="C9AB00"/>
                </a:solidFill>
                <a:latin typeface="Times" charset="0"/>
              </a:rPr>
              <a:t>sunspot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4419600" y="4343400"/>
            <a:ext cx="21558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300" dirty="0">
                <a:latin typeface="Times" charset="0"/>
              </a:rPr>
              <a:t>Previous Feature-&gt;Class Map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6858000" y="4343400"/>
            <a:ext cx="18891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sz="1300">
                <a:latin typeface="Times" charset="0"/>
              </a:rPr>
              <a:t>New Feature-&gt;Class Map</a:t>
            </a: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Identification: Partly-Labeled Data</a:t>
            </a:r>
          </a:p>
        </p:txBody>
      </p:sp>
      <p:sp>
        <p:nvSpPr>
          <p:cNvPr id="8705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3657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000" dirty="0"/>
              <a:t>Hand </a:t>
            </a:r>
            <a:r>
              <a:rPr lang="en-US" altLang="en-US" sz="2000" dirty="0" smtClean="0"/>
              <a:t>labeling</a:t>
            </a:r>
            <a:r>
              <a:rPr lang="en-US" altLang="en-US" sz="2000" dirty="0"/>
              <a:t>: time-consuming, </a:t>
            </a:r>
            <a:r>
              <a:rPr lang="en-US" altLang="en-US" sz="2000" dirty="0" smtClean="0"/>
              <a:t>asks too much</a:t>
            </a: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000" dirty="0"/>
              <a:t>Data from </a:t>
            </a:r>
            <a:r>
              <a:rPr lang="en-US" altLang="en-US" sz="2000" dirty="0" smtClean="0"/>
              <a:t>quiet Sun </a:t>
            </a:r>
            <a:r>
              <a:rPr lang="en-US" altLang="en-US" sz="2000" dirty="0"/>
              <a:t>is easy to </a:t>
            </a:r>
            <a:r>
              <a:rPr lang="en-US" altLang="en-US" sz="2000" dirty="0" smtClean="0"/>
              <a:t>find; </a:t>
            </a:r>
            <a:r>
              <a:rPr lang="en-US" altLang="en-US" sz="2000" dirty="0"/>
              <a:t>small amounts of </a:t>
            </a:r>
            <a:r>
              <a:rPr lang="en-US" altLang="en-US" sz="2000" dirty="0" smtClean="0"/>
              <a:t>other classes can </a:t>
            </a:r>
            <a:r>
              <a:rPr lang="en-US" altLang="en-US" sz="2000" dirty="0"/>
              <a:t>be obtained with care.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/>
              <a:t>E.g., scatter plot at left: 15K quiet examples + 607 sunspot + 340 facula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 smtClean="0"/>
              <a:t>Ensure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atypical </a:t>
            </a:r>
            <a:r>
              <a:rPr lang="en-US" altLang="en-US" sz="1800" dirty="0"/>
              <a:t>distribution of labeled data does not affect learned class proportions. 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en-US" sz="2000" dirty="0" smtClean="0"/>
              <a:t>Developed </a:t>
            </a:r>
            <a:r>
              <a:rPr lang="en-US" altLang="en-US" sz="2000" dirty="0"/>
              <a:t>methods using partly-classified data to bootstrap </a:t>
            </a:r>
            <a:r>
              <a:rPr lang="en-US" altLang="en-US" sz="2000" dirty="0" smtClean="0"/>
              <a:t>large amounts </a:t>
            </a:r>
            <a:r>
              <a:rPr lang="en-US" altLang="en-US" sz="2000" dirty="0"/>
              <a:t>of unlabeled data, </a:t>
            </a:r>
            <a:r>
              <a:rPr lang="en-US" altLang="en-US" sz="2000" dirty="0" smtClean="0"/>
              <a:t>in </a:t>
            </a:r>
            <a:r>
              <a:rPr lang="en-US" altLang="en-US" sz="2000" dirty="0"/>
              <a:t>same clustering </a:t>
            </a:r>
            <a:r>
              <a:rPr lang="en-US" altLang="en-US" sz="2000" dirty="0" smtClean="0"/>
              <a:t>algorithm (EM)</a:t>
            </a: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000" dirty="0" smtClean="0"/>
              <a:t>Yields </a:t>
            </a:r>
            <a:r>
              <a:rPr lang="en-US" altLang="en-US" sz="2000" dirty="0"/>
              <a:t>~</a:t>
            </a:r>
            <a:r>
              <a:rPr lang="en-US" altLang="en-US" sz="2000" dirty="0" smtClean="0"/>
              <a:t>20% classification accuracy improvement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572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ata model should be invariant to the sign of LOS B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istributional constraint, for 2d observation </a:t>
            </a:r>
            <a:r>
              <a:rPr lang="en-US" sz="2400" i="1" dirty="0" smtClean="0"/>
              <a:t>y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For a normal mixture </a:t>
            </a:r>
            <a:r>
              <a:rPr lang="en-US" sz="2400" dirty="0" smtClean="0">
                <a:latin typeface="Lucida Calligraphy"/>
                <a:cs typeface="Lucida Calligraphy"/>
              </a:rPr>
              <a:t>M</a:t>
            </a:r>
            <a:r>
              <a:rPr lang="en-US" sz="2400" dirty="0" smtClean="0"/>
              <a:t>, </a:t>
            </a:r>
            <a:r>
              <a:rPr lang="en-US" sz="2400" dirty="0" smtClean="0"/>
              <a:t>like our class-conditional </a:t>
            </a:r>
            <a:r>
              <a:rPr lang="en-US" sz="2400" dirty="0" smtClean="0"/>
              <a:t>likelihoods, </a:t>
            </a:r>
            <a:r>
              <a:rPr lang="en-US" sz="2400" dirty="0" smtClean="0"/>
              <a:t>the </a:t>
            </a:r>
            <a:r>
              <a:rPr lang="en-US" sz="2400" dirty="0" smtClean="0"/>
              <a:t>constraint</a:t>
            </a:r>
            <a:r>
              <a:rPr lang="en-US" sz="2400" dirty="0"/>
              <a:t> </a:t>
            </a:r>
            <a:r>
              <a:rPr lang="en-US" sz="2400" dirty="0" smtClean="0"/>
              <a:t>implies: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Modify EM to respect this constraint:  Average sufficient statistics over the cyclic </a:t>
            </a:r>
            <a:r>
              <a:rPr lang="en-US" sz="2400" dirty="0" smtClean="0"/>
              <a:t>groups </a:t>
            </a:r>
            <a:r>
              <a:rPr lang="en-US" sz="2400" dirty="0" smtClean="0"/>
              <a:t>associated with </a:t>
            </a:r>
            <a:r>
              <a:rPr lang="en-US" sz="2400" i="1" dirty="0" smtClean="0"/>
              <a:t>A</a:t>
            </a:r>
            <a:r>
              <a:rPr lang="en-US" sz="24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58282"/>
            <a:ext cx="8458200" cy="594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16" t="22319" r="609" b="15731"/>
          <a:stretch/>
        </p:blipFill>
        <p:spPr>
          <a:xfrm>
            <a:off x="1752600" y="2433134"/>
            <a:ext cx="5136809" cy="99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</a:t>
            </a:r>
            <a:r>
              <a:rPr lang="en-US" dirty="0" smtClean="0"/>
              <a:t>Symmetry in </a:t>
            </a:r>
            <a:r>
              <a:rPr lang="en-US" dirty="0" smtClean="0"/>
              <a:t>LOS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25187-BF83-5643-9396-007F4620D0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2131"/>
      </p:ext>
    </p:extLst>
  </p:cSld>
  <p:clrMapOvr>
    <a:masterClrMapping/>
  </p:clrMapOvr>
</p:sld>
</file>

<file path=ppt/theme/theme1.xml><?xml version="1.0" encoding="utf-8"?>
<a:theme xmlns:a="http://schemas.openxmlformats.org/drawingml/2006/main" name="Autonomy">
  <a:themeElements>
    <a:clrScheme name="Autono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utonom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utono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nom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nom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nom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nom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nom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nom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Settings\smith\Application Data\Microsoft\Templates\Autonomy.pot</Template>
  <TotalTime>5882</TotalTime>
  <Words>1347</Words>
  <Application>Microsoft Macintosh PowerPoint</Application>
  <PresentationFormat>On-screen Show (4:3)</PresentationFormat>
  <Paragraphs>273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Autonomy</vt:lpstr>
      <vt:lpstr>Algorithms for Solar Active Region  Identification and Tracking</vt:lpstr>
      <vt:lpstr>Capabilities Discussed Here</vt:lpstr>
      <vt:lpstr>Motivation</vt:lpstr>
      <vt:lpstr>Identification</vt:lpstr>
      <vt:lpstr>Identification:  Finding the Best Labeling</vt:lpstr>
      <vt:lpstr>Identification: Finding the Likelihood Term</vt:lpstr>
      <vt:lpstr>A Simple Likelihood (Data) Model</vt:lpstr>
      <vt:lpstr>Identification: Partly-Labeled Data</vt:lpstr>
      <vt:lpstr>Refinement: Symmetry in LOS B</vt:lpstr>
      <vt:lpstr>Symmetry in LOS B: Results</vt:lpstr>
      <vt:lpstr>Refinement: Spatially-variant Measurement Noise</vt:lpstr>
      <vt:lpstr>Refinement:  Customizing the Prior</vt:lpstr>
      <vt:lpstr>Spatially-varying Prior: Results</vt:lpstr>
      <vt:lpstr>HMI Identification Status</vt:lpstr>
      <vt:lpstr>Tracking</vt:lpstr>
      <vt:lpstr>Components of “Tracking”</vt:lpstr>
      <vt:lpstr>Active Region Tracking:  Grouping into ARs</vt:lpstr>
      <vt:lpstr>Grouping and Spherical Geometry</vt:lpstr>
      <vt:lpstr>Active Region Tracking:  Grouping Example</vt:lpstr>
      <vt:lpstr>Active Region Tracking: Association</vt:lpstr>
      <vt:lpstr>HMI Examples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Michael Turmon</cp:lastModifiedBy>
  <cp:revision>468</cp:revision>
  <dcterms:created xsi:type="dcterms:W3CDTF">2011-09-30T16:40:00Z</dcterms:created>
  <dcterms:modified xsi:type="dcterms:W3CDTF">2012-02-16T20:12:58Z</dcterms:modified>
</cp:coreProperties>
</file>