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345" r:id="rId2"/>
    <p:sldId id="346" r:id="rId3"/>
    <p:sldId id="421" r:id="rId4"/>
    <p:sldId id="357" r:id="rId5"/>
    <p:sldId id="359" r:id="rId6"/>
    <p:sldId id="406" r:id="rId7"/>
    <p:sldId id="380" r:id="rId8"/>
    <p:sldId id="363" r:id="rId9"/>
    <p:sldId id="379" r:id="rId10"/>
    <p:sldId id="409" r:id="rId11"/>
    <p:sldId id="410" r:id="rId12"/>
    <p:sldId id="415" r:id="rId13"/>
    <p:sldId id="374" r:id="rId14"/>
    <p:sldId id="419" r:id="rId15"/>
    <p:sldId id="382" r:id="rId16"/>
    <p:sldId id="411" r:id="rId17"/>
    <p:sldId id="412" r:id="rId18"/>
    <p:sldId id="365" r:id="rId19"/>
    <p:sldId id="413" r:id="rId20"/>
    <p:sldId id="420" r:id="rId21"/>
    <p:sldId id="41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ffice 2004 Test Drive User" initials="PM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23"/>
    <a:srgbClr val="FFF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 autoAdjust="0"/>
    <p:restoredTop sz="84708" autoAdjust="0"/>
  </p:normalViewPr>
  <p:slideViewPr>
    <p:cSldViewPr snapToObjects="1">
      <p:cViewPr varScale="1">
        <p:scale>
          <a:sx n="96" d="100"/>
          <a:sy n="96" d="100"/>
        </p:scale>
        <p:origin x="-8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-263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B3696-4311-454A-B685-2FDDE7D491CE}" type="datetime1">
              <a:rPr lang="en-US" smtClean="0"/>
              <a:pPr/>
              <a:t>2/17/12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0BD53-F782-B047-9FA9-1B293862C8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26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AFDCC-8DF4-E540-8CA4-215A3BB003DD}" type="datetime1">
              <a:rPr lang="en-US" smtClean="0"/>
              <a:pPr/>
              <a:t>2/17/12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57A88-3E2D-7747-A822-E982B29722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2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3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57A88-3E2D-7747-A822-E982B29722C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152400"/>
            <a:ext cx="2078037" cy="6032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825" y="152400"/>
            <a:ext cx="6081713" cy="6032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718300" cy="739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1209675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209675"/>
            <a:ext cx="4079875" cy="4975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38200" y="2362200"/>
            <a:ext cx="7693025" cy="37242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DA49C0D9-8CCC-CD4E-A122-443B6AD0C1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8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6718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8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6935771" y="6535972"/>
            <a:ext cx="1927258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prstTxWarp prst="textNoShape">
              <a:avLst/>
            </a:prstTxWarp>
            <a:spAutoFit/>
          </a:bodyPr>
          <a:lstStyle/>
          <a:p>
            <a:pPr algn="r" defTabSz="820738"/>
            <a:r>
              <a:rPr lang="en-US" sz="800" b="1" dirty="0" smtClean="0"/>
              <a:t>Computer</a:t>
            </a:r>
            <a:r>
              <a:rPr lang="en-US" sz="800" b="1" baseline="0" dirty="0" smtClean="0"/>
              <a:t> Vision   for Solar Physics</a:t>
            </a:r>
            <a:endParaRPr lang="en-US" sz="800" b="1" dirty="0"/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1524000" y="854075"/>
            <a:ext cx="6400800" cy="45719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tint val="2353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endParaRPr lang="en-US" sz="1000" dirty="0"/>
          </a:p>
          <a:p>
            <a:pPr algn="l"/>
            <a:endParaRPr lang="en-US" sz="1000" dirty="0"/>
          </a:p>
        </p:txBody>
      </p:sp>
      <p:sp>
        <p:nvSpPr>
          <p:cNvPr id="129034" name="Rectangle 10"/>
          <p:cNvSpPr>
            <a:spLocks noChangeArrowheads="1"/>
          </p:cNvSpPr>
          <p:nvPr userDrawn="1"/>
        </p:nvSpPr>
        <p:spPr bwMode="auto">
          <a:xfrm>
            <a:off x="163512" y="6535972"/>
            <a:ext cx="2274888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prstTxWarp prst="textNoShape">
              <a:avLst/>
            </a:prstTxWarp>
            <a:spAutoFit/>
          </a:bodyPr>
          <a:lstStyle/>
          <a:p>
            <a:pPr algn="l" defTabSz="820738"/>
            <a:r>
              <a:rPr lang="en-US" sz="800" b="1" baseline="0" dirty="0" smtClean="0"/>
              <a:t>SAO Statistics Workshop  </a:t>
            </a:r>
            <a:r>
              <a:rPr lang="en-US" sz="800" b="1" baseline="0" dirty="0" smtClean="0"/>
              <a:t>February 2012</a:t>
            </a:r>
            <a:endParaRPr lang="en-US" sz="800" b="1" dirty="0"/>
          </a:p>
        </p:txBody>
      </p:sp>
      <p:pic>
        <p:nvPicPr>
          <p:cNvPr id="8" name="Picture 7" descr="color solar physics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3512" y="152400"/>
            <a:ext cx="888111" cy="123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  <a:ea typeface="Arial" pitchFamily="-65" charset="0"/>
          <a:cs typeface="Arial" pitchFamily="-65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3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799" y="0"/>
            <a:ext cx="7239001" cy="762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D40"/>
                </a:solidFill>
                <a:latin typeface="+mn-lt"/>
              </a:rPr>
              <a:t>Content-based Image Retrieval for </a:t>
            </a:r>
            <a:r>
              <a:rPr lang="en-US" sz="3200" dirty="0" smtClean="0">
                <a:solidFill>
                  <a:srgbClr val="FFFD40"/>
                </a:solidFill>
                <a:latin typeface="+mn-lt"/>
              </a:rPr>
              <a:t>Solar </a:t>
            </a:r>
            <a:r>
              <a:rPr lang="en-US" sz="3200" dirty="0">
                <a:solidFill>
                  <a:srgbClr val="FFFD40"/>
                </a:solidFill>
                <a:latin typeface="+mn-lt"/>
              </a:rPr>
              <a:t>Physics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029200"/>
            <a:ext cx="7543800" cy="1828800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Piet Martens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 Montana State University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Harvard-Smithsonian Center for Astrophysics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Why would we believe this could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143000"/>
            <a:ext cx="6946900" cy="533400"/>
          </a:xfrm>
        </p:spPr>
        <p:txBody>
          <a:bodyPr/>
          <a:lstStyle/>
          <a:p>
            <a:pPr marL="0">
              <a:buNone/>
            </a:pPr>
            <a:r>
              <a:rPr lang="en-US" sz="2800" dirty="0" smtClean="0"/>
              <a:t>Answer:  Our brain works this way!</a:t>
            </a:r>
          </a:p>
          <a:p>
            <a:pPr marL="0">
              <a:buNone/>
            </a:pPr>
            <a:endParaRPr lang="en-US" sz="2800" dirty="0" smtClean="0"/>
          </a:p>
        </p:txBody>
      </p:sp>
      <p:pic>
        <p:nvPicPr>
          <p:cNvPr id="5" name="Picture 4" descr="Phantom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201" y="1885250"/>
            <a:ext cx="3413760" cy="4913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05000"/>
            <a:ext cx="434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Specifically:  brain remembers images from information -- deduced and stored in different regions of the brain – on color, depth, form, size, etc.</a:t>
            </a:r>
          </a:p>
          <a:p>
            <a:r>
              <a:rPr lang="en-US" sz="2400" dirty="0" smtClean="0"/>
              <a:t>A “remembered” image is a combination of input parameters from these different brain centers.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9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Brain image processing, e.g. the Necker cube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632700" cy="533400"/>
          </a:xfrm>
        </p:spPr>
        <p:txBody>
          <a:bodyPr/>
          <a:lstStyle/>
          <a:p>
            <a:pPr marL="0">
              <a:buNone/>
            </a:pPr>
            <a:endParaRPr lang="en-US" sz="2800" dirty="0" smtClean="0"/>
          </a:p>
        </p:txBody>
      </p:sp>
      <p:pic>
        <p:nvPicPr>
          <p:cNvPr id="8" name="Picture 7" descr="Screen Captur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49201"/>
            <a:ext cx="6644640" cy="54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Brain image processing;  the Sun is above….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 descr="Eggs-Ramachandran-90-degrees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10" y="1371600"/>
            <a:ext cx="3058564" cy="4572000"/>
          </a:xfrm>
          <a:prstGeom prst="rect">
            <a:avLst/>
          </a:prstGeom>
        </p:spPr>
      </p:pic>
      <p:pic>
        <p:nvPicPr>
          <p:cNvPr id="16" name="Picture 15" descr="Eggs-Ramachandran-90-degrees.jp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600" y="1371600"/>
            <a:ext cx="3058565" cy="457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8600" y="2209800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What you remember is </a:t>
            </a:r>
            <a:r>
              <a:rPr lang="en-US" sz="2000" b="1" dirty="0" smtClean="0"/>
              <a:t>not</a:t>
            </a:r>
            <a:r>
              <a:rPr lang="en-US" sz="2000" dirty="0" smtClean="0"/>
              <a:t> what you see…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283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rnaPN1\Desktop\Science\Projects\SDO FFT\Filaments\movi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514600"/>
            <a:ext cx="8077200" cy="35111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38200" y="1371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Automated tracking of the origin, evolution, and disappearance (eruption) of all filaments. Outlines contours, determines </a:t>
            </a:r>
            <a:r>
              <a:rPr lang="en-US" b="1" dirty="0" err="1" smtClean="0"/>
              <a:t>chirality</a:t>
            </a:r>
            <a:r>
              <a:rPr lang="en-US" b="1" dirty="0" smtClean="0"/>
              <a:t>, tracks individual filaments, handles mergers and splitting.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2908079" y="3244334"/>
            <a:ext cx="261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2286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Filament Tracking  (</a:t>
            </a:r>
            <a:r>
              <a:rPr lang="en-US" sz="2800" b="1" dirty="0" err="1" smtClean="0">
                <a:solidFill>
                  <a:schemeClr val="accent2"/>
                </a:solidFill>
                <a:latin typeface="+mj-lt"/>
              </a:rPr>
              <a:t>Bernasconi</a:t>
            </a:r>
            <a:r>
              <a:rPr lang="en-US" sz="2800" b="1" dirty="0" smtClean="0">
                <a:solidFill>
                  <a:schemeClr val="accent2"/>
                </a:solidFill>
                <a:latin typeface="+mj-lt"/>
              </a:rPr>
              <a:t>)</a:t>
            </a:r>
            <a:endParaRPr lang="en-US" sz="28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" name="Picture 6" descr="APL_Logo1_Bla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656" y="0"/>
            <a:ext cx="186334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228600"/>
            <a:ext cx="65913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What would one use this for?   Example</a:t>
            </a:r>
            <a:endParaRPr lang="en-US" dirty="0"/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2971800" y="3378200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400" dirty="0" smtClean="0">
              <a:solidFill>
                <a:srgbClr val="000000"/>
              </a:solidFill>
              <a:latin typeface="Helvetica" pitchFamily="-110" charset="0"/>
            </a:endParaRP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6072664"/>
            <a:ext cx="621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Statistical Analysis of Two Years of Filament Metadata</a:t>
            </a:r>
            <a:endParaRPr lang="en-US" dirty="0"/>
          </a:p>
        </p:txBody>
      </p:sp>
      <p:pic>
        <p:nvPicPr>
          <p:cNvPr id="3" name="Picture 2" descr="Filament-attribu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54" y="817926"/>
            <a:ext cx="6903948" cy="49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2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718300" cy="1447800"/>
          </a:xfrm>
        </p:spPr>
        <p:txBody>
          <a:bodyPr/>
          <a:lstStyle/>
          <a:p>
            <a:r>
              <a:rPr lang="en-US" dirty="0" smtClean="0"/>
              <a:t>Cross-comparison with Other Modules – First Step:  Filaments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828800"/>
            <a:ext cx="8080375" cy="2362200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2895600"/>
            <a:ext cx="2819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Arthur Clarke's third law:  "Any sufficiently advanced technology is indistinguishable from magic.</a:t>
            </a:r>
            <a:r>
              <a:rPr lang="en-US" b="1" dirty="0" smtClean="0"/>
              <a:t>”                                       </a:t>
            </a:r>
          </a:p>
          <a:p>
            <a:endParaRPr lang="en-US" dirty="0"/>
          </a:p>
        </p:txBody>
      </p:sp>
      <p:pic>
        <p:nvPicPr>
          <p:cNvPr id="6" name="Picture 5" descr="Labels-32-m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78280"/>
            <a:ext cx="5166360" cy="5379720"/>
          </a:xfrm>
          <a:prstGeom prst="rect">
            <a:avLst/>
          </a:prstGeom>
        </p:spPr>
      </p:pic>
      <p:pic>
        <p:nvPicPr>
          <p:cNvPr id="7" name="Picture 6" descr="Labels-32-MB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0" y="1463040"/>
            <a:ext cx="5173980" cy="5394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718300" cy="609600"/>
          </a:xfrm>
        </p:spPr>
        <p:txBody>
          <a:bodyPr/>
          <a:lstStyle/>
          <a:p>
            <a:r>
              <a:rPr lang="en-US" dirty="0" smtClean="0"/>
              <a:t>More Filament Results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828800"/>
            <a:ext cx="8080375" cy="2362200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" name="Picture 1" descr="comparitive-evalu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0600"/>
            <a:ext cx="4570441" cy="5593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43800" y="2209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curious miss..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8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620000" cy="609600"/>
          </a:xfrm>
        </p:spPr>
        <p:txBody>
          <a:bodyPr/>
          <a:lstStyle/>
          <a:p>
            <a:r>
              <a:rPr lang="en-US" dirty="0" smtClean="0"/>
              <a:t>Filament Results:   Overlap with Dedicated </a:t>
            </a:r>
            <a:r>
              <a:rPr lang="en-US" dirty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828800"/>
            <a:ext cx="8080375" cy="2362200"/>
          </a:xfrm>
        </p:spPr>
        <p:txBody>
          <a:bodyPr/>
          <a:lstStyle/>
          <a:p>
            <a:pPr marL="457200" indent="-457200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086600" y="22098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Overlap as a function of grid size, labeling method, and </a:t>
            </a:r>
            <a:r>
              <a:rPr lang="en-US" sz="2000" smtClean="0"/>
              <a:t>classifier algorithm.</a:t>
            </a:r>
            <a:endParaRPr lang="en-US" sz="2000" dirty="0"/>
          </a:p>
        </p:txBody>
      </p:sp>
      <p:pic>
        <p:nvPicPr>
          <p:cNvPr id="4" name="Picture 3" descr="Accurac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1676400"/>
            <a:ext cx="62992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“Trainable” Module:  Current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295400"/>
            <a:ext cx="6705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  </a:t>
            </a:r>
            <a:r>
              <a:rPr lang="en-US" sz="2000" dirty="0" smtClean="0"/>
              <a:t>Module has been tested on TRACE and H-alpha data. 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We get up to 85% agreement with task-specific filament code.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We have found our optimal texture parameters, 10 per sub-image.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 We are focusing on optimizing storage requirements, and hence search speed.  We can reduce 640 dimensional TRACE vector to ~ 40-70 relevant dimensions, 90% reduction.  That would lead to 0.5 GB storage per day for SDO imagery, very manageable.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in Astrophysics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066801"/>
            <a:ext cx="8080375" cy="51181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Detection of QSOs from a massive </a:t>
            </a:r>
            <a:r>
              <a:rPr lang="en-US" sz="2400" b="0" dirty="0">
                <a:sym typeface="Wingdings"/>
              </a:rPr>
              <a:t>d</a:t>
            </a:r>
            <a:r>
              <a:rPr lang="en-US" sz="2400" b="0" dirty="0" smtClean="0">
                <a:sym typeface="Wingdings"/>
              </a:rPr>
              <a:t>ata-base of about 40 million light curves (Kim, </a:t>
            </a:r>
            <a:r>
              <a:rPr lang="en-US" sz="2400" b="0" dirty="0" err="1" smtClean="0">
                <a:sym typeface="Wingdings"/>
              </a:rPr>
              <a:t>Alcock</a:t>
            </a:r>
            <a:r>
              <a:rPr lang="en-US" sz="2400" b="0" dirty="0" smtClean="0">
                <a:sym typeface="Wingdings"/>
              </a:rPr>
              <a:t> et al. 2011, at </a:t>
            </a:r>
            <a:r>
              <a:rPr lang="en-US" sz="2400" b="0" dirty="0" err="1" smtClean="0">
                <a:sym typeface="Wingdings"/>
              </a:rPr>
              <a:t>CfA</a:t>
            </a:r>
            <a:r>
              <a:rPr lang="en-US" sz="2400" b="0" dirty="0" smtClean="0">
                <a:sym typeface="Wingdings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Defined 11 time series features, e.g. color, period, autocorrelation, cumulative sum, etc.</a:t>
            </a:r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Trained SVM classifier (which we also use) with known QSOs from the MACHO dataset</a:t>
            </a:r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Found 1620 QSO candidates out of ~ 40 million light curves</a:t>
            </a:r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False positive rate is below 26 %</a:t>
            </a:r>
          </a:p>
          <a:p>
            <a:pPr>
              <a:lnSpc>
                <a:spcPct val="80000"/>
              </a:lnSpc>
            </a:pPr>
            <a:r>
              <a:rPr lang="en-US" sz="2400" b="0" dirty="0" smtClean="0">
                <a:sym typeface="Wingdings"/>
              </a:rPr>
              <a:t>Same module also classifies RR </a:t>
            </a:r>
            <a:r>
              <a:rPr lang="en-US" sz="2400" b="0" dirty="0" err="1" smtClean="0">
                <a:sym typeface="Wingdings"/>
              </a:rPr>
              <a:t>Lyrae</a:t>
            </a:r>
            <a:r>
              <a:rPr lang="en-US" sz="2400" b="0" dirty="0" smtClean="0">
                <a:sym typeface="Wingdings"/>
              </a:rPr>
              <a:t>, </a:t>
            </a:r>
            <a:r>
              <a:rPr lang="en-US" sz="2400" b="0" dirty="0" err="1" smtClean="0">
                <a:sym typeface="Wingdings"/>
              </a:rPr>
              <a:t>Cepheids</a:t>
            </a:r>
            <a:r>
              <a:rPr lang="en-US" sz="2400" b="0" dirty="0" smtClean="0">
                <a:sym typeface="Wingdings"/>
              </a:rPr>
              <a:t>, and eclipsing binaries at the 100% rate, and long-period variables, </a:t>
            </a:r>
            <a:r>
              <a:rPr lang="en-US" sz="2400" b="0" dirty="0" err="1" smtClean="0">
                <a:sym typeface="Wingdings"/>
              </a:rPr>
              <a:t>microlensing</a:t>
            </a:r>
            <a:r>
              <a:rPr lang="en-US" sz="2400" b="0" dirty="0" smtClean="0">
                <a:sym typeface="Wingdings"/>
              </a:rPr>
              <a:t> events, and Be stars at ~ 80% accuracy!</a:t>
            </a:r>
          </a:p>
          <a:p>
            <a:pPr marL="457200" indent="-457200">
              <a:lnSpc>
                <a:spcPct val="80000"/>
              </a:lnSpc>
            </a:pPr>
            <a:endParaRPr lang="en-US" sz="2400" b="0" dirty="0" smtClean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03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6261100" cy="73977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Peta</a:t>
            </a:r>
            <a:r>
              <a:rPr lang="en-US" dirty="0" smtClean="0"/>
              <a:t>-byte Challenge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olar_data_volume_growth_20101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6697980" cy="530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Conclusions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825" y="1066801"/>
            <a:ext cx="8080375" cy="51181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Our task-specific feature finding modules will be applicable not only to SDO data, but to all solar physics data.  We won a grant to analyze ALL solar physics data (SDO alone = 90%, so 90% </a:t>
            </a:r>
            <a:r>
              <a:rPr lang="en-US" sz="2400" dirty="0" smtClean="0">
                <a:sym typeface="Wingdings"/>
              </a:rPr>
              <a:t> 100%).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ym typeface="Wingdings"/>
              </a:rPr>
              <a:t>For SDO we will use the trainable feature finding module for a) quantitative cross-comparison with task-specific modules, b) create catalogs for solar phenomena not covered (e.g. delta spots), </a:t>
            </a:r>
            <a:r>
              <a:rPr lang="en-US" sz="2400" dirty="0" err="1" smtClean="0">
                <a:sym typeface="Wingdings"/>
              </a:rPr>
              <a:t>c</a:t>
            </a:r>
            <a:r>
              <a:rPr lang="en-US" sz="2400" dirty="0" smtClean="0">
                <a:sym typeface="Wingdings"/>
              </a:rPr>
              <a:t>) discover new phenomena.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ym typeface="Wingdings"/>
              </a:rPr>
              <a:t>The general trainable feature finding module has potential applicability to ANY large image data set which is well described by texture parameters.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ym typeface="Wingdings"/>
              </a:rPr>
              <a:t>We are beginning to build image recognition techniques that are “brain”-like.</a:t>
            </a:r>
          </a:p>
          <a:p>
            <a:pPr marL="457200" indent="-457200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02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Thought…….</a:t>
            </a:r>
            <a:endParaRPr lang="en-US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5105400"/>
            <a:ext cx="7203328" cy="144780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Arthur Clarke's third law:  </a:t>
            </a:r>
            <a:endParaRPr lang="en-US" sz="2800" i="1" dirty="0" smtClean="0"/>
          </a:p>
          <a:p>
            <a:pPr marL="0" indent="0">
              <a:buNone/>
            </a:pPr>
            <a:r>
              <a:rPr lang="en-US" sz="2800" i="1" dirty="0" smtClean="0"/>
              <a:t>"</a:t>
            </a:r>
            <a:r>
              <a:rPr lang="en-US" sz="2800" i="1" dirty="0"/>
              <a:t>Any </a:t>
            </a:r>
            <a:r>
              <a:rPr lang="en-US" sz="2800" i="1" dirty="0" smtClean="0"/>
              <a:t>sufficiently </a:t>
            </a:r>
            <a:r>
              <a:rPr lang="en-US" sz="2800" i="1" dirty="0"/>
              <a:t>advanced technology is indistinguishable from magic.”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 smtClean="0"/>
          </a:p>
        </p:txBody>
      </p:sp>
      <p:pic>
        <p:nvPicPr>
          <p:cNvPr id="2" name="Picture 1" descr="flare_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5815"/>
            <a:ext cx="7050929" cy="40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SDO Computer Vision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76400"/>
            <a:ext cx="8312150" cy="48006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1800" u="dbl" dirty="0" smtClean="0"/>
              <a:t>Overview:  </a:t>
            </a:r>
            <a:r>
              <a:rPr lang="en-US" sz="1800" dirty="0" smtClean="0"/>
              <a:t>Feature Finding Team (FFT) is producing 16 software modules that detect, analyze, and track solar features and events, most in near real time (“pipeline”)</a:t>
            </a:r>
          </a:p>
          <a:p>
            <a:pPr>
              <a:buFont typeface="Wingdings" charset="2"/>
              <a:buChar char="Ø"/>
            </a:pPr>
            <a:r>
              <a:rPr lang="en-US" sz="1800" u="dbl" dirty="0" smtClean="0"/>
              <a:t>Why? </a:t>
            </a:r>
            <a:r>
              <a:rPr lang="en-US" sz="1800" dirty="0" smtClean="0"/>
              <a:t>1)  SDO data stream is overwhelming.  2) Solar Physics needs to move from analysis of single events to sets of events and features.</a:t>
            </a:r>
            <a:endParaRPr lang="en-US" sz="1800" b="0" dirty="0" smtClean="0"/>
          </a:p>
          <a:p>
            <a:pPr>
              <a:buFont typeface="Wingdings" charset="2"/>
              <a:buChar char="Ø"/>
            </a:pPr>
            <a:r>
              <a:rPr lang="en-US" sz="1800" u="dbl" dirty="0" smtClean="0"/>
              <a:t>Who?  </a:t>
            </a:r>
            <a:r>
              <a:rPr lang="en-US" sz="1800" dirty="0" smtClean="0"/>
              <a:t>International team, seven institutions in the US, five in Europe, data center at SAO, PI at MSU.</a:t>
            </a:r>
            <a:endParaRPr lang="en-US" sz="1800" b="0" i="1" dirty="0" smtClean="0"/>
          </a:p>
          <a:p>
            <a:pPr>
              <a:buFont typeface="Wingdings" charset="2"/>
              <a:buChar char="Ø"/>
            </a:pPr>
            <a:r>
              <a:rPr lang="en-US" sz="1800" u="dbl" dirty="0" smtClean="0"/>
              <a:t>How?  </a:t>
            </a:r>
            <a:r>
              <a:rPr lang="en-US" sz="1800" dirty="0" smtClean="0"/>
              <a:t>Separate, robust and efficient software modules, standardized interface protocols</a:t>
            </a:r>
            <a:endParaRPr lang="en-US" sz="1800" b="0" i="1" dirty="0" smtClean="0"/>
          </a:p>
          <a:p>
            <a:pPr>
              <a:buFont typeface="Wingdings" charset="2"/>
              <a:buChar char="Ø"/>
            </a:pPr>
            <a:r>
              <a:rPr lang="en-US" sz="1800" u="dbl" dirty="0" smtClean="0"/>
              <a:t>Output:  </a:t>
            </a:r>
            <a:r>
              <a:rPr lang="en-US" sz="1800" dirty="0" smtClean="0"/>
              <a:t>FFT delivers metadata:  real-time space weather alerts, </a:t>
            </a:r>
            <a:r>
              <a:rPr lang="en-US" sz="1800" dirty="0" err="1" smtClean="0"/>
              <a:t>VOEvent</a:t>
            </a:r>
            <a:r>
              <a:rPr lang="en-US" sz="1800" dirty="0" smtClean="0"/>
              <a:t> formatted catalogs and annotated images, available on-line via the Virtual Solar Observatory (VSO)</a:t>
            </a:r>
          </a:p>
          <a:p>
            <a:pPr>
              <a:buFont typeface="Wingdings" charset="2"/>
              <a:buChar char="Ø"/>
            </a:pPr>
            <a:r>
              <a:rPr lang="en-US" sz="1800" u="dbl" dirty="0" smtClean="0"/>
              <a:t>This Presentation:  </a:t>
            </a:r>
            <a:r>
              <a:rPr lang="en-US" sz="1800" dirty="0" smtClean="0"/>
              <a:t> 1) Overview and first results.  2)  More detailed  presentation of general purpose, trainable, feature detection module.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9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838200"/>
          </a:xfrm>
        </p:spPr>
        <p:txBody>
          <a:bodyPr/>
          <a:lstStyle/>
          <a:p>
            <a:r>
              <a:rPr lang="en-US" sz="2400" dirty="0" smtClean="0"/>
              <a:t>A Computer Science Approach to Image Recognition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65530"/>
            <a:ext cx="7632700" cy="3697070"/>
          </a:xfrm>
        </p:spPr>
        <p:txBody>
          <a:bodyPr/>
          <a:lstStyle/>
          <a:p>
            <a:pPr marL="0">
              <a:buNone/>
            </a:pPr>
            <a:r>
              <a:rPr lang="en-US" sz="1800" dirty="0" smtClean="0"/>
              <a:t>Conundrum</a:t>
            </a:r>
            <a:r>
              <a:rPr lang="en-US" sz="1800" b="0" dirty="0" smtClean="0"/>
              <a:t>:  We can teach an undergraduate in ten minutes what a filament, sunspot, sigmoid, or bright point looks like, and have them build a catalog from a set of images.   Yet, teaching a computer the same is a very time consuming job – plus it remains just as demanding for every new feature.</a:t>
            </a:r>
          </a:p>
          <a:p>
            <a:pPr marL="0">
              <a:buNone/>
            </a:pPr>
            <a:r>
              <a:rPr lang="en-US" sz="1800" dirty="0" smtClean="0"/>
              <a:t>Inference</a:t>
            </a:r>
            <a:r>
              <a:rPr lang="en-US" sz="1800" b="0" dirty="0" smtClean="0"/>
              <a:t>:  Humans have fantastic generic feature recognition capabilities. (One reason we survived the plains of East Africa!).</a:t>
            </a:r>
          </a:p>
          <a:p>
            <a:pPr marL="0">
              <a:buNone/>
            </a:pPr>
            <a:r>
              <a:rPr lang="en-US" sz="1800" dirty="0" smtClean="0"/>
              <a:t>Challenge</a:t>
            </a:r>
            <a:r>
              <a:rPr lang="en-US" sz="1800" b="0" dirty="0" smtClean="0"/>
              <a:t>: Can we design a computer program that has similar “human” generic feature recognition capabilities? </a:t>
            </a:r>
          </a:p>
          <a:p>
            <a:pPr marL="0">
              <a:buNone/>
            </a:pPr>
            <a:r>
              <a:rPr lang="en-US" sz="1800" dirty="0" smtClean="0"/>
              <a:t>Answer</a:t>
            </a:r>
            <a:r>
              <a:rPr lang="en-US" sz="1800" b="0" dirty="0" smtClean="0"/>
              <a:t>:  This has been done, with considerable success, in interactive diagnosis of mammograms, as an aid in early detection of breast cancer.</a:t>
            </a:r>
          </a:p>
          <a:p>
            <a:pPr marL="0">
              <a:buNone/>
            </a:pPr>
            <a:r>
              <a:rPr lang="en-US" sz="1800" b="0" dirty="0" smtClean="0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562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So, let’s try this for Solar Physics image recognition</a:t>
            </a:r>
            <a:r>
              <a:rPr lang="en-US" i="1" dirty="0" smtClean="0"/>
              <a:t>!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9906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Angryk*, Martens, Banda*, </a:t>
            </a:r>
            <a:r>
              <a:rPr lang="en-US" sz="2000" b="1" dirty="0" err="1" smtClean="0"/>
              <a:t>Schuh</a:t>
            </a:r>
            <a:r>
              <a:rPr lang="en-US" sz="2000" b="1" dirty="0" smtClean="0"/>
              <a:t>*, </a:t>
            </a:r>
            <a:r>
              <a:rPr lang="en-US" sz="2000" b="1" dirty="0" err="1" smtClean="0"/>
              <a:t>Karthik</a:t>
            </a:r>
            <a:r>
              <a:rPr lang="en-US" sz="2000" b="1" dirty="0"/>
              <a:t>*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Engell</a:t>
            </a:r>
            <a:r>
              <a:rPr lang="en-US" sz="2000" b="1" dirty="0" smtClean="0"/>
              <a:t>, Scott. </a:t>
            </a:r>
            <a:r>
              <a:rPr lang="en-US" sz="2000" b="1" dirty="0"/>
              <a:t> </a:t>
            </a:r>
            <a:r>
              <a:rPr lang="en-US" sz="2000" b="1" dirty="0" smtClean="0"/>
              <a:t>All at MSU, * are computer scientists.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“Trainable” Module for Solar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632700" cy="5334000"/>
          </a:xfrm>
        </p:spPr>
        <p:txBody>
          <a:bodyPr/>
          <a:lstStyle/>
          <a:p>
            <a:pPr marL="0">
              <a:buNone/>
            </a:pPr>
            <a:r>
              <a:rPr lang="en-US" sz="1800" dirty="0" smtClean="0"/>
              <a:t>Method:  </a:t>
            </a:r>
            <a:r>
              <a:rPr lang="en-US" sz="1800" b="0" dirty="0" smtClean="0"/>
              <a:t>Human user points out (point and click) instances of features in a number of images, e.g. sunspots, arcades, filaments.  Module searches assigned database for images with similar texture parameters.  User can recursively refine search, define accuracy.  Module returns final list of matches.</a:t>
            </a:r>
          </a:p>
          <a:p>
            <a:pPr marL="0">
              <a:buNone/>
            </a:pPr>
            <a:r>
              <a:rPr lang="en-US" sz="1800" dirty="0" smtClean="0"/>
              <a:t>Key Point</a:t>
            </a:r>
            <a:r>
              <a:rPr lang="en-US" sz="1800" b="0" dirty="0" smtClean="0"/>
              <a:t>:  Research is done on image texture catalog, </a:t>
            </a:r>
            <a:r>
              <a:rPr lang="en-US" sz="1800" dirty="0" smtClean="0"/>
              <a:t>0.1% in size of image archive</a:t>
            </a:r>
            <a:r>
              <a:rPr lang="en-US" sz="1800" b="0" dirty="0" smtClean="0"/>
              <a:t>.  Can do research on a couple of months of SDO data with your laptop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4495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trainable-module-interf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657602"/>
            <a:ext cx="4199382" cy="3122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Use of “Trainable”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7632700" cy="3886200"/>
          </a:xfrm>
        </p:spPr>
        <p:txBody>
          <a:bodyPr/>
          <a:lstStyle/>
          <a:p>
            <a:pPr marL="0">
              <a:buFont typeface="Wingdings" charset="2"/>
              <a:buChar char="Ø"/>
            </a:pPr>
            <a:r>
              <a:rPr lang="en-US" sz="1800" b="0" dirty="0" smtClean="0"/>
              <a:t> Detect features for which we have no dedicated codes:  loops, arcades, plumes, anemones, key-holes, faculae, surges, arch filaments, delta-spots, cusps, etc.  Save a lot of money! </a:t>
            </a:r>
          </a:p>
          <a:p>
            <a:pPr marL="0">
              <a:buFont typeface="Wingdings" charset="2"/>
              <a:buChar char="Ø"/>
            </a:pPr>
            <a:r>
              <a:rPr lang="en-US" sz="1800" b="0" dirty="0" smtClean="0"/>
              <a:t>Detect features that we have not discovered yet, like sigmoids were in the pre-Yohkoh era.  (No need to reprocess all SDO images!)</a:t>
            </a:r>
          </a:p>
          <a:p>
            <a:pPr marL="0">
              <a:buFont typeface="Wingdings" charset="2"/>
              <a:buChar char="Ø"/>
            </a:pPr>
            <a:r>
              <a:rPr lang="en-US" sz="1800" b="0" dirty="0" smtClean="0"/>
              <a:t>Cross-comparisons with the dedicated feature recognition codes, to quantify accuracy and precision.</a:t>
            </a:r>
          </a:p>
          <a:p>
            <a:pPr marL="0">
              <a:buFont typeface="Wingdings" charset="2"/>
              <a:buChar char="Ø"/>
            </a:pPr>
            <a:r>
              <a:rPr lang="en-US" sz="1800" b="0" dirty="0" smtClean="0"/>
              <a:t>Observe a feature for which we                                                        have no clear definition yet, and find                                                features “just like it”.  E.g. the TRACE                                                   image right, with a magnetic null-type                                              geometry.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33399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 smtClean="0"/>
          </a:p>
          <a:p>
            <a:endParaRPr lang="en-US" dirty="0"/>
          </a:p>
        </p:txBody>
      </p:sp>
      <p:pic>
        <p:nvPicPr>
          <p:cNvPr id="4" name="Picture 3" descr="TRACE-171-nu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3756" y="2933444"/>
            <a:ext cx="3550408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>
          <a:xfrm>
            <a:off x="1295400" y="762000"/>
            <a:ext cx="7391400" cy="1143000"/>
          </a:xfrm>
        </p:spPr>
        <p:txBody>
          <a:bodyPr/>
          <a:lstStyle/>
          <a:p>
            <a:r>
              <a:rPr lang="en-US" sz="2800" dirty="0"/>
              <a:t>Image Segmentation / Feature Extraction</a:t>
            </a: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1756412"/>
            <a:ext cx="41148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33401" y="6172200"/>
            <a:ext cx="5257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32 </a:t>
            </a:r>
            <a:r>
              <a:rPr lang="en-US" sz="1400" dirty="0"/>
              <a:t>by </a:t>
            </a:r>
            <a:r>
              <a:rPr lang="en-US" sz="1400" dirty="0" smtClean="0"/>
              <a:t>32 </a:t>
            </a:r>
            <a:r>
              <a:rPr lang="en-US" sz="1400" dirty="0"/>
              <a:t>grid </a:t>
            </a:r>
            <a:r>
              <a:rPr lang="en-US" sz="1400" dirty="0" smtClean="0"/>
              <a:t>segmentation for AIA  </a:t>
            </a:r>
            <a:r>
              <a:rPr lang="en-US" sz="1400" dirty="0"/>
              <a:t>(128 x 128 pixels per cell)</a:t>
            </a:r>
          </a:p>
        </p:txBody>
      </p:sp>
      <p:graphicFrame>
        <p:nvGraphicFramePr>
          <p:cNvPr id="54386" name="Group 114"/>
          <p:cNvGraphicFramePr>
            <a:graphicFrameLocks noGrp="1"/>
          </p:cNvGraphicFramePr>
          <p:nvPr>
            <p:ph idx="1"/>
          </p:nvPr>
        </p:nvGraphicFramePr>
        <p:xfrm>
          <a:off x="5334000" y="2846388"/>
          <a:ext cx="3657600" cy="3018474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</a:tblGrid>
              <a:tr h="2508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Image 1 - Cell 1,1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Value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Entropy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0.1231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Mean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0.2552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Standard Deviation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0.1723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rd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Moment (skewness)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0.1873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th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Moment (kurtosis)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0.1825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Uniformity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0.5671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Relative Smoothness (RS)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0.1245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Fractal Dimension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0.1525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Tamura Directionality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0.2837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Tamura Contrast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0.3645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86400" y="2209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Optimal texture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739775"/>
          </a:xfrm>
        </p:spPr>
        <p:txBody>
          <a:bodyPr/>
          <a:lstStyle/>
          <a:p>
            <a:r>
              <a:rPr lang="en-US" dirty="0" smtClean="0"/>
              <a:t>Why would we believe this could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632700" cy="1295400"/>
          </a:xfrm>
        </p:spPr>
        <p:txBody>
          <a:bodyPr/>
          <a:lstStyle/>
          <a:p>
            <a:pPr marL="0">
              <a:buNone/>
            </a:pPr>
            <a:r>
              <a:rPr lang="en-US" sz="2400" dirty="0" smtClean="0"/>
              <a:t>Answer:  Method has been applied with success in the medical field for detection of breast cancer.  Similarity with solar imagery</a:t>
            </a:r>
            <a:r>
              <a:rPr lang="en-US" sz="2800" dirty="0" smtClean="0"/>
              <a:t>.</a:t>
            </a:r>
          </a:p>
          <a:p>
            <a:pPr marL="0">
              <a:buNone/>
            </a:pPr>
            <a:endParaRPr lang="en-US" sz="2800" dirty="0" smtClean="0"/>
          </a:p>
          <a:p>
            <a:pPr marL="0">
              <a:buNone/>
            </a:pPr>
            <a:endParaRPr lang="en-US" sz="2800" dirty="0" smtClean="0"/>
          </a:p>
          <a:p>
            <a:pPr marL="0">
              <a:buNone/>
            </a:pPr>
            <a:endParaRPr lang="en-US" sz="2800" dirty="0" smtClean="0"/>
          </a:p>
        </p:txBody>
      </p:sp>
      <p:pic>
        <p:nvPicPr>
          <p:cNvPr id="7" name="Picture 6" descr="sampl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3297936"/>
            <a:ext cx="4229100" cy="3166110"/>
          </a:xfrm>
          <a:prstGeom prst="rect">
            <a:avLst/>
          </a:prstGeom>
        </p:spPr>
      </p:pic>
      <p:pic>
        <p:nvPicPr>
          <p:cNvPr id="5" name="Picture 4" descr="samp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4249928" cy="3187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Times</a:t>
            </a:r>
            <a:endParaRPr lang="en-US" dirty="0"/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94486" y="1295400"/>
            <a:ext cx="7147814" cy="4565904"/>
          </a:xfrm>
          <a:noFill/>
          <a:ln/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352675" y="6107113"/>
            <a:ext cx="458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Image Parameter Extraction Times for 1,600 Images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11191</TotalTime>
  <Words>1279</Words>
  <Application>Microsoft Macintosh PowerPoint</Application>
  <PresentationFormat>On-screen Show (4:3)</PresentationFormat>
  <Paragraphs>110</Paragraphs>
  <Slides>21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Content-based Image Retrieval for Solar Physics</vt:lpstr>
      <vt:lpstr>The Peta-byte Challenge</vt:lpstr>
      <vt:lpstr>SDO Computer Vision Project</vt:lpstr>
      <vt:lpstr>A Computer Science Approach to Image Recognition</vt:lpstr>
      <vt:lpstr>“Trainable” Module for Solar Imagery</vt:lpstr>
      <vt:lpstr>Use of “Trainable” Module</vt:lpstr>
      <vt:lpstr>Image Segmentation / Feature Extraction</vt:lpstr>
      <vt:lpstr>Why would we believe this could work?</vt:lpstr>
      <vt:lpstr>Computing Times</vt:lpstr>
      <vt:lpstr>Why would we believe this could work?</vt:lpstr>
      <vt:lpstr>Brain image processing, e.g. the Necker cube </vt:lpstr>
      <vt:lpstr>Brain image processing;  the Sun is above…. </vt:lpstr>
      <vt:lpstr>PowerPoint Presentation</vt:lpstr>
      <vt:lpstr>What would one use this for?   Example</vt:lpstr>
      <vt:lpstr>Cross-comparison with Other Modules – First Step:  Filaments</vt:lpstr>
      <vt:lpstr>More Filament Results</vt:lpstr>
      <vt:lpstr>Filament Results:   Overlap with Dedicated Code</vt:lpstr>
      <vt:lpstr>“Trainable” Module:  Current Status</vt:lpstr>
      <vt:lpstr>Application in Astrophysics</vt:lpstr>
      <vt:lpstr>General Conclusions</vt:lpstr>
      <vt:lpstr>Take Home Thought…….</vt:lpstr>
    </vt:vector>
  </TitlesOfParts>
  <Company>Harvard-Smithsonian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Dynamics Observatory Feature Finding Team: SDO_FFT</dc:title>
  <dc:creator>SAO</dc:creator>
  <cp:lastModifiedBy>Office 2004 Test Drive User</cp:lastModifiedBy>
  <cp:revision>346</cp:revision>
  <dcterms:created xsi:type="dcterms:W3CDTF">2011-05-03T22:07:52Z</dcterms:created>
  <dcterms:modified xsi:type="dcterms:W3CDTF">2012-02-17T12:52:37Z</dcterms:modified>
</cp:coreProperties>
</file>