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3" r:id="rId2"/>
    <p:sldId id="259" r:id="rId3"/>
    <p:sldId id="268" r:id="rId4"/>
    <p:sldId id="264" r:id="rId5"/>
    <p:sldId id="265" r:id="rId6"/>
    <p:sldId id="295" r:id="rId7"/>
    <p:sldId id="275" r:id="rId8"/>
    <p:sldId id="262" r:id="rId9"/>
    <p:sldId id="266" r:id="rId10"/>
    <p:sldId id="267" r:id="rId11"/>
    <p:sldId id="270" r:id="rId12"/>
    <p:sldId id="276" r:id="rId13"/>
    <p:sldId id="277" r:id="rId14"/>
    <p:sldId id="278" r:id="rId15"/>
    <p:sldId id="271" r:id="rId16"/>
    <p:sldId id="273" r:id="rId17"/>
    <p:sldId id="274" r:id="rId18"/>
    <p:sldId id="257" r:id="rId19"/>
    <p:sldId id="280" r:id="rId20"/>
    <p:sldId id="281" r:id="rId21"/>
    <p:sldId id="282" r:id="rId22"/>
    <p:sldId id="293" r:id="rId23"/>
    <p:sldId id="283" r:id="rId24"/>
    <p:sldId id="286" r:id="rId25"/>
    <p:sldId id="291" r:id="rId26"/>
    <p:sldId id="292" r:id="rId27"/>
    <p:sldId id="284" r:id="rId28"/>
    <p:sldId id="285" r:id="rId29"/>
    <p:sldId id="287" r:id="rId30"/>
    <p:sldId id="288" r:id="rId31"/>
    <p:sldId id="290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36FC-DBDC-C34E-80ED-34CE957DE845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BAA86-05F3-FF44-A35B-D4E02747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1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47B7BA-DEA9-334E-BEAE-82C15B53473A}" type="slidenum">
              <a:rPr lang="en-US"/>
              <a:pPr/>
              <a:t>2</a:t>
            </a:fld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143125" y="694171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3978"/>
            <a:ext cx="5408239" cy="40394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BAA86-05F3-FF44-A35B-D4E02747DD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4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5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9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1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94C0-0113-BD48-84F3-4BA9CA815C9D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197F-2DC7-6748-89AC-B27173C7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78656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>
                <a:solidFill>
                  <a:srgbClr val="8000FF"/>
                </a:solidFill>
              </a:rPr>
              <a:t>Standard DEM: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071563"/>
            <a:ext cx="7358063" cy="1884164"/>
          </a:xfrm>
          <a:ln/>
        </p:spPr>
        <p:txBody>
          <a:bodyPr>
            <a:normAutofit lnSpcReduction="10000"/>
          </a:bodyPr>
          <a:lstStyle/>
          <a:p>
            <a:pPr marL="223234" indent="0">
              <a:spcBef>
                <a:spcPct val="0"/>
              </a:spcBef>
              <a:tabLst>
                <a:tab pos="741138" algn="l"/>
              </a:tabLst>
            </a:pPr>
            <a:r>
              <a:rPr lang="en-US">
                <a:latin typeface="Times" charset="0"/>
                <a:cs typeface="Times" charset="0"/>
                <a:sym typeface="Times" charset="0"/>
              </a:rPr>
              <a:t>Consider a imaging instrument with </a:t>
            </a:r>
            <a:r>
              <a:rPr lang="en-US" i="1">
                <a:latin typeface="Times" charset="0"/>
                <a:cs typeface="Times" charset="0"/>
                <a:sym typeface="Times" charset="0"/>
              </a:rPr>
              <a:t>M </a:t>
            </a:r>
            <a:r>
              <a:rPr lang="en-US">
                <a:latin typeface="Times" charset="0"/>
                <a:cs typeface="Times" charset="0"/>
                <a:sym typeface="Times" charset="0"/>
              </a:rPr>
              <a:t>EUV filters (for the EUVI Fe bands </a:t>
            </a:r>
            <a:r>
              <a:rPr lang="en-US" i="1">
                <a:latin typeface="Times" charset="0"/>
                <a:cs typeface="Times" charset="0"/>
                <a:sym typeface="Times" charset="0"/>
              </a:rPr>
              <a:t>M </a:t>
            </a:r>
            <a:r>
              <a:rPr lang="en-US">
                <a:latin typeface="Times" charset="0"/>
                <a:cs typeface="Times" charset="0"/>
                <a:sym typeface="Times" charset="0"/>
              </a:rPr>
              <a:t>= 3).  The measured intensity in one image pixel is given by</a:t>
            </a:r>
            <a:r>
              <a:rPr lang="en-US"/>
              <a:t> 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3" y="3196828"/>
            <a:ext cx="5885781" cy="8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4"/>
          <p:cNvSpPr>
            <a:spLocks/>
          </p:cNvSpPr>
          <p:nvPr/>
        </p:nvSpPr>
        <p:spPr bwMode="auto">
          <a:xfrm rot="-3479999">
            <a:off x="3002608" y="3922366"/>
            <a:ext cx="717724" cy="2265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5961683" y="4223742"/>
            <a:ext cx="20221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DEM (LOS integrated)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622846" y="3741539"/>
            <a:ext cx="487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sz="1700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filter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sz="1700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index</a:t>
            </a:r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2443387" y="4232672"/>
            <a:ext cx="11320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bandpass fcn</a:t>
            </a: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4031754" y="4304110"/>
            <a:ext cx="17800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plasma emission fcn</a:t>
            </a:r>
          </a:p>
        </p:txBody>
      </p:sp>
      <p:sp>
        <p:nvSpPr>
          <p:cNvPr id="26633" name="AutoShape 9"/>
          <p:cNvSpPr>
            <a:spLocks/>
          </p:cNvSpPr>
          <p:nvPr/>
        </p:nvSpPr>
        <p:spPr bwMode="auto">
          <a:xfrm rot="-3479999">
            <a:off x="5011787" y="3922366"/>
            <a:ext cx="717724" cy="2265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AutoShape 10"/>
          <p:cNvSpPr>
            <a:spLocks/>
          </p:cNvSpPr>
          <p:nvPr/>
        </p:nvSpPr>
        <p:spPr bwMode="auto">
          <a:xfrm rot="-3479999">
            <a:off x="6253014" y="3922366"/>
            <a:ext cx="717724" cy="2265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17" y="4777383"/>
            <a:ext cx="3372074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AutoShape 12"/>
          <p:cNvSpPr>
            <a:spLocks/>
          </p:cNvSpPr>
          <p:nvPr/>
        </p:nvSpPr>
        <p:spPr bwMode="auto">
          <a:xfrm rot="-1200000">
            <a:off x="1100584" y="3824139"/>
            <a:ext cx="717724" cy="2265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Rectangle 13"/>
          <p:cNvSpPr>
            <a:spLocks/>
          </p:cNvSpPr>
          <p:nvPr/>
        </p:nvSpPr>
        <p:spPr bwMode="auto">
          <a:xfrm>
            <a:off x="2425527" y="6054328"/>
            <a:ext cx="14471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ja-JP" altLang="en-US" sz="1700">
                <a:solidFill>
                  <a:srgbClr val="FF0000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“</a:t>
            </a:r>
            <a:r>
              <a:rPr lang="en-US" sz="1700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sensitivity</a:t>
            </a:r>
            <a:r>
              <a:rPr lang="ja-JP" altLang="en-US" sz="1700">
                <a:solidFill>
                  <a:srgbClr val="FF0000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”</a:t>
            </a:r>
            <a:r>
              <a:rPr lang="en-US" sz="1700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fcn</a:t>
            </a:r>
          </a:p>
        </p:txBody>
      </p:sp>
      <p:sp>
        <p:nvSpPr>
          <p:cNvPr id="26638" name="AutoShape 14"/>
          <p:cNvSpPr>
            <a:spLocks/>
          </p:cNvSpPr>
          <p:nvPr/>
        </p:nvSpPr>
        <p:spPr bwMode="auto">
          <a:xfrm rot="-3479999">
            <a:off x="3074045" y="5574358"/>
            <a:ext cx="717724" cy="2265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95547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>
                <a:solidFill>
                  <a:srgbClr val="000080"/>
                </a:solidFill>
              </a:rPr>
              <a:t>DEMT, Stage 2: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2601" y="1419821"/>
            <a:ext cx="7358063" cy="4018359"/>
          </a:xfrm>
          <a:ln/>
        </p:spPr>
        <p:txBody>
          <a:bodyPr/>
          <a:lstStyle/>
          <a:p>
            <a:pPr marL="223234" indent="0">
              <a:spcBef>
                <a:spcPct val="0"/>
              </a:spcBef>
              <a:tabLst>
                <a:tab pos="741138" algn="l"/>
                <a:tab pos="741138" algn="l"/>
                <a:tab pos="741138" algn="l"/>
              </a:tabLst>
            </a:pPr>
            <a:r>
              <a:rPr lang="en-US">
                <a:latin typeface="Times" charset="0"/>
                <a:cs typeface="Times" charset="0"/>
                <a:sym typeface="Times" charset="0"/>
              </a:rPr>
              <a:t>In each pixel (centered at </a:t>
            </a:r>
            <a:r>
              <a:rPr lang="en-US" i="1">
                <a:latin typeface="Times" charset="0"/>
                <a:cs typeface="Times" charset="0"/>
                <a:sym typeface="Times" charset="0"/>
              </a:rPr>
              <a:t>r)</a:t>
            </a:r>
            <a:r>
              <a:rPr lang="en-US">
                <a:latin typeface="Times" charset="0"/>
                <a:cs typeface="Times" charset="0"/>
                <a:sym typeface="Times" charset="0"/>
              </a:rPr>
              <a:t>, one performs a standard DEM inversion to get the temperature profile.  The local DEM estimate is given by:</a:t>
            </a:r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pPr marL="223234" indent="0">
              <a:tabLst>
                <a:tab pos="741138" algn="l"/>
                <a:tab pos="741138" algn="l"/>
                <a:tab pos="741138" algn="l"/>
              </a:tabLst>
            </a:pPr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pPr marL="223234" indent="0">
              <a:tabLst>
                <a:tab pos="741138" algn="l"/>
                <a:tab pos="741138" algn="l"/>
                <a:tab pos="741138" algn="l"/>
              </a:tabLst>
            </a:pPr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76" y="3955852"/>
            <a:ext cx="5750719" cy="20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1540" y="217170"/>
            <a:ext cx="7360920" cy="1062990"/>
          </a:xfrm>
          <a:ln/>
        </p:spPr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1540" y="1725930"/>
            <a:ext cx="7360920" cy="4446270"/>
          </a:xfrm>
          <a:ln/>
        </p:spPr>
        <p:txBody>
          <a:bodyPr/>
          <a:lstStyle/>
          <a:p>
            <a:pPr marL="628650">
              <a:buFont typeface="Times New Roman" charset="0"/>
              <a:buChar char="•"/>
            </a:pP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We used STEREO A and B 171, 195 and 284 images to cover CR2069 (2008-4-16 to 5-13).  Since A and B were separated by ~50 deg, we needed 23 d of data instead of 27.5.   EIT was not used since it hasn</a:t>
            </a:r>
            <a:r>
              <a:rPr lang="ja-JP" altLang="en-US" sz="2200"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t been calibrated since 2005.</a:t>
            </a:r>
            <a:endParaRPr lang="en-US" sz="22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628650">
              <a:buFont typeface="Times New Roman" charset="0"/>
              <a:buChar char="•"/>
            </a:pP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We used a 2 hr image cadence binned by 3 into 6 hour bins.  This was a very comprehensive data set with no holes.</a:t>
            </a:r>
            <a:endParaRPr lang="en-US" sz="22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628650">
              <a:buFont typeface="Times New Roman" charset="0"/>
              <a:buChar char="•"/>
            </a:pP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We fit a Gaussians to the tomographically determined emissivities to model the local DEM (LDEM).</a:t>
            </a:r>
            <a:endParaRPr lang="en-US" sz="22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9" y="1357312"/>
            <a:ext cx="9197578" cy="55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4165699" y="928315"/>
            <a:ext cx="72135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1.085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2308324" y="928315"/>
            <a:ext cx="72135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1.035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294680" y="928315"/>
            <a:ext cx="99718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original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7590234" y="928315"/>
            <a:ext cx="115748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synthetic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5951637" y="928315"/>
            <a:ext cx="72135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1.135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3384352" y="77912"/>
            <a:ext cx="230776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5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Movies!!!</a:t>
            </a:r>
          </a:p>
        </p:txBody>
      </p:sp>
    </p:spTree>
    <p:extLst>
      <p:ext uri="{BB962C8B-B14F-4D97-AF65-F5344CB8AC3E}">
        <p14:creationId xmlns:p14="http://schemas.microsoft.com/office/powerpoint/2010/main" val="11965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64" y="7814"/>
            <a:ext cx="6599039" cy="6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16" y="741164"/>
            <a:ext cx="2803922" cy="2598539"/>
          </a:xfrm>
          <a:ln/>
        </p:spPr>
        <p:txBody>
          <a:bodyPr/>
          <a:lstStyle/>
          <a:p>
            <a:r>
              <a:rPr lang="en-US" sz="5100">
                <a:latin typeface="Times" charset="0"/>
                <a:cs typeface="Times" charset="0"/>
                <a:sym typeface="Times" charset="0"/>
              </a:rPr>
              <a:t>304 </a:t>
            </a:r>
            <a:r>
              <a:rPr lang="en-US" sz="51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/>
            </a:r>
            <a:br>
              <a:rPr lang="en-US" sz="51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</a:br>
            <a:r>
              <a:rPr lang="en-US" sz="5100">
                <a:latin typeface="Times" charset="0"/>
                <a:cs typeface="Times" charset="0"/>
                <a:sym typeface="Times" charset="0"/>
              </a:rPr>
              <a:t>map</a:t>
            </a:r>
            <a:r>
              <a:rPr lang="en-US" sz="51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/>
            </a:r>
            <a:br>
              <a:rPr lang="en-US" sz="51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</a:br>
            <a:r>
              <a:rPr lang="en-US" sz="5100">
                <a:latin typeface="Times" charset="0"/>
                <a:cs typeface="Times" charset="0"/>
                <a:sym typeface="Times" charset="0"/>
              </a:rPr>
              <a:t>1.45 Rs</a:t>
            </a:r>
            <a:endParaRPr lang="en-US" sz="51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125016" y="3937992"/>
            <a:ext cx="2803922" cy="275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195map</a:t>
            </a:r>
          </a:p>
          <a:p>
            <a:r>
              <a:rPr lang="en-US" sz="51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1.085 Rs</a:t>
            </a:r>
          </a:p>
        </p:txBody>
      </p:sp>
    </p:spTree>
    <p:extLst>
      <p:ext uri="{BB962C8B-B14F-4D97-AF65-F5344CB8AC3E}">
        <p14:creationId xmlns:p14="http://schemas.microsoft.com/office/powerpoint/2010/main" val="25079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" y="1428750"/>
            <a:ext cx="9150697" cy="397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1550195" y="336708"/>
            <a:ext cx="5940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171, 195, 284 @ 1.01, 1.07, 1.15 Rs</a:t>
            </a:r>
          </a:p>
        </p:txBody>
      </p:sp>
    </p:spTree>
    <p:extLst>
      <p:ext uri="{BB962C8B-B14F-4D97-AF65-F5344CB8AC3E}">
        <p14:creationId xmlns:p14="http://schemas.microsoft.com/office/powerpoint/2010/main" val="16258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1400175"/>
            <a:ext cx="9178290" cy="51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1460183" y="451008"/>
            <a:ext cx="61204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Region Selection (171 slice, 1.03 Rs)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2358867" y="2343760"/>
            <a:ext cx="3462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300">
                <a:solidFill>
                  <a:srgbClr val="996633"/>
                </a:solidFill>
                <a:latin typeface="Stencil" charset="0"/>
                <a:ea typeface="ＭＳ Ｐゴシック" charset="0"/>
                <a:cs typeface="Stencil" charset="0"/>
                <a:sym typeface="Stencil" charset="0"/>
              </a:rPr>
              <a:t>A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459130" y="3646780"/>
            <a:ext cx="32364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300">
                <a:solidFill>
                  <a:srgbClr val="996633"/>
                </a:solidFill>
                <a:latin typeface="Stencil" charset="0"/>
                <a:ea typeface="ＭＳ Ｐゴシック" charset="0"/>
                <a:cs typeface="Stencil" charset="0"/>
                <a:sym typeface="Stencil" charset="0"/>
              </a:rPr>
              <a:t>E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5584985" y="3646780"/>
            <a:ext cx="31233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300">
                <a:solidFill>
                  <a:srgbClr val="996633"/>
                </a:solidFill>
                <a:latin typeface="Stencil" charset="0"/>
                <a:ea typeface="ＭＳ Ｐゴシック" charset="0"/>
                <a:cs typeface="Stencil" charset="0"/>
                <a:sym typeface="Stencil" charset="0"/>
              </a:rPr>
              <a:t>F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553677" y="3326740"/>
            <a:ext cx="34195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300">
                <a:solidFill>
                  <a:srgbClr val="996633"/>
                </a:solidFill>
                <a:latin typeface="Stencil" charset="0"/>
                <a:ea typeface="ＭＳ Ｐゴシック" charset="0"/>
                <a:cs typeface="Stencil" charset="0"/>
                <a:sym typeface="Stencil" charset="0"/>
              </a:rPr>
              <a:t>G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813335" y="4549750"/>
            <a:ext cx="35757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300">
                <a:solidFill>
                  <a:srgbClr val="996633"/>
                </a:solidFill>
                <a:latin typeface="Stencil" charset="0"/>
                <a:ea typeface="ＭＳ Ｐゴシック" charset="0"/>
                <a:cs typeface="Stencil" charset="0"/>
                <a:sym typeface="Stencil" charset="0"/>
              </a:rPr>
              <a:t>D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6196490" y="2343760"/>
            <a:ext cx="32229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300">
                <a:solidFill>
                  <a:srgbClr val="996633"/>
                </a:solidFill>
                <a:latin typeface="Stencil" charset="0"/>
                <a:ea typeface="ＭＳ Ｐゴシック" charset="0"/>
                <a:cs typeface="Stencil" charset="0"/>
                <a:sym typeface="Stencil" charset="0"/>
              </a:rPr>
              <a:t>C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138840" y="3772510"/>
            <a:ext cx="36914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300">
                <a:solidFill>
                  <a:srgbClr val="996633"/>
                </a:solidFill>
                <a:latin typeface="Stencil" charset="0"/>
                <a:ea typeface="ＭＳ Ｐゴシック" charset="0"/>
                <a:cs typeface="Stencil" charset="0"/>
                <a:sym typeface="Stenci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555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359117" y="354940"/>
            <a:ext cx="3462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300">
                <a:solidFill>
                  <a:srgbClr val="996633"/>
                </a:solidFill>
                <a:latin typeface="Stencil" charset="0"/>
                <a:ea typeface="ＭＳ Ｐゴシック" charset="0"/>
                <a:cs typeface="Stencil" charset="0"/>
                <a:sym typeface="Stencil" charset="0"/>
              </a:rPr>
              <a:t>A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1897380"/>
            <a:ext cx="9155430" cy="30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3844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imes"/>
                <a:cs typeface="Times"/>
              </a:rPr>
              <a:t>Newly Discovered Global Temperature Structures in the Solar Minimum Quiet Sun</a:t>
            </a:r>
            <a:endParaRPr lang="en-US" sz="4800" dirty="0"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086600" cy="2743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Richard Frazin, </a:t>
            </a:r>
            <a:r>
              <a:rPr lang="en-US" dirty="0" err="1" smtClean="0"/>
              <a:t>Zhenguang</a:t>
            </a:r>
            <a:r>
              <a:rPr lang="en-US" dirty="0" smtClean="0"/>
              <a:t> Huang, Enrico </a:t>
            </a:r>
            <a:r>
              <a:rPr lang="en-US" dirty="0" err="1" smtClean="0"/>
              <a:t>Landi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W.B. Manchester IV, </a:t>
            </a:r>
            <a:r>
              <a:rPr lang="en-US" dirty="0" err="1" smtClean="0"/>
              <a:t>Tamas</a:t>
            </a:r>
            <a:r>
              <a:rPr lang="en-US" dirty="0" smtClean="0"/>
              <a:t> </a:t>
            </a:r>
            <a:r>
              <a:rPr lang="en-US" dirty="0" err="1" smtClean="0"/>
              <a:t>Gombosi</a:t>
            </a:r>
            <a:endParaRPr lang="en-US" dirty="0"/>
          </a:p>
          <a:p>
            <a:r>
              <a:rPr lang="en-US" dirty="0" smtClean="0"/>
              <a:t>University of Michigan</a:t>
            </a:r>
          </a:p>
          <a:p>
            <a:endParaRPr lang="en-US" dirty="0" smtClean="0"/>
          </a:p>
          <a:p>
            <a:r>
              <a:rPr lang="en-US" dirty="0" smtClean="0"/>
              <a:t>Alberto M. Vasquez</a:t>
            </a:r>
          </a:p>
          <a:p>
            <a:r>
              <a:rPr lang="en-US" dirty="0" smtClean="0"/>
              <a:t>University of Buenos 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6003" y="2539772"/>
            <a:ext cx="200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(submitted to </a:t>
            </a:r>
            <a:r>
              <a:rPr lang="en-US" dirty="0" err="1" smtClean="0"/>
              <a:t>ApJL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61"/>
            <a:ext cx="8229600" cy="810313"/>
          </a:xfrm>
        </p:spPr>
        <p:txBody>
          <a:bodyPr/>
          <a:lstStyle/>
          <a:p>
            <a:r>
              <a:rPr lang="en-US" dirty="0" smtClean="0"/>
              <a:t>First Analysis of QS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737"/>
            <a:ext cx="8229600" cy="4525963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Quiet Sun (QS) loops have not been analyzed because they cannot be seen as distinct entities</a:t>
            </a:r>
          </a:p>
          <a:p>
            <a:r>
              <a:rPr lang="en-US" dirty="0" smtClean="0"/>
              <a:t>This is not good because the QS can cover most of the Sun’s surface and due to </a:t>
            </a:r>
            <a:r>
              <a:rPr lang="en-US" dirty="0" smtClean="0"/>
              <a:t>its </a:t>
            </a:r>
            <a:r>
              <a:rPr lang="en-US" dirty="0" smtClean="0"/>
              <a:t>relatively quiescent nature should pose a more simple modeling problem than active region (AR) loops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0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34563"/>
            <a:ext cx="9144000" cy="689256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960" y="5335761"/>
            <a:ext cx="3443040" cy="76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7024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9pPr>
          </a:lstStyle>
          <a:p>
            <a:pPr hangingPunct="1">
              <a:lnSpc>
                <a:spcPct val="98000"/>
              </a:lnSpc>
              <a:buClrTx/>
              <a:buFontTx/>
              <a:buNone/>
            </a:pPr>
            <a:r>
              <a:rPr lang="en-GB" sz="1500">
                <a:solidFill>
                  <a:srgbClr val="FF0000"/>
                </a:solidFill>
                <a:latin typeface="Comic Sans MS" charset="0"/>
                <a:cs typeface="DejaVu LGC Sans" charset="0"/>
              </a:rPr>
              <a:t>HIGH RESOLUTION SPECTRA:	</a:t>
            </a:r>
            <a:r>
              <a:rPr lang="en-GB" sz="1500">
                <a:solidFill>
                  <a:srgbClr val="FFFF00"/>
                </a:solidFill>
                <a:latin typeface="Comic Sans MS" charset="0"/>
                <a:cs typeface="DejaVu LGC Sans" charset="0"/>
              </a:rPr>
              <a:t>	</a:t>
            </a:r>
          </a:p>
          <a:p>
            <a:pPr hangingPunct="1">
              <a:lnSpc>
                <a:spcPct val="98000"/>
              </a:lnSpc>
              <a:buClrTx/>
              <a:buFontTx/>
              <a:buNone/>
            </a:pPr>
            <a:r>
              <a:rPr lang="en-GB" sz="1500">
                <a:solidFill>
                  <a:srgbClr val="FFFF00"/>
                </a:solidFill>
                <a:latin typeface="Comic Sans MS" charset="0"/>
                <a:cs typeface="DejaVu LGC Sans" charset="0"/>
              </a:rPr>
              <a:t>Hinode/EIS	</a:t>
            </a:r>
            <a:r>
              <a:rPr lang="en-GB" sz="1500">
                <a:solidFill>
                  <a:srgbClr val="54FF30"/>
                </a:solidFill>
                <a:latin typeface="Comic Sans MS" charset="0"/>
                <a:cs typeface="DejaVu LGC Sans" charset="0"/>
              </a:rPr>
              <a:t>(Extreme UV)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640" y="33124"/>
            <a:ext cx="8762400" cy="50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9310" rIns="81639" bIns="4245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9pPr>
          </a:lstStyle>
          <a:p>
            <a:pPr algn="ctr" hangingPunct="1">
              <a:lnSpc>
                <a:spcPct val="98000"/>
              </a:lnSpc>
              <a:buClrTx/>
              <a:buFontTx/>
              <a:buNone/>
            </a:pPr>
            <a:r>
              <a:rPr lang="en-US" sz="2700" b="1" u="sng">
                <a:solidFill>
                  <a:srgbClr val="FFFF00"/>
                </a:solidFill>
                <a:latin typeface="Comic Sans MS" charset="0"/>
                <a:cs typeface="DejaVu Sans" charset="0"/>
              </a:rPr>
              <a:t>Available data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512"/>
            <a:ext cx="9144000" cy="27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03680" y="843928"/>
            <a:ext cx="8896320" cy="1441"/>
          </a:xfrm>
          <a:prstGeom prst="line">
            <a:avLst/>
          </a:prstGeom>
          <a:noFill/>
          <a:ln w="2012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77920" y="643748"/>
            <a:ext cx="1307520" cy="3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6698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9pPr>
          </a:lstStyle>
          <a:p>
            <a:pPr algn="ctr" hangingPunct="1">
              <a:lnSpc>
                <a:spcPct val="98000"/>
              </a:lnSpc>
              <a:buClrTx/>
              <a:buFontTx/>
              <a:buNone/>
            </a:pPr>
            <a:r>
              <a:rPr lang="en-US">
                <a:solidFill>
                  <a:srgbClr val="0000FF"/>
                </a:solidFill>
                <a:latin typeface="Comic Sans MS" charset="0"/>
                <a:cs typeface="DejaVu Sans" charset="0"/>
              </a:rPr>
              <a:t>Before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173120" y="646628"/>
            <a:ext cx="1307520" cy="3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6698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9pPr>
          </a:lstStyle>
          <a:p>
            <a:pPr algn="ctr" hangingPunct="1">
              <a:lnSpc>
                <a:spcPct val="98000"/>
              </a:lnSpc>
              <a:buClrTx/>
              <a:buFontTx/>
              <a:buNone/>
            </a:pPr>
            <a:r>
              <a:rPr lang="en-US">
                <a:solidFill>
                  <a:srgbClr val="0000FF"/>
                </a:solidFill>
                <a:latin typeface="Comic Sans MS" charset="0"/>
                <a:cs typeface="DejaVu Sans" charset="0"/>
              </a:rPr>
              <a:t>During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169760" y="646628"/>
            <a:ext cx="1307520" cy="3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6698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9pPr>
          </a:lstStyle>
          <a:p>
            <a:pPr algn="ctr" hangingPunct="1">
              <a:lnSpc>
                <a:spcPct val="98000"/>
              </a:lnSpc>
              <a:buClrTx/>
              <a:buFontTx/>
              <a:buNone/>
            </a:pPr>
            <a:r>
              <a:rPr lang="en-US">
                <a:solidFill>
                  <a:srgbClr val="0000FF"/>
                </a:solidFill>
                <a:latin typeface="Comic Sans MS" charset="0"/>
                <a:cs typeface="DejaVu Sans" charset="0"/>
              </a:rPr>
              <a:t>After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40" y="4540797"/>
            <a:ext cx="4664160" cy="224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273920" y="3620541"/>
            <a:ext cx="456480" cy="320001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273920" y="6629017"/>
            <a:ext cx="4870080" cy="19298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998561" y="3886969"/>
            <a:ext cx="156960" cy="29350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534561" y="4535037"/>
            <a:ext cx="4534560" cy="2093980"/>
          </a:xfrm>
          <a:prstGeom prst="roundRect">
            <a:avLst>
              <a:gd name="adj" fmla="val 74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4544640" y="3116487"/>
            <a:ext cx="3936960" cy="1371024"/>
          </a:xfrm>
          <a:prstGeom prst="line">
            <a:avLst/>
          </a:prstGeom>
          <a:noFill/>
          <a:ln w="27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8457120" y="3092006"/>
            <a:ext cx="649440" cy="1443031"/>
          </a:xfrm>
          <a:prstGeom prst="line">
            <a:avLst/>
          </a:prstGeom>
          <a:noFill/>
          <a:ln w="27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901120" y="6552688"/>
            <a:ext cx="2280960" cy="25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6698" rIns="81639" bIns="4245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9pPr>
          </a:lstStyle>
          <a:p>
            <a:pPr algn="ctr" hangingPunct="1">
              <a:lnSpc>
                <a:spcPct val="98000"/>
              </a:lnSpc>
              <a:buClrTx/>
              <a:buFontTx/>
              <a:buNone/>
            </a:pPr>
            <a:r>
              <a:rPr lang="en-US" sz="1100" b="1">
                <a:solidFill>
                  <a:srgbClr val="FFFF00"/>
                </a:solidFill>
                <a:latin typeface="Comic Sans MS" charset="0"/>
                <a:cs typeface="DejaVu Sans" charset="0"/>
              </a:rPr>
              <a:t>Wavelength direction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145632" y="4470230"/>
            <a:ext cx="331328" cy="22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lIns="81639" tIns="46698" rIns="81639" bIns="42452">
            <a:spAutoFit/>
          </a:bodyPr>
          <a:lstStyle/>
          <a:p>
            <a:pPr algn="ctr" hangingPunct="1">
              <a:lnSpc>
                <a:spcPct val="98000"/>
              </a:lnSpc>
              <a:buClrTx/>
              <a:buFontTx/>
              <a:buNone/>
            </a:pPr>
            <a:r>
              <a:rPr lang="en-US" sz="1100" b="1">
                <a:solidFill>
                  <a:srgbClr val="FFFF00"/>
                </a:solidFill>
                <a:latin typeface="Comic Sans MS" charset="0"/>
                <a:cs typeface="DejaVu Sans" charset="0"/>
              </a:rPr>
              <a:t>EIS slit direction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14560" y="3646463"/>
            <a:ext cx="3519360" cy="144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7024" rIns="81639" bIns="4245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hanHeiSun Uni" charset="0"/>
              </a:defRPr>
            </a:lvl9pPr>
          </a:lstStyle>
          <a:p>
            <a:pPr hangingPunct="1">
              <a:lnSpc>
                <a:spcPct val="98000"/>
              </a:lnSpc>
              <a:buClrTx/>
              <a:buFontTx/>
              <a:buNone/>
            </a:pPr>
            <a:r>
              <a:rPr lang="en-GB" sz="1500">
                <a:solidFill>
                  <a:srgbClr val="FF0000"/>
                </a:solidFill>
                <a:latin typeface="Comic Sans MS" charset="0"/>
                <a:cs typeface="DejaVu LGC Sans" charset="0"/>
              </a:rPr>
              <a:t>MONOCHROMATIC  IMAGES:</a:t>
            </a:r>
          </a:p>
          <a:p>
            <a:pPr hangingPunct="1">
              <a:lnSpc>
                <a:spcPct val="98000"/>
              </a:lnSpc>
              <a:buClrTx/>
              <a:buFontTx/>
              <a:buNone/>
            </a:pPr>
            <a:endParaRPr lang="en-GB" sz="1500" b="1" u="sng">
              <a:solidFill>
                <a:srgbClr val="FF0000"/>
              </a:solidFill>
              <a:latin typeface="Comic Sans MS" charset="0"/>
              <a:cs typeface="DejaVu LGC Sans" charset="0"/>
            </a:endParaRPr>
          </a:p>
          <a:p>
            <a:pPr hangingPunct="1">
              <a:lnSpc>
                <a:spcPct val="98000"/>
              </a:lnSpc>
              <a:buClrTx/>
              <a:buFontTx/>
              <a:buNone/>
            </a:pPr>
            <a:r>
              <a:rPr lang="en-GB" sz="1500">
                <a:solidFill>
                  <a:srgbClr val="FCFF00"/>
                </a:solidFill>
                <a:latin typeface="Comic Sans MS" charset="0"/>
                <a:cs typeface="DejaVu LGC Sans" charset="0"/>
              </a:rPr>
              <a:t>SOHO		</a:t>
            </a:r>
            <a:r>
              <a:rPr lang="en-GB" sz="1500">
                <a:solidFill>
                  <a:srgbClr val="54FF30"/>
                </a:solidFill>
                <a:latin typeface="Comic Sans MS" charset="0"/>
                <a:cs typeface="DejaVu LGC Sans" charset="0"/>
              </a:rPr>
              <a:t>(Extreme UV)</a:t>
            </a:r>
          </a:p>
          <a:p>
            <a:pPr hangingPunct="1">
              <a:lnSpc>
                <a:spcPct val="98000"/>
              </a:lnSpc>
              <a:buClrTx/>
              <a:buFontTx/>
              <a:buNone/>
            </a:pPr>
            <a:r>
              <a:rPr lang="en-GB" sz="1500">
                <a:solidFill>
                  <a:srgbClr val="FCFF00"/>
                </a:solidFill>
                <a:latin typeface="Comic Sans MS" charset="0"/>
                <a:cs typeface="DejaVu LGC Sans" charset="0"/>
              </a:rPr>
              <a:t>Hinode		</a:t>
            </a:r>
            <a:r>
              <a:rPr lang="en-GB" sz="1500">
                <a:solidFill>
                  <a:srgbClr val="54FF30"/>
                </a:solidFill>
                <a:latin typeface="Comic Sans MS" charset="0"/>
                <a:cs typeface="DejaVu LGC Sans" charset="0"/>
              </a:rPr>
              <a:t>(X-ray)</a:t>
            </a:r>
          </a:p>
          <a:p>
            <a:pPr hangingPunct="1">
              <a:lnSpc>
                <a:spcPct val="98000"/>
              </a:lnSpc>
              <a:buClrTx/>
              <a:buFontTx/>
              <a:buNone/>
            </a:pPr>
            <a:r>
              <a:rPr lang="en-GB" sz="1500">
                <a:solidFill>
                  <a:srgbClr val="FCFF00"/>
                </a:solidFill>
                <a:latin typeface="Comic Sans MS" charset="0"/>
                <a:cs typeface="DejaVu LGC Sans" charset="0"/>
              </a:rPr>
              <a:t>STEREO		</a:t>
            </a:r>
            <a:r>
              <a:rPr lang="en-GB" sz="1500">
                <a:solidFill>
                  <a:srgbClr val="54FF30"/>
                </a:solidFill>
                <a:latin typeface="Comic Sans MS" charset="0"/>
                <a:cs typeface="DejaVu LGC Sans" charset="0"/>
              </a:rPr>
              <a:t>(Extreme UV)</a:t>
            </a:r>
          </a:p>
        </p:txBody>
      </p:sp>
    </p:spTree>
    <p:extLst>
      <p:ext uri="{BB962C8B-B14F-4D97-AF65-F5344CB8AC3E}">
        <p14:creationId xmlns:p14="http://schemas.microsoft.com/office/powerpoint/2010/main" val="38714866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MLDT</a:t>
            </a:r>
            <a:br>
              <a:rPr lang="en-US" dirty="0" smtClean="0"/>
            </a:br>
            <a:r>
              <a:rPr lang="en-US" dirty="0" smtClean="0"/>
              <a:t>(Michigan Loop Diagnostic Technique)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DEMT </a:t>
            </a:r>
            <a:r>
              <a:rPr lang="en-US" dirty="0" smtClean="0">
                <a:sym typeface="Wingdings"/>
              </a:rPr>
              <a:t> global N, 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Perform PFSSM  global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Trace the field lines through the tomographic grid, obtaining N, T at points along the field line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Repeat for thousands of field lines</a:t>
            </a:r>
          </a:p>
        </p:txBody>
      </p:sp>
    </p:spTree>
    <p:extLst>
      <p:ext uri="{BB962C8B-B14F-4D97-AF65-F5344CB8AC3E}">
        <p14:creationId xmlns:p14="http://schemas.microsoft.com/office/powerpoint/2010/main" val="1376294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Up and Down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After T is determined for all of the loops, we perform a fit:                                , where </a:t>
            </a:r>
          </a:p>
          <a:p>
            <a:pPr marL="0" indent="0">
              <a:buNone/>
            </a:pPr>
            <a:r>
              <a:rPr lang="en-US" dirty="0" smtClean="0"/>
              <a:t>      k is the voxel subscript and </a:t>
            </a:r>
            <a:r>
              <a:rPr lang="en-US" dirty="0" err="1" smtClean="0"/>
              <a:t>a,b</a:t>
            </a:r>
            <a:r>
              <a:rPr lang="en-US" dirty="0" smtClean="0"/>
              <a:t> are free</a:t>
            </a:r>
          </a:p>
          <a:p>
            <a:r>
              <a:rPr lang="en-US" dirty="0" smtClean="0"/>
              <a:t>If a &gt; 0, it called a “Up” loop, and if a &lt;0 it is called an “down” loop.</a:t>
            </a:r>
          </a:p>
          <a:p>
            <a:r>
              <a:rPr lang="en-US" dirty="0" smtClean="0"/>
              <a:t>Only loops with quality factor &gt; .5 were considered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4" y="2219675"/>
            <a:ext cx="2590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Low</a:t>
            </a:r>
            <a:r>
              <a:rPr lang="en-US" dirty="0"/>
              <a:t> </a:t>
            </a:r>
            <a:r>
              <a:rPr lang="en-US" dirty="0" smtClean="0"/>
              <a:t>Quality </a:t>
            </a:r>
            <a:r>
              <a:rPr lang="en-US" dirty="0" smtClean="0"/>
              <a:t>Fit</a:t>
            </a:r>
            <a:endParaRPr lang="en-US" dirty="0"/>
          </a:p>
        </p:txBody>
      </p:sp>
      <p:pic>
        <p:nvPicPr>
          <p:cNvPr id="4" name="Content Placeholder 3" descr="Tm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r="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158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tion_0.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8"/>
            <a:ext cx="9144000" cy="4933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01" y="4994418"/>
            <a:ext cx="85078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spatial distribution of up and down loops at 1.075 $R_\</a:t>
            </a:r>
            <a:r>
              <a:rPr lang="en-US" dirty="0" err="1" smtClean="0"/>
              <a:t>odot</a:t>
            </a:r>
            <a:r>
              <a:rPr lang="en-US" dirty="0" smtClean="0"/>
              <a:t>$\ with $R^2 &gt; .5$ for</a:t>
            </a:r>
          </a:p>
          <a:p>
            <a:r>
              <a:rPr lang="en-US" dirty="0" smtClean="0"/>
              <a:t>the linear temperature fit.  The blue regions are threaded by down loops while the</a:t>
            </a:r>
          </a:p>
          <a:p>
            <a:r>
              <a:rPr lang="en-US" dirty="0" smtClean="0"/>
              <a:t>orange and dark red regions are threaded by up loops.  Dark blue and dark red represent</a:t>
            </a:r>
          </a:p>
          <a:p>
            <a:r>
              <a:rPr lang="en-US" dirty="0" smtClean="0"/>
              <a:t>regions threaded by loops with apexes above 1.2 $\</a:t>
            </a:r>
            <a:r>
              <a:rPr lang="en-US" dirty="0" err="1" smtClean="0"/>
              <a:t>Rsun</a:t>
            </a:r>
            <a:r>
              <a:rPr lang="en-US" dirty="0" smtClean="0"/>
              <a:t>$, while light blue and orange</a:t>
            </a:r>
          </a:p>
          <a:p>
            <a:r>
              <a:rPr lang="en-US" dirty="0" smtClean="0"/>
              <a:t>represent loops with apexes below 1.2 $\</a:t>
            </a:r>
            <a:r>
              <a:rPr lang="en-US" dirty="0" err="1" smtClean="0"/>
              <a:t>Rsun</a:t>
            </a:r>
            <a:r>
              <a:rPr lang="en-US" dirty="0" smtClean="0"/>
              <a:t>$.  The solid black line represents the </a:t>
            </a:r>
          </a:p>
          <a:p>
            <a:r>
              <a:rPr lang="en-US" dirty="0" smtClean="0"/>
              <a:t>boundary between open and closed field according to the PFSSM.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1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61_r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11" y="135619"/>
            <a:ext cx="5930575" cy="5278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68" y="5505564"/>
            <a:ext cx="904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3D representation of the up and down loop geometry, with red and blue depicting</a:t>
            </a:r>
          </a:p>
          <a:p>
            <a:r>
              <a:rPr lang="en-US" dirty="0" smtClean="0"/>
              <a:t>up and down loops, respectively.  The spherical surface has a radius at 1.035 </a:t>
            </a:r>
            <a:r>
              <a:rPr lang="en-US" dirty="0" err="1" smtClean="0"/>
              <a:t>Rsun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shows the LDEM electron temperature $</a:t>
            </a:r>
            <a:r>
              <a:rPr lang="en-US" dirty="0" err="1" smtClean="0"/>
              <a:t>T_m</a:t>
            </a:r>
            <a:r>
              <a:rPr lang="en-US" dirty="0" smtClean="0"/>
              <a:t>$\ according to the color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15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156" y="-1075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Loop Length Histogram</a:t>
            </a:r>
            <a:endParaRPr lang="en-US" dirty="0"/>
          </a:p>
        </p:txBody>
      </p:sp>
      <p:pic>
        <p:nvPicPr>
          <p:cNvPr id="5" name="Content Placeholder 4" descr="hist_lp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r="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026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Complimentary DEM Analysis</a:t>
            </a:r>
            <a:endParaRPr lang="en-US" dirty="0"/>
          </a:p>
        </p:txBody>
      </p:sp>
      <p:pic>
        <p:nvPicPr>
          <p:cNvPr id="4" name="Content Placeholder 3" descr="Tm_lon62_timeBinned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0" b="19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2316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Height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gas pressure can be determined everywhere along the loop: </a:t>
            </a:r>
          </a:p>
          <a:p>
            <a:endParaRPr lang="en-US" dirty="0"/>
          </a:p>
          <a:p>
            <a:r>
              <a:rPr lang="en-US" dirty="0" smtClean="0"/>
              <a:t>The pressure scale height can then be found:</a:t>
            </a:r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11" y="2719428"/>
            <a:ext cx="4084917" cy="42644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11" y="3910644"/>
            <a:ext cx="5218585" cy="8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9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Similarly, the density scale height can be found from only the density values: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agreement (or lack thereof) of these two scale heights is a test of the assumptions under which these laws were derived. 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3" y="2813364"/>
            <a:ext cx="6018973" cy="9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8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89"/>
            <a:ext cx="91440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22860"/>
            <a:ext cx="7395210" cy="680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27"/>
            <a:ext cx="91440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Up/Down Scale Height Differences</a:t>
            </a:r>
            <a:endParaRPr lang="en-US" dirty="0"/>
          </a:p>
        </p:txBody>
      </p:sp>
      <p:pic>
        <p:nvPicPr>
          <p:cNvPr id="4" name="Content Placeholder 3" descr="hist_lambda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r="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7842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19"/>
            <a:ext cx="9144000" cy="49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4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94654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>
                <a:solidFill>
                  <a:srgbClr val="8000FF"/>
                </a:solidFill>
              </a:rPr>
              <a:t>Standard DEM (con</a:t>
            </a:r>
            <a:r>
              <a:rPr lang="ja-JP" altLang="en-US">
                <a:solidFill>
                  <a:srgbClr val="8000FF"/>
                </a:solidFill>
                <a:latin typeface="Arial"/>
              </a:rPr>
              <a:t>’</a:t>
            </a:r>
            <a:r>
              <a:rPr lang="en-US">
                <a:solidFill>
                  <a:srgbClr val="8000FF"/>
                </a:solidFill>
              </a:rPr>
              <a:t>t):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437680"/>
            <a:ext cx="7358063" cy="2035969"/>
          </a:xfrm>
          <a:ln/>
        </p:spPr>
        <p:txBody>
          <a:bodyPr>
            <a:normAutofit lnSpcReduction="10000"/>
          </a:bodyPr>
          <a:lstStyle/>
          <a:p>
            <a:pPr marL="223234" indent="0">
              <a:spcBef>
                <a:spcPct val="0"/>
              </a:spcBef>
              <a:tabLst>
                <a:tab pos="741138" algn="l"/>
                <a:tab pos="741138" algn="l"/>
              </a:tabLst>
            </a:pPr>
            <a:r>
              <a:rPr lang="en-US" dirty="0">
                <a:latin typeface="Times" charset="0"/>
                <a:cs typeface="Times" charset="0"/>
                <a:sym typeface="Times" charset="0"/>
              </a:rPr>
              <a:t>The DEM </a:t>
            </a:r>
            <a:r>
              <a:rPr lang="en-US" i="1" dirty="0">
                <a:latin typeface="Times" charset="0"/>
                <a:cs typeface="Times" charset="0"/>
                <a:sym typeface="Times" charset="0"/>
              </a:rPr>
              <a:t>D</a:t>
            </a:r>
            <a:r>
              <a:rPr lang="en-US" dirty="0">
                <a:latin typeface="Times" charset="0"/>
                <a:cs typeface="Times" charset="0"/>
                <a:sym typeface="Times" charset="0"/>
              </a:rPr>
              <a:t>(</a:t>
            </a:r>
            <a:r>
              <a:rPr lang="en-US" i="1" dirty="0">
                <a:latin typeface="Times" charset="0"/>
                <a:cs typeface="Times" charset="0"/>
                <a:sym typeface="Times" charset="0"/>
              </a:rPr>
              <a:t>T</a:t>
            </a:r>
            <a:r>
              <a:rPr lang="en-US" dirty="0">
                <a:latin typeface="Times" charset="0"/>
                <a:cs typeface="Times" charset="0"/>
                <a:sym typeface="Times" charset="0"/>
              </a:rPr>
              <a:t>) is a measure of the amount of electron density (</a:t>
            </a:r>
            <a:r>
              <a:rPr lang="en-US" i="1" dirty="0">
                <a:latin typeface="Times" charset="0"/>
                <a:cs typeface="Times" charset="0"/>
                <a:sym typeface="Times" charset="0"/>
              </a:rPr>
              <a:t>N</a:t>
            </a:r>
            <a:r>
              <a:rPr lang="en-US" dirty="0">
                <a:latin typeface="Times" charset="0"/>
                <a:cs typeface="Times" charset="0"/>
                <a:sym typeface="Times" charset="0"/>
              </a:rPr>
              <a:t>) as a function of </a:t>
            </a:r>
            <a:r>
              <a:rPr lang="en-US" i="1" dirty="0">
                <a:latin typeface="Times" charset="0"/>
                <a:cs typeface="Times" charset="0"/>
                <a:sym typeface="Times" charset="0"/>
              </a:rPr>
              <a:t>T</a:t>
            </a:r>
            <a:r>
              <a:rPr lang="en-US" dirty="0">
                <a:latin typeface="Times" charset="0"/>
                <a:cs typeface="Times" charset="0"/>
                <a:sym typeface="Times" charset="0"/>
              </a:rPr>
              <a:t> along the LOS and is given by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pPr marL="223234" indent="0">
              <a:tabLst>
                <a:tab pos="741138" algn="l"/>
                <a:tab pos="741138" algn="l"/>
              </a:tabLst>
            </a:pP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9" y="3339703"/>
            <a:ext cx="4454798" cy="9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975568" y="5125640"/>
            <a:ext cx="7179469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  <a:tab pos="7201537" algn="l"/>
              </a:tabLst>
            </a:pPr>
            <a:r>
              <a:rPr lang="en-US">
                <a:solidFill>
                  <a:srgbClr val="008080"/>
                </a:solidFill>
                <a:ea typeface="ＭＳ Ｐゴシック" charset="0"/>
                <a:cs typeface="Gill Sans" charset="0"/>
              </a:rPr>
              <a:t>[In contrast, the new DEMT method produces a </a:t>
            </a:r>
            <a:r>
              <a:rPr lang="en-US" i="1">
                <a:solidFill>
                  <a:srgbClr val="008080"/>
                </a:solidFill>
                <a:ea typeface="ＭＳ Ｐゴシック" charset="0"/>
                <a:cs typeface="Gill Sans" charset="0"/>
              </a:rPr>
              <a:t>local </a:t>
            </a:r>
            <a:r>
              <a:rPr lang="en-US">
                <a:solidFill>
                  <a:srgbClr val="008080"/>
                </a:solidFill>
                <a:ea typeface="ＭＳ Ｐゴシック" charset="0"/>
                <a:cs typeface="Gill Sans" charset="0"/>
              </a:rPr>
              <a:t>DEM that is only integrated over a short line segment instead of the full LOS.]</a:t>
            </a:r>
          </a:p>
        </p:txBody>
      </p:sp>
    </p:spTree>
    <p:extLst>
      <p:ext uri="{BB962C8B-B14F-4D97-AF65-F5344CB8AC3E}">
        <p14:creationId xmlns:p14="http://schemas.microsoft.com/office/powerpoint/2010/main" val="8018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>
                <a:solidFill>
                  <a:srgbClr val="8000FF"/>
                </a:solidFill>
              </a:rPr>
              <a:t>Standard DEM (con</a:t>
            </a:r>
            <a:r>
              <a:rPr lang="ja-JP" altLang="en-US">
                <a:solidFill>
                  <a:srgbClr val="8000FF"/>
                </a:solidFill>
                <a:latin typeface="Arial"/>
              </a:rPr>
              <a:t>’</a:t>
            </a:r>
            <a:r>
              <a:rPr lang="en-US">
                <a:solidFill>
                  <a:srgbClr val="8000FF"/>
                </a:solidFill>
              </a:rPr>
              <a:t>t):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2589609"/>
            <a:ext cx="71962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3"/>
          <p:cNvSpPr>
            <a:spLocks/>
          </p:cNvSpPr>
          <p:nvPr/>
        </p:nvSpPr>
        <p:spPr bwMode="auto">
          <a:xfrm rot="-1020000">
            <a:off x="2547194" y="3904506"/>
            <a:ext cx="717724" cy="2265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03151" y="4054078"/>
            <a:ext cx="28275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incl. bandpasses, atomic physics</a:t>
            </a:r>
          </a:p>
        </p:txBody>
      </p:sp>
    </p:spTree>
    <p:extLst>
      <p:ext uri="{BB962C8B-B14F-4D97-AF65-F5344CB8AC3E}">
        <p14:creationId xmlns:p14="http://schemas.microsoft.com/office/powerpoint/2010/main" val="14491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xfrm>
            <a:off x="0" y="669072"/>
            <a:ext cx="8850665" cy="4382705"/>
          </a:xfrm>
          <a:ln/>
        </p:spPr>
        <p:txBody>
          <a:bodyPr>
            <a:noAutofit/>
          </a:bodyPr>
          <a:lstStyle/>
          <a:p>
            <a:pPr>
              <a:tabLst>
                <a:tab pos="857220" algn="l"/>
              </a:tabLst>
            </a:pPr>
            <a:r>
              <a:rPr lang="en-US" sz="9600" dirty="0">
                <a:solidFill>
                  <a:srgbClr val="800080"/>
                </a:solidFill>
              </a:rPr>
              <a:t>EUV Rotational Tomography (DEMT)</a:t>
            </a:r>
          </a:p>
        </p:txBody>
      </p:sp>
    </p:spTree>
    <p:extLst>
      <p:ext uri="{BB962C8B-B14F-4D97-AF65-F5344CB8AC3E}">
        <p14:creationId xmlns:p14="http://schemas.microsoft.com/office/powerpoint/2010/main" val="145062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DEMT:</a:t>
            </a:r>
            <a:br>
              <a:rPr lang="en-US" dirty="0" smtClean="0"/>
            </a:br>
            <a:r>
              <a:rPr lang="en-US" dirty="0" smtClean="0"/>
              <a:t>What is DEMT?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Emission Measure Tomography</a:t>
            </a:r>
          </a:p>
          <a:p>
            <a:r>
              <a:rPr lang="en-US" dirty="0" smtClean="0"/>
              <a:t>Allows global determination of density, temperature and more in the corona (1.01 – 1.3 </a:t>
            </a:r>
            <a:r>
              <a:rPr lang="en-US" dirty="0" err="1" smtClean="0"/>
              <a:t>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Limitations: </a:t>
            </a:r>
          </a:p>
          <a:p>
            <a:pPr lvl="1"/>
            <a:r>
              <a:rPr lang="en-US" dirty="0" smtClean="0"/>
              <a:t>Only a few spectral bands</a:t>
            </a:r>
          </a:p>
          <a:p>
            <a:pPr lvl="1"/>
            <a:r>
              <a:rPr lang="en-US" dirty="0" smtClean="0"/>
              <a:t>time resolution of several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8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92969" y="678656"/>
            <a:ext cx="7358063" cy="6036469"/>
          </a:xfrm>
          <a:ln/>
        </p:spPr>
        <p:txBody>
          <a:bodyPr/>
          <a:lstStyle/>
          <a:p>
            <a:pPr marL="223234" indent="0">
              <a:spcBef>
                <a:spcPct val="0"/>
              </a:spcBef>
              <a:tabLst>
                <a:tab pos="741138" algn="l"/>
                <a:tab pos="1062595" algn="l"/>
                <a:tab pos="1062595" algn="l"/>
                <a:tab pos="1062595" algn="l"/>
              </a:tabLst>
            </a:pPr>
            <a:r>
              <a:rPr lang="en-US" sz="45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Input:</a:t>
            </a:r>
            <a:endParaRPr lang="en-US" sz="4500">
              <a:solidFill>
                <a:srgbClr val="FF0000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pPr marL="544692" lvl="1" indent="0">
              <a:tabLst>
                <a:tab pos="741138" algn="l"/>
                <a:tab pos="1062595" algn="l"/>
                <a:tab pos="1062595" algn="l"/>
                <a:tab pos="1062595" algn="l"/>
              </a:tabLst>
            </a:pPr>
            <a:r>
              <a:rPr lang="en-US" sz="3400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</a:rPr>
              <a:t>2-4 week time series of full-disk EUV images (EIT, EUVI, AIA, XRT) in multiple bands</a:t>
            </a:r>
            <a:endParaRPr lang="en-US" sz="3400">
              <a:solidFill>
                <a:srgbClr val="0000FF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pPr marL="544692" lvl="1" indent="0">
              <a:tabLst>
                <a:tab pos="741138" algn="l"/>
                <a:tab pos="1062595" algn="l"/>
                <a:tab pos="1062595" algn="l"/>
                <a:tab pos="1062595" algn="l"/>
              </a:tabLst>
            </a:pPr>
            <a:r>
              <a:rPr lang="en-US" sz="45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Output:</a:t>
            </a:r>
            <a:endParaRPr lang="en-US" sz="4500">
              <a:solidFill>
                <a:srgbClr val="FF0000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pPr marL="544692" lvl="1" indent="0">
              <a:tabLst>
                <a:tab pos="741138" algn="l"/>
                <a:tab pos="1062595" algn="l"/>
                <a:tab pos="1062595" algn="l"/>
                <a:tab pos="1062595" algn="l"/>
              </a:tabLst>
            </a:pPr>
            <a:r>
              <a:rPr lang="en-US" sz="3400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</a:rPr>
              <a:t>3D emissivity, local DEM N^2(r,T), irregularity factor &lt;N^2(r)&gt;/&lt;N(r)&gt;^2</a:t>
            </a:r>
            <a:endParaRPr lang="en-US" sz="3400">
              <a:solidFill>
                <a:srgbClr val="0000FF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8929"/>
            <a:ext cx="7358063" cy="95547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>
                <a:solidFill>
                  <a:srgbClr val="000080"/>
                </a:solidFill>
              </a:rPr>
              <a:t>DEMT, Stage </a:t>
            </a:r>
            <a:r>
              <a:rPr lang="en-US">
                <a:solidFill>
                  <a:srgbClr val="000080"/>
                </a:solidFill>
                <a:latin typeface="Times" charset="0"/>
                <a:cs typeface="Times" charset="0"/>
                <a:sym typeface="Times" charset="0"/>
              </a:rPr>
              <a:t>1</a:t>
            </a:r>
            <a:r>
              <a:rPr lang="en-US">
                <a:solidFill>
                  <a:srgbClr val="000080"/>
                </a:solidFill>
              </a:rPr>
              <a:t>: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080492"/>
            <a:ext cx="7358063" cy="3866555"/>
          </a:xfrm>
          <a:ln/>
        </p:spPr>
        <p:txBody>
          <a:bodyPr>
            <a:normAutofit lnSpcReduction="10000"/>
          </a:bodyPr>
          <a:lstStyle/>
          <a:p>
            <a:pPr marL="665238" indent="-442004">
              <a:spcBef>
                <a:spcPct val="0"/>
              </a:spcBef>
              <a:buSzPct val="99000"/>
              <a:buFontTx/>
              <a:buAutoNum type="alphaUcPeriod"/>
              <a:tabLst>
                <a:tab pos="1120636" algn="l"/>
                <a:tab pos="1120636" algn="l"/>
              </a:tabLst>
            </a:pPr>
            <a:r>
              <a:rPr lang="en-US">
                <a:latin typeface="Times" charset="0"/>
                <a:cs typeface="Times" charset="0"/>
                <a:sym typeface="Times" charset="0"/>
              </a:rPr>
              <a:t>Take a time series of EUV images in each of the </a:t>
            </a:r>
            <a:r>
              <a:rPr lang="en-US" i="1">
                <a:latin typeface="Times" charset="0"/>
                <a:cs typeface="Times" charset="0"/>
                <a:sym typeface="Times" charset="0"/>
              </a:rPr>
              <a:t>M</a:t>
            </a:r>
            <a:r>
              <a:rPr lang="en-US">
                <a:latin typeface="Times" charset="0"/>
                <a:cs typeface="Times" charset="0"/>
                <a:sym typeface="Times" charset="0"/>
              </a:rPr>
              <a:t> filters (</a:t>
            </a:r>
            <a:r>
              <a:rPr lang="en-US" i="1">
                <a:latin typeface="Times" charset="0"/>
                <a:cs typeface="Times" charset="0"/>
                <a:sym typeface="Times" charset="0"/>
              </a:rPr>
              <a:t>M</a:t>
            </a:r>
            <a:r>
              <a:rPr lang="en-US">
                <a:latin typeface="Times" charset="0"/>
                <a:cs typeface="Times" charset="0"/>
                <a:sym typeface="Times" charset="0"/>
              </a:rPr>
              <a:t>=3 for EUVI Fe bands).  Full disk coverage will require 21 days of data when the spacecraft are separated by 90 deg.</a:t>
            </a:r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pPr marL="665238" indent="-442004">
              <a:buSzPct val="99000"/>
              <a:buFontTx/>
              <a:buAutoNum type="alphaUcPeriod"/>
              <a:tabLst>
                <a:tab pos="1120636" algn="l"/>
                <a:tab pos="1120636" algn="l"/>
              </a:tabLst>
            </a:pPr>
            <a:r>
              <a:rPr lang="en-US">
                <a:latin typeface="Times" charset="0"/>
                <a:cs typeface="Times" charset="0"/>
                <a:sym typeface="Times" charset="0"/>
              </a:rPr>
              <a:t>Use tomographic processing to find the (wavelength integrated) 3D  emissivity </a:t>
            </a:r>
            <a:r>
              <a:rPr lang="en-US">
                <a:latin typeface="Symbol" charset="0"/>
                <a:cs typeface="Symbol" charset="0"/>
                <a:sym typeface="Symbol" charset="0"/>
              </a:rPr>
              <a:t>ε</a:t>
            </a:r>
            <a:r>
              <a:rPr lang="en-US">
                <a:latin typeface="Times" charset="0"/>
                <a:cs typeface="Times" charset="0"/>
                <a:sym typeface="Times" charset="0"/>
              </a:rPr>
              <a:t>(</a:t>
            </a:r>
            <a:r>
              <a:rPr lang="en-US" i="1">
                <a:latin typeface="Times" charset="0"/>
                <a:cs typeface="Times" charset="0"/>
                <a:sym typeface="Times" charset="0"/>
              </a:rPr>
              <a:t>r</a:t>
            </a:r>
            <a:r>
              <a:rPr lang="en-US">
                <a:latin typeface="Times" charset="0"/>
                <a:cs typeface="Times" charset="0"/>
                <a:sym typeface="Times" charset="0"/>
              </a:rPr>
              <a:t>), which is related to </a:t>
            </a:r>
            <a:r>
              <a:rPr lang="en-US" i="1">
                <a:latin typeface="Times" charset="0"/>
                <a:cs typeface="Times" charset="0"/>
                <a:sym typeface="Times" charset="0"/>
              </a:rPr>
              <a:t>N </a:t>
            </a:r>
            <a:r>
              <a:rPr lang="en-US">
                <a:latin typeface="Times" charset="0"/>
                <a:cs typeface="Times" charset="0"/>
                <a:sym typeface="Times" charset="0"/>
              </a:rPr>
              <a:t>via:</a:t>
            </a:r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70" y="5179219"/>
            <a:ext cx="6165949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944</Words>
  <Application>Microsoft Macintosh PowerPoint</Application>
  <PresentationFormat>On-screen Show (4:3)</PresentationFormat>
  <Paragraphs>109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Standard DEM:</vt:lpstr>
      <vt:lpstr>PowerPoint Presentation</vt:lpstr>
      <vt:lpstr>PowerPoint Presentation</vt:lpstr>
      <vt:lpstr>Standard DEM (con’t):</vt:lpstr>
      <vt:lpstr>Standard DEM (con’t):</vt:lpstr>
      <vt:lpstr>EUV Rotational Tomography (DEMT)</vt:lpstr>
      <vt:lpstr>Introduction to DEMT: What is DEMT?</vt:lpstr>
      <vt:lpstr>PowerPoint Presentation</vt:lpstr>
      <vt:lpstr>DEMT, Stage 1:</vt:lpstr>
      <vt:lpstr>DEMT, Stage 2:</vt:lpstr>
      <vt:lpstr>Results</vt:lpstr>
      <vt:lpstr>PowerPoint Presentation</vt:lpstr>
      <vt:lpstr>304  map 1.45 Rs</vt:lpstr>
      <vt:lpstr>PowerPoint Presentation</vt:lpstr>
      <vt:lpstr>PowerPoint Presentation</vt:lpstr>
      <vt:lpstr>PowerPoint Presentation</vt:lpstr>
      <vt:lpstr>PowerPoint Presentation</vt:lpstr>
      <vt:lpstr>Newly Discovered Global Temperature Structures in the Solar Minimum Quiet Sun</vt:lpstr>
      <vt:lpstr>First Analysis of QS loops</vt:lpstr>
      <vt:lpstr>The MLDT (Michigan Loop Diagnostic Technique)</vt:lpstr>
      <vt:lpstr>Up and Down Loops</vt:lpstr>
      <vt:lpstr>Typical Low Quality Fit</vt:lpstr>
      <vt:lpstr>PowerPoint Presentation</vt:lpstr>
      <vt:lpstr>PowerPoint Presentation</vt:lpstr>
      <vt:lpstr>Loop Length Histogram</vt:lpstr>
      <vt:lpstr>Complimentary DEM Analysis</vt:lpstr>
      <vt:lpstr>Scale Height Analysis</vt:lpstr>
      <vt:lpstr>PowerPoint Presentation</vt:lpstr>
      <vt:lpstr>PowerPoint Presentation</vt:lpstr>
      <vt:lpstr>PowerPoint Presentation</vt:lpstr>
      <vt:lpstr>Comparison of Up/Down Scale Height Differences</vt:lpstr>
      <vt:lpstr>PowerPoint Presentation</vt:lpstr>
    </vt:vector>
  </TitlesOfParts>
  <Company>Univ.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Newly Discovered Global Temperature Structures in the Solar Minimum Quiet Sun</dc:title>
  <dc:creator>Richard Frazin</dc:creator>
  <cp:lastModifiedBy>Richard Frazin</cp:lastModifiedBy>
  <cp:revision>30</cp:revision>
  <dcterms:created xsi:type="dcterms:W3CDTF">2012-02-13T23:44:01Z</dcterms:created>
  <dcterms:modified xsi:type="dcterms:W3CDTF">2012-02-17T15:31:27Z</dcterms:modified>
</cp:coreProperties>
</file>