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75" r:id="rId7"/>
    <p:sldId id="262" r:id="rId8"/>
    <p:sldId id="261" r:id="rId9"/>
    <p:sldId id="295" r:id="rId10"/>
    <p:sldId id="294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65" r:id="rId25"/>
    <p:sldId id="276" r:id="rId26"/>
    <p:sldId id="269" r:id="rId27"/>
    <p:sldId id="266" r:id="rId28"/>
    <p:sldId id="278" r:id="rId29"/>
    <p:sldId id="268" r:id="rId30"/>
    <p:sldId id="271" r:id="rId31"/>
    <p:sldId id="272" r:id="rId32"/>
    <p:sldId id="273" r:id="rId33"/>
    <p:sldId id="279" r:id="rId34"/>
    <p:sldId id="28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868" autoAdjust="0"/>
    <p:restoredTop sz="94660"/>
  </p:normalViewPr>
  <p:slideViewPr>
    <p:cSldViewPr snapToGrid="0">
      <p:cViewPr>
        <p:scale>
          <a:sx n="100" d="100"/>
          <a:sy n="100" d="100"/>
        </p:scale>
        <p:origin x="-1920" y="-8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2FD77-4E5B-164F-9118-51A4740CE5A5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B370E-6DF8-6A44-9750-D2C587691C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Rice</a:t>
            </a:r>
            <a:r>
              <a:rPr lang="en-US" baseline="0" dirty="0" smtClean="0"/>
              <a:t> version is just a compressed 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1B5-790B-4A42-9F11-34C23C082F4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Rice</a:t>
            </a:r>
            <a:r>
              <a:rPr lang="en-US" baseline="0" dirty="0" smtClean="0"/>
              <a:t> version is just a compressed 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1B5-790B-4A42-9F11-34C23C082F4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1B5-790B-4A42-9F11-34C23C082F4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1B5-790B-4A42-9F11-34C23C082F4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Also show Jan</a:t>
            </a:r>
            <a:r>
              <a:rPr lang="en-US" baseline="0" dirty="0" smtClean="0"/>
              <a:t> 27</a:t>
            </a:r>
            <a:r>
              <a:rPr lang="en-US" baseline="30000" dirty="0" smtClean="0"/>
              <a:t>th</a:t>
            </a:r>
            <a:r>
              <a:rPr lang="en-US" baseline="0" dirty="0" smtClean="0"/>
              <a:t> and click on the C7.9 flare to show gif animation of a CME from LASCO.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1B5-790B-4A42-9F11-34C23C082F4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6F1B5-790B-4A42-9F11-34C23C082F4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284818A9-378F-EC4B-9FCB-CA6C44F8177F}" type="datetimeFigureOut">
              <a:rPr lang="en-US" smtClean="0"/>
              <a:pPr/>
              <a:t>2/15/12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</a:lstStyle>
          <a:p>
            <a:fld id="{2EEA5E99-4E30-0C47-973C-B817ED5E73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1.png"/><Relationship Id="rId7" Type="http://schemas.openxmlformats.org/officeDocument/2006/relationships/hyperlink" Target="http://sdac.virtualsolar.org/cgi/search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hyperlink" Target="http://docs.virtualsolar.org/wiki/VsoIDL/VsoSearch" TargetMode="External"/><Relationship Id="rId7" Type="http://schemas.openxmlformats.org/officeDocument/2006/relationships/hyperlink" Target="http://docs.virtualsolar.org/wiki/VsoIDL/VsoGet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hyperlink" Target="http://www.lmsal.com/isolsearch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hyperlink" Target="http://sdowww.lmsal.com/suntoday/" TargetMode="External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hyperlink" Target="http://sdo.gsfc.nasa.gov/data/" TargetMode="External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jpeg"/><Relationship Id="rId20" Type="http://schemas.openxmlformats.org/officeDocument/2006/relationships/image" Target="../media/image24.jpeg"/><Relationship Id="rId21" Type="http://schemas.openxmlformats.org/officeDocument/2006/relationships/image" Target="../media/image25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gif"/><Relationship Id="rId15" Type="http://schemas.openxmlformats.org/officeDocument/2006/relationships/image" Target="../media/image19.jpeg"/><Relationship Id="rId16" Type="http://schemas.openxmlformats.org/officeDocument/2006/relationships/image" Target="../media/image20.jpeg"/><Relationship Id="rId17" Type="http://schemas.openxmlformats.org/officeDocument/2006/relationships/image" Target="../media/image21.jpeg"/><Relationship Id="rId18" Type="http://schemas.openxmlformats.org/officeDocument/2006/relationships/image" Target="../media/image22.jpeg"/><Relationship Id="rId19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jpeg"/><Relationship Id="rId12" Type="http://schemas.openxmlformats.org/officeDocument/2006/relationships/image" Target="../media/image4.gif"/><Relationship Id="rId13" Type="http://schemas.openxmlformats.org/officeDocument/2006/relationships/image" Target="../media/image5.jpeg"/><Relationship Id="rId14" Type="http://schemas.openxmlformats.org/officeDocument/2006/relationships/image" Target="../media/image33.png"/><Relationship Id="rId1" Type="http://schemas.openxmlformats.org/officeDocument/2006/relationships/video" Target="file://localhost/Users/pmccaule/Desktop/20110607_131_fullcad.mov" TargetMode="Externa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5" Type="http://schemas.openxmlformats.org/officeDocument/2006/relationships/image" Target="../media/image37.jpeg"/><Relationship Id="rId6" Type="http://schemas.openxmlformats.org/officeDocument/2006/relationships/image" Target="../media/image2.jpeg"/><Relationship Id="rId7" Type="http://schemas.openxmlformats.org/officeDocument/2006/relationships/image" Target="../media/image3.jpeg"/><Relationship Id="rId8" Type="http://schemas.openxmlformats.org/officeDocument/2006/relationships/image" Target="../media/image4.gif"/><Relationship Id="rId9" Type="http://schemas.openxmlformats.org/officeDocument/2006/relationships/image" Target="../media/image5.jpeg"/><Relationship Id="rId10" Type="http://schemas.openxmlformats.org/officeDocument/2006/relationships/image" Target="../media/image38.png"/><Relationship Id="rId1" Type="http://schemas.openxmlformats.org/officeDocument/2006/relationships/video" Target="file://localhost/Users/pmccaule/Desktop/20110212_Mag.mov" TargetMode="Externa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5" Type="http://schemas.openxmlformats.org/officeDocument/2006/relationships/image" Target="../media/image5.jpe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Solar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to get, How to analyze</a:t>
            </a:r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79" y="525494"/>
            <a:ext cx="914400" cy="91440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79" y="1504787"/>
            <a:ext cx="912205" cy="914400"/>
          </a:xfrm>
          <a:prstGeom prst="rect">
            <a:avLst/>
          </a:prstGeom>
        </p:spPr>
      </p:pic>
      <p:pic>
        <p:nvPicPr>
          <p:cNvPr id="9" name="Picture 8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65489" y="2474813"/>
            <a:ext cx="89922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err="1" smtClean="0"/>
              <a:t>Helioviewer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0" name="Picture 9" descr="Screen shot 2012-02-15 at 5.10.5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02" y="1039065"/>
            <a:ext cx="7542230" cy="4569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Virtual Solar Observatory (VSO)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8" y="1254716"/>
            <a:ext cx="3507722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Tool to acquire solar data sets</a:t>
            </a:r>
          </a:p>
          <a:p>
            <a:r>
              <a:rPr lang="en-US" dirty="0" smtClean="0"/>
              <a:t>Web or IDL interfaces to search and download data</a:t>
            </a:r>
          </a:p>
          <a:p>
            <a:r>
              <a:rPr lang="en-US" dirty="0" smtClean="0"/>
              <a:t>Many different types of data from many different instruments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9" name="Picture 8" descr="Screen shot 2012-01-31 at 1.05.10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3774" y="1416024"/>
            <a:ext cx="5215873" cy="33613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42545" y="5122210"/>
            <a:ext cx="4575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http://</a:t>
            </a:r>
            <a:r>
              <a:rPr lang="en-US" dirty="0" err="1" smtClean="0">
                <a:hlinkClick r:id="rId7"/>
              </a:rPr>
              <a:t>sdac.virtualsolar.org/cgi/search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VSO Example Search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1" name="Picture 10" descr="VSO_ExSearch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287" y="1221596"/>
            <a:ext cx="6579647" cy="40231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816" y="1278208"/>
            <a:ext cx="14927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Search by:</a:t>
            </a:r>
          </a:p>
          <a:p>
            <a:endParaRPr lang="en-US" dirty="0" smtClean="0"/>
          </a:p>
          <a:p>
            <a:r>
              <a:rPr lang="en-US" dirty="0" smtClean="0"/>
              <a:t>Date/Time and Instrument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VSO Example Search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9" name="Picture 8" descr="VSO_ExSearch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643" y="1020181"/>
            <a:ext cx="7029318" cy="4796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VSO Example Search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5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0" name="Picture 9" descr="VSO_ExSearch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60" y="1196080"/>
            <a:ext cx="7104203" cy="444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VSO Example Search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0" name="Picture 9" descr="VSO_ExSearch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132" y="1278207"/>
            <a:ext cx="8003568" cy="4037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VSO IDL Interface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2526" y="4461365"/>
            <a:ext cx="60451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Search Data: </a:t>
            </a:r>
            <a:r>
              <a:rPr lang="en-US" sz="1400" dirty="0" smtClean="0">
                <a:hlinkClick r:id="rId6"/>
              </a:rPr>
              <a:t>http://</a:t>
            </a:r>
            <a:r>
              <a:rPr lang="en-US" sz="1400" dirty="0" err="1" smtClean="0">
                <a:hlinkClick r:id="rId6"/>
              </a:rPr>
              <a:t>docs.virtualsolar.org/wiki/VsoIDL/VsoSearch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653370" y="4852966"/>
            <a:ext cx="5521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Get Data: </a:t>
            </a:r>
            <a:r>
              <a:rPr lang="en-US" sz="1400" dirty="0" smtClean="0">
                <a:hlinkClick r:id="rId7"/>
              </a:rPr>
              <a:t>http://</a:t>
            </a:r>
            <a:r>
              <a:rPr lang="en-US" sz="1400" dirty="0" err="1" smtClean="0">
                <a:hlinkClick r:id="rId7"/>
              </a:rPr>
              <a:t>docs.virtualsolar.org/wiki/VsoIDL/VsoGet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6782" y="1302948"/>
            <a:ext cx="3505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IDL&gt; search_var = vso_search()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22487" y="1570815"/>
            <a:ext cx="38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IDL&gt; get_var = vso_get(search_var)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2119504" y="3917089"/>
            <a:ext cx="48245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Helpful links for syntax and functionality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6782" y="2201826"/>
            <a:ext cx="795022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Example: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100" dirty="0" smtClean="0"/>
              <a:t>IDL&gt; aia_data = vso_search(date='2012/1/27T00:00 - 2012/1/27T00:01', inst='aia', wave='171 Angstrom')</a:t>
            </a:r>
          </a:p>
          <a:p>
            <a:endParaRPr lang="en-US" sz="1100" dirty="0" smtClean="0"/>
          </a:p>
          <a:p>
            <a:r>
              <a:rPr lang="en-US" sz="1100" dirty="0" smtClean="0"/>
              <a:t>IDL&gt; dl_aia = get_var(aia_data, out_dir=‘home/smckillo/vso_data/’)</a:t>
            </a:r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Autofit/>
          </a:bodyPr>
          <a:lstStyle/>
          <a:p>
            <a:r>
              <a:rPr lang="en-US" sz="2600" dirty="0" err="1" smtClean="0"/>
              <a:t>Heliophysics</a:t>
            </a:r>
            <a:r>
              <a:rPr lang="en-US" sz="2600" dirty="0" smtClean="0"/>
              <a:t> Events Knowledgebase (HEK)</a:t>
            </a:r>
            <a:endParaRPr lang="en-US" sz="2600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9" name="Picture 8" descr="Screen shot 2012-01-31 at 5.34.0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67" y="1040149"/>
            <a:ext cx="1311752" cy="4770008"/>
          </a:xfrm>
          <a:prstGeom prst="rect">
            <a:avLst/>
          </a:prstGeom>
        </p:spPr>
      </p:pic>
      <p:pic>
        <p:nvPicPr>
          <p:cNvPr id="11" name="Picture 10" descr="Screen shot 2012-01-31 at 5.33.11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7689" y="1059769"/>
            <a:ext cx="6159674" cy="417702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791374" y="2195233"/>
            <a:ext cx="608359" cy="21548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47264" y="5366126"/>
            <a:ext cx="400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8"/>
              </a:rPr>
              <a:t>http://</a:t>
            </a:r>
            <a:r>
              <a:rPr lang="en-US" dirty="0" err="1" smtClean="0">
                <a:hlinkClick r:id="rId8"/>
              </a:rPr>
              <a:t>www.lmsal.com/isolsearch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Autofit/>
          </a:bodyPr>
          <a:lstStyle/>
          <a:p>
            <a:r>
              <a:rPr lang="en-US" sz="3200" dirty="0" smtClean="0"/>
              <a:t>HEK Summary</a:t>
            </a:r>
            <a:endParaRPr lang="en-US" sz="3200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4" name="Picture 13" descr="HEK_Summar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150" y="1121525"/>
            <a:ext cx="6789838" cy="45972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5347" y="2102859"/>
            <a:ext cx="758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Date Range</a:t>
            </a:r>
            <a:endParaRPr lang="en-US" sz="1000" dirty="0"/>
          </a:p>
        </p:txBody>
      </p:sp>
      <p:sp>
        <p:nvSpPr>
          <p:cNvPr id="16" name="TextBox 15"/>
          <p:cNvSpPr txBox="1"/>
          <p:nvPr/>
        </p:nvSpPr>
        <p:spPr>
          <a:xfrm>
            <a:off x="420606" y="3760434"/>
            <a:ext cx="83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Event Selection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2647329" y="2531678"/>
            <a:ext cx="1377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Symbolic Events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2844" y="4910634"/>
            <a:ext cx="9979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Symbol Key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28407" y="2296492"/>
            <a:ext cx="796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Sample Image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73595" y="3990989"/>
            <a:ext cx="6353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Movie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7999369" y="4452794"/>
            <a:ext cx="874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Get Data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5426266" y="4716684"/>
            <a:ext cx="660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List of Events</a:t>
            </a:r>
            <a:endParaRPr lang="en-US" sz="1000" dirty="0"/>
          </a:p>
        </p:txBody>
      </p:sp>
      <p:sp>
        <p:nvSpPr>
          <p:cNvPr id="23" name="Bent Arrow 22"/>
          <p:cNvSpPr/>
          <p:nvPr/>
        </p:nvSpPr>
        <p:spPr>
          <a:xfrm rot="5400000">
            <a:off x="5001066" y="4994073"/>
            <a:ext cx="263012" cy="286122"/>
          </a:xfrm>
          <a:prstGeom prst="ben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own Arrow 23"/>
          <p:cNvSpPr/>
          <p:nvPr/>
        </p:nvSpPr>
        <p:spPr>
          <a:xfrm>
            <a:off x="3051436" y="2787319"/>
            <a:ext cx="247414" cy="41232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>
            <a:off x="5632786" y="4296430"/>
            <a:ext cx="189683" cy="38758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923678" y="2193571"/>
            <a:ext cx="269154" cy="1135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935877" y="3805602"/>
            <a:ext cx="269154" cy="11353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>
            <a:off x="7480143" y="2333761"/>
            <a:ext cx="516570" cy="21249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Arrow 28"/>
          <p:cNvSpPr/>
          <p:nvPr/>
        </p:nvSpPr>
        <p:spPr>
          <a:xfrm>
            <a:off x="7475847" y="4457076"/>
            <a:ext cx="516570" cy="21249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Arrow 29"/>
          <p:cNvSpPr/>
          <p:nvPr/>
        </p:nvSpPr>
        <p:spPr>
          <a:xfrm>
            <a:off x="7479799" y="3990988"/>
            <a:ext cx="516570" cy="212497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“Get SDO Data” Link From HEK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5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9" name="Picture 8" descr="HCR_Data_Rec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528" y="928773"/>
            <a:ext cx="3595645" cy="4950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65455"/>
            <a:ext cx="8183880" cy="1051560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1717484"/>
            <a:ext cx="8183880" cy="4187952"/>
          </a:xfrm>
        </p:spPr>
        <p:txBody>
          <a:bodyPr/>
          <a:lstStyle/>
          <a:p>
            <a:r>
              <a:rPr lang="en-US" dirty="0" smtClean="0"/>
              <a:t>Data/instrument overview</a:t>
            </a:r>
          </a:p>
          <a:p>
            <a:r>
              <a:rPr lang="en-US" dirty="0" smtClean="0"/>
              <a:t>Online resources for browsing and acquiring data</a:t>
            </a:r>
          </a:p>
          <a:p>
            <a:r>
              <a:rPr lang="en-US" dirty="0" smtClean="0"/>
              <a:t>IDL Basics </a:t>
            </a:r>
          </a:p>
          <a:p>
            <a:r>
              <a:rPr lang="en-US" dirty="0" smtClean="0"/>
              <a:t>Processing &amp; Analysis Demo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5" name="Picture 4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Sun Today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5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72003" y="536018"/>
            <a:ext cx="3975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7"/>
              </a:rPr>
              <a:t>http://</a:t>
            </a:r>
            <a:r>
              <a:rPr lang="en-US" sz="1600" dirty="0" err="1" smtClean="0">
                <a:hlinkClick r:id="rId7"/>
              </a:rPr>
              <a:t>sdowww.lmsal.com/suntoday</a:t>
            </a:r>
            <a:r>
              <a:rPr lang="en-US" sz="1600" dirty="0" smtClean="0">
                <a:hlinkClick r:id="rId7"/>
              </a:rPr>
              <a:t>/</a:t>
            </a:r>
            <a:endParaRPr lang="en-US" sz="1600" dirty="0"/>
          </a:p>
        </p:txBody>
      </p:sp>
      <p:pic>
        <p:nvPicPr>
          <p:cNvPr id="12" name="Picture 11" descr="Screen shot 2012-02-02 at 1.47.01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086" y="948347"/>
            <a:ext cx="5593920" cy="2699243"/>
          </a:xfrm>
          <a:prstGeom prst="rect">
            <a:avLst/>
          </a:prstGeom>
        </p:spPr>
      </p:pic>
      <p:pic>
        <p:nvPicPr>
          <p:cNvPr id="13" name="Picture 12" descr="SunToday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8878" y="3655320"/>
            <a:ext cx="6154736" cy="2203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Sun Now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5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72003" y="536018"/>
            <a:ext cx="3975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7"/>
              </a:rPr>
              <a:t>http://sdo.gsfc.nasa.gov/data/</a:t>
            </a:r>
            <a:endParaRPr lang="en-US" sz="1600" dirty="0"/>
          </a:p>
        </p:txBody>
      </p:sp>
      <p:pic>
        <p:nvPicPr>
          <p:cNvPr id="10" name="Picture 9" descr="SunNow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9712" y="970866"/>
            <a:ext cx="4638097" cy="4865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Solar Monitor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5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9" name="Picture 8" descr="Example_SolarMonitor_P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2405" y="956595"/>
            <a:ext cx="4417091" cy="4882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Solar Monitor</a:t>
            </a:r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5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0" name="Picture 9" descr="Example_SM_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8877" y="944712"/>
            <a:ext cx="4275617" cy="4891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Primer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Interactive Data Language</a:t>
            </a:r>
          </a:p>
          <a:p>
            <a:r>
              <a:rPr lang="en-US" dirty="0" err="1" smtClean="0"/>
              <a:t>Vectorized</a:t>
            </a:r>
            <a:r>
              <a:rPr lang="en-US" dirty="0" smtClean="0"/>
              <a:t> (array-based)</a:t>
            </a:r>
          </a:p>
          <a:p>
            <a:r>
              <a:rPr lang="en-US" dirty="0" smtClean="0"/>
              <a:t>Great for interactive processing of large data sets &amp; images</a:t>
            </a:r>
          </a:p>
          <a:p>
            <a:pPr lvl="1"/>
            <a:r>
              <a:rPr lang="en-US" dirty="0" smtClean="0"/>
              <a:t>Popular in astronomy / medical imaging</a:t>
            </a:r>
          </a:p>
          <a:p>
            <a:r>
              <a:rPr lang="en-US" dirty="0" smtClean="0"/>
              <a:t>Many capabilities already in large libraries</a:t>
            </a:r>
          </a:p>
          <a:p>
            <a:pPr lvl="1"/>
            <a:r>
              <a:rPr lang="en-US" dirty="0" smtClean="0"/>
              <a:t>Solar </a:t>
            </a:r>
            <a:r>
              <a:rPr lang="en-US" dirty="0" err="1" smtClean="0"/>
              <a:t>SoftWare</a:t>
            </a:r>
            <a:r>
              <a:rPr lang="en-US" dirty="0" smtClean="0"/>
              <a:t> IDL, </a:t>
            </a:r>
            <a:r>
              <a:rPr lang="en-US" dirty="0" err="1" smtClean="0"/>
              <a:t>Astrolib</a:t>
            </a:r>
            <a:r>
              <a:rPr lang="en-US" dirty="0" smtClean="0"/>
              <a:t>, Coyote, etc.</a:t>
            </a:r>
          </a:p>
          <a:p>
            <a:r>
              <a:rPr lang="en-US" dirty="0" smtClean="0"/>
              <a:t>Case </a:t>
            </a:r>
            <a:r>
              <a:rPr lang="en-US" b="1" dirty="0" smtClean="0"/>
              <a:t>in</a:t>
            </a:r>
            <a:r>
              <a:rPr lang="en-US" dirty="0" smtClean="0"/>
              <a:t>sensitive </a:t>
            </a:r>
          </a:p>
          <a:p>
            <a:r>
              <a:rPr lang="en-US" dirty="0" smtClean="0"/>
              <a:t>Single namespace</a:t>
            </a:r>
          </a:p>
          <a:p>
            <a:r>
              <a:rPr lang="en-US" dirty="0" smtClean="0"/>
              <a:t>‘;’ for comments, ‘$’ to wrap lines, ‘&amp;’ to combine lines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Loads online (terminal) or GUI help (DE)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? 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</a:p>
          <a:p>
            <a:pPr lvl="1"/>
            <a:r>
              <a:rPr lang="en-US" dirty="0" smtClean="0"/>
              <a:t>For specific routine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err="1" smtClean="0">
                <a:solidFill>
                  <a:srgbClr val="008000"/>
                </a:solidFill>
              </a:rPr>
              <a:t>xdoc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err="1" smtClean="0">
                <a:solidFill>
                  <a:srgbClr val="008000"/>
                </a:solidFill>
              </a:rPr>
              <a:t>xdoc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‘</a:t>
            </a:r>
            <a:r>
              <a:rPr lang="en-US" dirty="0" err="1" smtClean="0">
                <a:solidFill>
                  <a:srgbClr val="FF0000"/>
                </a:solidFill>
              </a:rPr>
              <a:t>read_sdo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</a:p>
          <a:p>
            <a:pPr lvl="1"/>
            <a:r>
              <a:rPr lang="en-US" dirty="0" err="1" smtClean="0"/>
              <a:t>SolarSoft</a:t>
            </a:r>
            <a:r>
              <a:rPr lang="en-US" dirty="0" smtClean="0"/>
              <a:t> help interface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help</a:t>
            </a:r>
            <a:r>
              <a:rPr lang="en-US" dirty="0" smtClean="0"/>
              <a:t>, variable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VARIABLE        INT       =       42</a:t>
            </a:r>
          </a:p>
          <a:p>
            <a:r>
              <a:rPr lang="en-US" dirty="0" smtClean="0"/>
              <a:t>Upon error, use </a:t>
            </a:r>
            <a:r>
              <a:rPr lang="en-US" dirty="0" smtClean="0">
                <a:solidFill>
                  <a:srgbClr val="0000FF"/>
                </a:solidFill>
              </a:rPr>
              <a:t>RETALL</a:t>
            </a:r>
            <a:r>
              <a:rPr lang="en-US" dirty="0" smtClean="0"/>
              <a:t> to return to main level and </a:t>
            </a:r>
            <a:r>
              <a:rPr lang="en-US" dirty="0" smtClean="0">
                <a:solidFill>
                  <a:srgbClr val="0000FF"/>
                </a:solidFill>
              </a:rPr>
              <a:t>RETURN</a:t>
            </a:r>
            <a:r>
              <a:rPr lang="en-US" dirty="0" smtClean="0"/>
              <a:t> to move up a single level</a:t>
            </a:r>
          </a:p>
          <a:p>
            <a:r>
              <a:rPr lang="en-US" dirty="0" smtClean="0"/>
              <a:t>To wipe the slate clean, use .</a:t>
            </a:r>
            <a:r>
              <a:rPr lang="en-US" i="1" dirty="0" smtClean="0"/>
              <a:t>reset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Program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5364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Script: series of commands ending with </a:t>
            </a:r>
            <a:r>
              <a:rPr lang="en-US" dirty="0" smtClean="0">
                <a:solidFill>
                  <a:srgbClr val="800000"/>
                </a:solidFill>
              </a:rPr>
              <a:t>END</a:t>
            </a:r>
          </a:p>
          <a:p>
            <a:r>
              <a:rPr lang="en-US" dirty="0" smtClean="0"/>
              <a:t>Two main types of program: functions &amp; procedures</a:t>
            </a:r>
          </a:p>
          <a:p>
            <a:r>
              <a:rPr lang="en-US" dirty="0" smtClean="0"/>
              <a:t>Calling a function: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result = </a:t>
            </a:r>
            <a:r>
              <a:rPr lang="en-US" dirty="0" smtClean="0">
                <a:solidFill>
                  <a:srgbClr val="0000FF"/>
                </a:solidFill>
              </a:rPr>
              <a:t>funct</a:t>
            </a:r>
            <a:r>
              <a:rPr lang="en-US" dirty="0" smtClean="0"/>
              <a:t>(par1, par2, …, KEYWORD=SET, …)</a:t>
            </a:r>
          </a:p>
          <a:p>
            <a:pPr lvl="1"/>
            <a:r>
              <a:rPr lang="en-US" dirty="0" smtClean="0"/>
              <a:t>Ex: </a:t>
            </a:r>
            <a:r>
              <a:rPr lang="en-US" dirty="0" smtClean="0">
                <a:solidFill>
                  <a:srgbClr val="0000FF"/>
                </a:solidFill>
              </a:rPr>
              <a:t>size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n_elements</a:t>
            </a:r>
            <a:r>
              <a:rPr lang="en-US" dirty="0" smtClean="0"/>
              <a:t>(), </a:t>
            </a:r>
            <a:r>
              <a:rPr lang="en-US" dirty="0" smtClean="0">
                <a:solidFill>
                  <a:srgbClr val="0000FF"/>
                </a:solidFill>
              </a:rPr>
              <a:t>sin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cos</a:t>
            </a:r>
            <a:r>
              <a:rPr lang="en-US" dirty="0" smtClean="0"/>
              <a:t>(), </a:t>
            </a:r>
            <a:r>
              <a:rPr lang="en-US" dirty="0" smtClean="0">
                <a:solidFill>
                  <a:srgbClr val="0000FF"/>
                </a:solidFill>
              </a:rPr>
              <a:t>min</a:t>
            </a:r>
            <a:r>
              <a:rPr lang="en-US" dirty="0" smtClean="0"/>
              <a:t>(), </a:t>
            </a:r>
            <a:r>
              <a:rPr lang="en-US" dirty="0" smtClean="0">
                <a:solidFill>
                  <a:srgbClr val="0000FF"/>
                </a:solidFill>
              </a:rPr>
              <a:t>max</a:t>
            </a:r>
            <a:r>
              <a:rPr lang="en-US" dirty="0" smtClean="0"/>
              <a:t>()</a:t>
            </a:r>
          </a:p>
          <a:p>
            <a:r>
              <a:rPr lang="en-US" dirty="0" smtClean="0"/>
              <a:t>Calling a procedure: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8000"/>
                </a:solidFill>
              </a:rPr>
              <a:t>procedure</a:t>
            </a:r>
            <a:r>
              <a:rPr lang="en-US" dirty="0" smtClean="0"/>
              <a:t>, par1, par2, …, KEYWORD=SET, …</a:t>
            </a:r>
          </a:p>
          <a:p>
            <a:pPr lvl="1"/>
            <a:r>
              <a:rPr lang="en-US" dirty="0" smtClean="0"/>
              <a:t>Ex: </a:t>
            </a:r>
            <a:r>
              <a:rPr lang="en-US" dirty="0" smtClean="0">
                <a:solidFill>
                  <a:srgbClr val="0000FF"/>
                </a:solidFill>
              </a:rPr>
              <a:t>help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plot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read_sdo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plot_image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Keywords provide additional user options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plot</a:t>
            </a:r>
            <a:r>
              <a:rPr lang="en-US" dirty="0" smtClean="0"/>
              <a:t>, </a:t>
            </a:r>
            <a:r>
              <a:rPr lang="en-US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y</a:t>
            </a:r>
            <a:r>
              <a:rPr lang="en-US" dirty="0" smtClean="0"/>
              <a:t>, TITLE=</a:t>
            </a:r>
            <a:r>
              <a:rPr lang="en-US" dirty="0" smtClean="0">
                <a:solidFill>
                  <a:srgbClr val="FF0000"/>
                </a:solidFill>
              </a:rPr>
              <a:t>‘title’</a:t>
            </a:r>
            <a:r>
              <a:rPr lang="en-US" dirty="0" smtClean="0"/>
              <a:t>, COLOR=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dirty="0" smtClean="0"/>
              <a:t>, /YLOG</a:t>
            </a:r>
          </a:p>
          <a:p>
            <a:r>
              <a:rPr lang="en-US" dirty="0" smtClean="0"/>
              <a:t>Writing procedures and functions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PRO</a:t>
            </a:r>
            <a:r>
              <a:rPr lang="en-US" dirty="0" smtClean="0"/>
              <a:t> name, par1, par2, …, KEY1=KEY1, …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FUNCTION</a:t>
            </a:r>
            <a:r>
              <a:rPr lang="en-US" dirty="0" smtClean="0"/>
              <a:t> name, par1, par2, …, KEY1=KEY1, …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RETURN</a:t>
            </a:r>
            <a:r>
              <a:rPr lang="en-US" dirty="0" smtClean="0"/>
              <a:t>, output </a:t>
            </a:r>
            <a:r>
              <a:rPr lang="en-US" dirty="0" smtClean="0">
                <a:solidFill>
                  <a:srgbClr val="CCFFCC"/>
                </a:solidFill>
              </a:rPr>
              <a:t>;before END statement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Variables - No Surprises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Strings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err="1" smtClean="0">
                <a:solidFill>
                  <a:srgbClr val="0000FF"/>
                </a:solidFill>
              </a:rPr>
              <a:t>string</a:t>
            </a:r>
            <a:r>
              <a:rPr lang="en-US" dirty="0" err="1" smtClean="0"/>
              <a:t>(value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smtClean="0">
                <a:solidFill>
                  <a:srgbClr val="FF0000"/>
                </a:solidFill>
              </a:rPr>
              <a:t>‘dolphin’</a:t>
            </a:r>
          </a:p>
          <a:p>
            <a:r>
              <a:rPr lang="en-US" dirty="0" smtClean="0"/>
              <a:t>Integers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err="1" smtClean="0">
                <a:solidFill>
                  <a:srgbClr val="0000FF"/>
                </a:solidFill>
              </a:rPr>
              <a:t>fix</a:t>
            </a:r>
            <a:r>
              <a:rPr lang="en-US" dirty="0" err="1" smtClean="0"/>
              <a:t>(value</a:t>
            </a:r>
            <a:r>
              <a:rPr lang="en-US" dirty="0" smtClean="0"/>
              <a:t>)</a:t>
            </a:r>
          </a:p>
          <a:p>
            <a:r>
              <a:rPr lang="en-US" dirty="0" smtClean="0"/>
              <a:t>Long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err="1" smtClean="0">
                <a:solidFill>
                  <a:srgbClr val="0000FF"/>
                </a:solidFill>
              </a:rPr>
              <a:t>long</a:t>
            </a:r>
            <a:r>
              <a:rPr lang="en-US" dirty="0" err="1" smtClean="0"/>
              <a:t>(value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42L</a:t>
            </a:r>
          </a:p>
          <a:p>
            <a:r>
              <a:rPr lang="en-US" dirty="0" smtClean="0"/>
              <a:t>Floats, Doubles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err="1" smtClean="0">
                <a:solidFill>
                  <a:srgbClr val="0000FF"/>
                </a:solidFill>
              </a:rPr>
              <a:t>float</a:t>
            </a:r>
            <a:r>
              <a:rPr lang="en-US" dirty="0" err="1" smtClean="0"/>
              <a:t>(value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smtClean="0">
                <a:solidFill>
                  <a:srgbClr val="B45F07"/>
                </a:solidFill>
              </a:rPr>
              <a:t>42.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err="1" smtClean="0">
                <a:solidFill>
                  <a:srgbClr val="0000FF"/>
                </a:solidFill>
              </a:rPr>
              <a:t>double</a:t>
            </a:r>
            <a:r>
              <a:rPr lang="en-US" dirty="0" err="1" smtClean="0"/>
              <a:t>(value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variable = </a:t>
            </a:r>
            <a:r>
              <a:rPr lang="en-US" dirty="0" smtClean="0">
                <a:solidFill>
                  <a:srgbClr val="B45F07"/>
                </a:solidFill>
              </a:rPr>
              <a:t>42D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Variables </a:t>
            </a:r>
            <a:r>
              <a:rPr lang="en-US" dirty="0" err="1" smtClean="0"/>
              <a:t>w</a:t>
            </a:r>
            <a:r>
              <a:rPr lang="en-US" dirty="0" smtClean="0"/>
              <a:t>/ multiple values of same type</a:t>
            </a:r>
          </a:p>
          <a:p>
            <a:r>
              <a:rPr lang="en-US" dirty="0" smtClean="0"/>
              <a:t>Array indexing starts with 0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A=[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B45F07"/>
                </a:solidFill>
              </a:rPr>
              <a:t>2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B45F07"/>
                </a:solidFill>
              </a:rPr>
              <a:t>3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B45F07"/>
                </a:solidFill>
              </a:rPr>
              <a:t>4</a:t>
            </a:r>
            <a:r>
              <a:rPr lang="en-US" dirty="0" smtClean="0"/>
              <a:t>] 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A[</a:t>
            </a:r>
            <a:r>
              <a:rPr lang="en-US" dirty="0" smtClean="0">
                <a:solidFill>
                  <a:srgbClr val="B45F07"/>
                </a:solidFill>
              </a:rPr>
              <a:t>0</a:t>
            </a:r>
            <a:r>
              <a:rPr lang="en-US" dirty="0" smtClean="0"/>
              <a:t>]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1</a:t>
            </a:r>
          </a:p>
          <a:p>
            <a:r>
              <a:rPr lang="en-US" dirty="0" smtClean="0"/>
              <a:t>Arrays indexed [column, row] (opposite standard matrix notation)</a:t>
            </a:r>
          </a:p>
          <a:p>
            <a:pPr lvl="1"/>
            <a:r>
              <a:rPr lang="en-US" dirty="0" smtClean="0"/>
              <a:t>Useful for intuitive </a:t>
            </a:r>
            <a:r>
              <a:rPr lang="en-US" dirty="0" err="1" smtClean="0"/>
              <a:t>x/y</a:t>
            </a:r>
            <a:r>
              <a:rPr lang="en-US" dirty="0" smtClean="0"/>
              <a:t> mapping of images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image = </a:t>
            </a:r>
            <a:r>
              <a:rPr lang="en-US" dirty="0" smtClean="0">
                <a:solidFill>
                  <a:srgbClr val="0000FF"/>
                </a:solidFill>
              </a:rPr>
              <a:t>intarr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B45F07"/>
                </a:solidFill>
              </a:rPr>
              <a:t>4096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B45F07"/>
                </a:solidFill>
              </a:rPr>
              <a:t>4096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err="1" smtClean="0">
                <a:solidFill>
                  <a:srgbClr val="008000"/>
                </a:solidFill>
              </a:rPr>
              <a:t>plot_image</a:t>
            </a:r>
            <a:r>
              <a:rPr lang="en-US" dirty="0" smtClean="0"/>
              <a:t>, image[x1:x2,y1:y2] </a:t>
            </a:r>
          </a:p>
          <a:p>
            <a:r>
              <a:rPr lang="en-US" dirty="0" smtClean="0"/>
              <a:t>Many ways to create arrays: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intarr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fltarr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dblarr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strarr</a:t>
            </a:r>
            <a:r>
              <a:rPr lang="en-US" dirty="0" smtClean="0"/>
              <a:t>()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indgen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findgen</a:t>
            </a:r>
            <a:r>
              <a:rPr lang="en-US" dirty="0" smtClean="0"/>
              <a:t>(), </a:t>
            </a:r>
            <a:r>
              <a:rPr lang="en-US" dirty="0" err="1" smtClean="0">
                <a:solidFill>
                  <a:srgbClr val="0000FF"/>
                </a:solidFill>
              </a:rPr>
              <a:t>dindgen</a:t>
            </a:r>
            <a:r>
              <a:rPr lang="en-US" dirty="0" smtClean="0"/>
              <a:t>()</a:t>
            </a:r>
          </a:p>
          <a:p>
            <a:r>
              <a:rPr lang="en-US" dirty="0" smtClean="0"/>
              <a:t>Often array operations can replace </a:t>
            </a:r>
            <a:r>
              <a:rPr lang="en-US" dirty="0" smtClean="0">
                <a:solidFill>
                  <a:srgbClr val="800000"/>
                </a:solidFill>
              </a:rPr>
              <a:t>FOR </a:t>
            </a:r>
            <a:r>
              <a:rPr lang="en-US" dirty="0" smtClean="0"/>
              <a:t>loops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Variables </a:t>
            </a:r>
            <a:r>
              <a:rPr lang="en-US" dirty="0" err="1" smtClean="0"/>
              <a:t>w</a:t>
            </a:r>
            <a:r>
              <a:rPr lang="en-US" dirty="0" smtClean="0"/>
              <a:t>/ multiple values of any type</a:t>
            </a:r>
          </a:p>
          <a:p>
            <a:r>
              <a:rPr lang="en-US" dirty="0" smtClean="0"/>
              <a:t>Used to store FITS header information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err="1" smtClean="0"/>
              <a:t>Struct</a:t>
            </a:r>
            <a:r>
              <a:rPr lang="en-US" dirty="0" smtClean="0"/>
              <a:t> = {tag1:value1, tag2:value2, $ 			       tag3:value3}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struct[i].tag1[j]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value1[j]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help</a:t>
            </a:r>
            <a:r>
              <a:rPr lang="en-US" dirty="0" smtClean="0"/>
              <a:t>, index, /</a:t>
            </a:r>
            <a:r>
              <a:rPr lang="en-US" dirty="0" err="1" smtClean="0"/>
              <a:t>str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NAXIS1          LONG            4096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DATE_OBS      STRING        '2012-02-01T00:29:57.62’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TELESCOP       STRING        'SDO’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EXPTIME         DOUBLE        2.9006710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WAVELNTH      LONG            131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n_tags</a:t>
            </a:r>
            <a:r>
              <a:rPr lang="en-US" dirty="0" err="1" smtClean="0"/>
              <a:t>(index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CCFFCC"/>
                </a:solidFill>
              </a:rPr>
              <a:t>;for AIA index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193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B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70" y="476829"/>
            <a:ext cx="914400" cy="914400"/>
          </a:xfrm>
          <a:prstGeom prst="rect">
            <a:avLst/>
          </a:prstGeom>
        </p:spPr>
      </p:pic>
      <p:pic>
        <p:nvPicPr>
          <p:cNvPr id="13" name="Picture 12" descr="goes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324" y="381000"/>
            <a:ext cx="2341418" cy="914400"/>
          </a:xfrm>
          <a:prstGeom prst="rect">
            <a:avLst/>
          </a:prstGeom>
        </p:spPr>
      </p:pic>
      <p:pic>
        <p:nvPicPr>
          <p:cNvPr id="15" name="Picture 14" descr="hinod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234" y="1860681"/>
            <a:ext cx="1356677" cy="914400"/>
          </a:xfrm>
          <a:prstGeom prst="rect">
            <a:avLst/>
          </a:prstGeom>
        </p:spPr>
      </p:pic>
      <p:pic>
        <p:nvPicPr>
          <p:cNvPr id="16" name="Picture 15" descr="johnevan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457200"/>
            <a:ext cx="1217570" cy="914400"/>
          </a:xfrm>
          <a:prstGeom prst="rect">
            <a:avLst/>
          </a:prstGeom>
        </p:spPr>
      </p:pic>
      <p:pic>
        <p:nvPicPr>
          <p:cNvPr id="17" name="Picture 16" descr="kanz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910" y="1989339"/>
            <a:ext cx="685800" cy="914400"/>
          </a:xfrm>
          <a:prstGeom prst="rect">
            <a:avLst/>
          </a:prstGeom>
        </p:spPr>
      </p:pic>
      <p:pic>
        <p:nvPicPr>
          <p:cNvPr id="18" name="Picture 17" descr="mcmath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048" y="1996574"/>
            <a:ext cx="1390280" cy="914400"/>
          </a:xfrm>
          <a:prstGeom prst="rect">
            <a:avLst/>
          </a:prstGeom>
        </p:spPr>
      </p:pic>
      <p:pic>
        <p:nvPicPr>
          <p:cNvPr id="19" name="Picture 18" descr="mlso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119" y="3603104"/>
            <a:ext cx="1395217" cy="914400"/>
          </a:xfrm>
          <a:prstGeom prst="rect">
            <a:avLst/>
          </a:prstGeom>
        </p:spPr>
      </p:pic>
      <p:pic>
        <p:nvPicPr>
          <p:cNvPr id="21" name="Picture 20" descr="mtwilso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6386" y="3566026"/>
            <a:ext cx="967740" cy="914400"/>
          </a:xfrm>
          <a:prstGeom prst="rect">
            <a:avLst/>
          </a:prstGeom>
        </p:spPr>
      </p:pic>
      <p:pic>
        <p:nvPicPr>
          <p:cNvPr id="23" name="Picture 22" descr="nancay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8010" y="3584568"/>
            <a:ext cx="1219200" cy="914400"/>
          </a:xfrm>
          <a:prstGeom prst="rect">
            <a:avLst/>
          </a:prstGeom>
        </p:spPr>
      </p:pic>
      <p:pic>
        <p:nvPicPr>
          <p:cNvPr id="24" name="Picture 23" descr="oact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712" y="5113765"/>
            <a:ext cx="1411165" cy="914400"/>
          </a:xfrm>
          <a:prstGeom prst="rect">
            <a:avLst/>
          </a:prstGeom>
        </p:spPr>
      </p:pic>
      <p:pic>
        <p:nvPicPr>
          <p:cNvPr id="25" name="Picture 24" descr="ovro.jpg"/>
          <p:cNvPicPr>
            <a:picLocks noChangeAspect="1"/>
          </p:cNvPicPr>
          <p:nvPr/>
        </p:nvPicPr>
        <p:blipFill>
          <a:blip r:embed="rId12"/>
          <a:srcRect l="43907"/>
          <a:stretch>
            <a:fillRect/>
          </a:stretch>
        </p:blipFill>
        <p:spPr>
          <a:xfrm>
            <a:off x="3873999" y="5076687"/>
            <a:ext cx="1052213" cy="914400"/>
          </a:xfrm>
          <a:prstGeom prst="rect">
            <a:avLst/>
          </a:prstGeom>
        </p:spPr>
      </p:pic>
      <p:pic>
        <p:nvPicPr>
          <p:cNvPr id="26" name="Picture 25" descr="picu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24308" y="5085957"/>
            <a:ext cx="1372458" cy="914400"/>
          </a:xfrm>
          <a:prstGeom prst="rect">
            <a:avLst/>
          </a:prstGeom>
        </p:spPr>
      </p:pic>
      <p:pic>
        <p:nvPicPr>
          <p:cNvPr id="27" name="Picture 26" descr="rhessi.g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97237" y="1802790"/>
            <a:ext cx="1610686" cy="914400"/>
          </a:xfrm>
          <a:prstGeom prst="rect">
            <a:avLst/>
          </a:prstGeom>
        </p:spPr>
      </p:pic>
      <p:pic>
        <p:nvPicPr>
          <p:cNvPr id="28" name="Picture 27" descr="sanfernan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3180" y="470539"/>
            <a:ext cx="1199213" cy="914400"/>
          </a:xfrm>
          <a:prstGeom prst="rect">
            <a:avLst/>
          </a:prstGeom>
        </p:spPr>
      </p:pic>
      <p:pic>
        <p:nvPicPr>
          <p:cNvPr id="29" name="Picture 28" descr="sdo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32390" y="1885557"/>
            <a:ext cx="855913" cy="914400"/>
          </a:xfrm>
          <a:prstGeom prst="rect">
            <a:avLst/>
          </a:prstGeom>
        </p:spPr>
      </p:pic>
      <p:pic>
        <p:nvPicPr>
          <p:cNvPr id="30" name="Picture 29" descr="soho.jpg"/>
          <p:cNvPicPr>
            <a:picLocks noChangeAspect="1"/>
          </p:cNvPicPr>
          <p:nvPr/>
        </p:nvPicPr>
        <p:blipFill>
          <a:blip r:embed="rId17"/>
          <a:srcRect l="10322" t="18780" r="12463" b="24309"/>
          <a:stretch>
            <a:fillRect/>
          </a:stretch>
        </p:blipFill>
        <p:spPr>
          <a:xfrm>
            <a:off x="6963221" y="3342396"/>
            <a:ext cx="1654629" cy="914400"/>
          </a:xfrm>
          <a:prstGeom prst="rect">
            <a:avLst/>
          </a:prstGeom>
        </p:spPr>
      </p:pic>
      <p:pic>
        <p:nvPicPr>
          <p:cNvPr id="31" name="Picture 30" descr="stereo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10439" y="4798568"/>
            <a:ext cx="2438400" cy="1371600"/>
          </a:xfrm>
          <a:prstGeom prst="rect">
            <a:avLst/>
          </a:prstGeom>
        </p:spPr>
      </p:pic>
      <p:pic>
        <p:nvPicPr>
          <p:cNvPr id="32" name="Picture 31" descr="trace.jp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01040" y="479809"/>
            <a:ext cx="864000" cy="914400"/>
          </a:xfrm>
          <a:prstGeom prst="rect">
            <a:avLst/>
          </a:prstGeom>
        </p:spPr>
      </p:pic>
      <p:pic>
        <p:nvPicPr>
          <p:cNvPr id="33" name="Picture 32" descr="vacuumtower.jp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07401" y="1995673"/>
            <a:ext cx="584871" cy="914400"/>
          </a:xfrm>
          <a:prstGeom prst="rect">
            <a:avLst/>
          </a:prstGeom>
        </p:spPr>
      </p:pic>
      <p:pic>
        <p:nvPicPr>
          <p:cNvPr id="34" name="Picture 33" descr="yohkoh.jp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204530" y="3352800"/>
            <a:ext cx="1417674" cy="9144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47520" y="1419042"/>
            <a:ext cx="121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Big Bear Solar Obs.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1715004" y="1399875"/>
            <a:ext cx="1316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Evans Solar Telescope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198256" y="1436958"/>
            <a:ext cx="127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San Fernando Observatory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435705" y="2966626"/>
            <a:ext cx="1232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Kanzelhöhe Solar Obs.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1668657" y="2975894"/>
            <a:ext cx="1418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McMath Solar Telescope</a:t>
            </a:r>
            <a:endParaRPr lang="en-US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3161175" y="2966624"/>
            <a:ext cx="1344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Vacuum Tower Telescope</a:t>
            </a:r>
            <a:endParaRPr lang="en-US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389353" y="4533368"/>
            <a:ext cx="1659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Mauna Loa Solar Observatory</a:t>
            </a:r>
            <a:endParaRPr lang="en-US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937494" y="4533372"/>
            <a:ext cx="1436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Mt Wilson Solar Observatory</a:t>
            </a:r>
            <a:endParaRPr lang="en-US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296652" y="5988868"/>
            <a:ext cx="1928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Osservatorio Astrofisico di Catania</a:t>
            </a:r>
            <a:endParaRPr lang="en-US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2085821" y="5988871"/>
            <a:ext cx="1548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Observatoire du Pic du Midi</a:t>
            </a:r>
            <a:endParaRPr lang="en-US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3578339" y="5998143"/>
            <a:ext cx="168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Owens Valley Radio Observatory</a:t>
            </a:r>
            <a:endParaRPr lang="en-US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3541257" y="4505560"/>
            <a:ext cx="1622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Nançay Radio Observatory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4996697" y="1455500"/>
            <a:ext cx="69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TRACE</a:t>
            </a:r>
            <a:endParaRPr lang="en-US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4616620" y="2827564"/>
            <a:ext cx="1464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Hinode (Solar B)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220377" y="6165017"/>
            <a:ext cx="1334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STEREO A &amp; B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5117210" y="4292333"/>
            <a:ext cx="1603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YOHKOH (Solar A)</a:t>
            </a:r>
            <a:endParaRPr lang="en-US" sz="1200" dirty="0"/>
          </a:p>
        </p:txBody>
      </p:sp>
      <p:sp>
        <p:nvSpPr>
          <p:cNvPr id="51" name="TextBox 50"/>
          <p:cNvSpPr txBox="1"/>
          <p:nvPr/>
        </p:nvSpPr>
        <p:spPr>
          <a:xfrm>
            <a:off x="6897111" y="1381334"/>
            <a:ext cx="1084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GOES – 12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06976" y="4283063"/>
            <a:ext cx="741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SOHO</a:t>
            </a:r>
            <a:endParaRPr lang="en-US" sz="1200" dirty="0"/>
          </a:p>
        </p:txBody>
      </p:sp>
      <p:sp>
        <p:nvSpPr>
          <p:cNvPr id="53" name="TextBox 52"/>
          <p:cNvSpPr txBox="1"/>
          <p:nvPr/>
        </p:nvSpPr>
        <p:spPr>
          <a:xfrm>
            <a:off x="6350160" y="2809022"/>
            <a:ext cx="584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SDO</a:t>
            </a:r>
            <a:endParaRPr lang="en-US" sz="1200" dirty="0"/>
          </a:p>
        </p:txBody>
      </p:sp>
      <p:sp>
        <p:nvSpPr>
          <p:cNvPr id="54" name="TextBox 53"/>
          <p:cNvSpPr txBox="1"/>
          <p:nvPr/>
        </p:nvSpPr>
        <p:spPr>
          <a:xfrm>
            <a:off x="7508949" y="2799751"/>
            <a:ext cx="8157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RHESSI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IDL Relational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800000"/>
                </a:solidFill>
              </a:rPr>
              <a:t>eq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;Equal to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ne </a:t>
            </a:r>
            <a:r>
              <a:rPr lang="en-US" dirty="0" smtClean="0"/>
              <a:t>;Not equal to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lt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;less than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;greater than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ge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;greater than or equal to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le </a:t>
            </a:r>
            <a:r>
              <a:rPr lang="en-US" dirty="0" smtClean="0"/>
              <a:t>;less than or equal to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1 </a:t>
            </a:r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2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sym typeface="Wingdings"/>
              </a:rPr>
              <a:t>0</a:t>
            </a:r>
          </a:p>
          <a:p>
            <a:r>
              <a:rPr lang="en-US" dirty="0" smtClean="0">
                <a:sym typeface="Wingdings"/>
              </a:rPr>
              <a:t>Caution: ‘&gt;’ and ‘</a:t>
            </a:r>
            <a:r>
              <a:rPr lang="en-US" dirty="0" err="1" smtClean="0">
                <a:solidFill>
                  <a:srgbClr val="800000"/>
                </a:solidFill>
                <a:sym typeface="Wingdings"/>
              </a:rPr>
              <a:t>gt</a:t>
            </a:r>
            <a:r>
              <a:rPr lang="en-US" dirty="0" smtClean="0">
                <a:sym typeface="Wingdings"/>
              </a:rPr>
              <a:t>’ are NOT equivalent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IDL If Syntax &amp; Boolean Operators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if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keyword_set</a:t>
            </a:r>
            <a:r>
              <a:rPr lang="en-US" dirty="0" err="1" smtClean="0"/>
              <a:t>(KEY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800000"/>
                </a:solidFill>
              </a:rPr>
              <a:t>then begin</a:t>
            </a:r>
          </a:p>
          <a:p>
            <a:pPr lvl="1"/>
            <a:r>
              <a:rPr lang="en-US" dirty="0" smtClean="0"/>
              <a:t>...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endif</a:t>
            </a:r>
            <a:r>
              <a:rPr lang="en-US" dirty="0" smtClean="0">
                <a:solidFill>
                  <a:srgbClr val="800000"/>
                </a:solidFill>
              </a:rPr>
              <a:t> else begin</a:t>
            </a:r>
          </a:p>
          <a:p>
            <a:pPr lvl="1"/>
            <a:r>
              <a:rPr lang="en-US" dirty="0" smtClean="0"/>
              <a:t>…</a:t>
            </a:r>
          </a:p>
          <a:p>
            <a:r>
              <a:rPr lang="en-US" dirty="0" err="1" smtClean="0">
                <a:solidFill>
                  <a:srgbClr val="800000"/>
                </a:solidFill>
              </a:rPr>
              <a:t>endelse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>
                <a:solidFill>
                  <a:srgbClr val="800000"/>
                </a:solidFill>
              </a:rPr>
              <a:t>if</a:t>
            </a:r>
            <a:r>
              <a:rPr lang="en-US" dirty="0" smtClean="0"/>
              <a:t> 1 </a:t>
            </a:r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-1 </a:t>
            </a:r>
            <a:r>
              <a:rPr lang="en-US" dirty="0" smtClean="0">
                <a:solidFill>
                  <a:srgbClr val="800000"/>
                </a:solidFill>
              </a:rPr>
              <a:t>then 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‘Hurray!’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Hurray!</a:t>
            </a:r>
          </a:p>
          <a:p>
            <a:r>
              <a:rPr lang="en-US" dirty="0" smtClean="0"/>
              <a:t>Boolean Ops: </a:t>
            </a:r>
            <a:r>
              <a:rPr lang="en-US" dirty="0" smtClean="0">
                <a:solidFill>
                  <a:srgbClr val="800000"/>
                </a:solidFill>
              </a:rPr>
              <a:t>AND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800000"/>
                </a:solidFill>
              </a:rPr>
              <a:t>OR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800000"/>
                </a:solidFill>
              </a:rPr>
              <a:t>NOT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>
                <a:solidFill>
                  <a:srgbClr val="800000"/>
                </a:solidFill>
              </a:rPr>
              <a:t>if</a:t>
            </a:r>
            <a:r>
              <a:rPr lang="en-US" dirty="0" smtClean="0"/>
              <a:t> 1 </a:t>
            </a:r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-1 </a:t>
            </a:r>
            <a:r>
              <a:rPr lang="en-US" dirty="0" smtClean="0">
                <a:solidFill>
                  <a:srgbClr val="800000"/>
                </a:solidFill>
              </a:rPr>
              <a:t>AND </a:t>
            </a:r>
            <a:r>
              <a:rPr lang="en-US" dirty="0" smtClean="0"/>
              <a:t>2 </a:t>
            </a:r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>
                <a:solidFill>
                  <a:srgbClr val="800000"/>
                </a:solidFill>
              </a:rPr>
              <a:t> </a:t>
            </a:r>
            <a:r>
              <a:rPr lang="en-US" dirty="0" smtClean="0"/>
              <a:t>1 </a:t>
            </a:r>
            <a:r>
              <a:rPr lang="en-US" dirty="0" smtClean="0">
                <a:solidFill>
                  <a:srgbClr val="800000"/>
                </a:solidFill>
              </a:rPr>
              <a:t>then 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‘Hurray!’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Hurray!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>
            <a:normAutofit/>
          </a:bodyPr>
          <a:lstStyle/>
          <a:p>
            <a:r>
              <a:rPr lang="en-US" dirty="0" smtClean="0"/>
              <a:t>IDL Loop Syntax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FOR </a:t>
            </a:r>
            <a:r>
              <a:rPr lang="en-US" dirty="0" smtClean="0"/>
              <a:t>loop syntax:</a:t>
            </a:r>
            <a:endParaRPr lang="en-US" dirty="0" smtClean="0">
              <a:solidFill>
                <a:srgbClr val="800000"/>
              </a:solidFill>
            </a:endParaRP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for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=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0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B45F07"/>
                </a:solidFill>
              </a:rPr>
              <a:t>41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800000"/>
                </a:solidFill>
              </a:rPr>
              <a:t>do begin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I</a:t>
            </a:r>
          </a:p>
          <a:p>
            <a:pPr lvl="1"/>
            <a:r>
              <a:rPr lang="en-US" dirty="0" err="1" smtClean="0">
                <a:solidFill>
                  <a:srgbClr val="800000"/>
                </a:solidFill>
              </a:rPr>
              <a:t>endfor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WHILE </a:t>
            </a:r>
            <a:r>
              <a:rPr lang="en-US" dirty="0" smtClean="0">
                <a:solidFill>
                  <a:srgbClr val="000000"/>
                </a:solidFill>
              </a:rPr>
              <a:t>loop syntax: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while</a:t>
            </a:r>
            <a:r>
              <a:rPr lang="en-US" dirty="0" smtClean="0"/>
              <a:t>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800000"/>
                </a:solidFill>
              </a:rPr>
              <a:t>lt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800000"/>
                </a:solidFill>
              </a:rPr>
              <a:t>do begin</a:t>
            </a:r>
          </a:p>
          <a:p>
            <a:pPr lvl="2"/>
            <a:r>
              <a:rPr lang="en-US" dirty="0" err="1" smtClean="0"/>
              <a:t>x</a:t>
            </a:r>
            <a:r>
              <a:rPr lang="en-US" dirty="0" smtClean="0"/>
              <a:t> = </a:t>
            </a:r>
            <a:r>
              <a:rPr lang="en-US" dirty="0" err="1" smtClean="0"/>
              <a:t>x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B45F07"/>
                </a:solidFill>
              </a:rPr>
              <a:t>5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</a:t>
            </a:r>
            <a:r>
              <a:rPr lang="en-US" dirty="0" err="1" smtClean="0"/>
              <a:t>x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800000"/>
                </a:solidFill>
              </a:rPr>
              <a:t>endwhile</a:t>
            </a:r>
            <a:endParaRPr lang="en-US" dirty="0" smtClean="0">
              <a:solidFill>
                <a:srgbClr val="800000"/>
              </a:solidFill>
            </a:endParaRPr>
          </a:p>
          <a:p>
            <a:r>
              <a:rPr lang="en-US" dirty="0" smtClean="0">
                <a:solidFill>
                  <a:srgbClr val="800000"/>
                </a:solidFill>
              </a:rPr>
              <a:t>REPEAT </a:t>
            </a:r>
            <a:r>
              <a:rPr lang="en-US" dirty="0" smtClean="0">
                <a:solidFill>
                  <a:srgbClr val="000000"/>
                </a:solidFill>
              </a:rPr>
              <a:t>loop syntax:</a:t>
            </a:r>
          </a:p>
          <a:p>
            <a:pPr lvl="1"/>
            <a:r>
              <a:rPr lang="en-US" dirty="0" smtClean="0">
                <a:solidFill>
                  <a:srgbClr val="800000"/>
                </a:solidFill>
              </a:rPr>
              <a:t>repeat begin</a:t>
            </a:r>
          </a:p>
          <a:p>
            <a:pPr lvl="2"/>
            <a:r>
              <a:rPr lang="en-US" dirty="0" err="1" smtClean="0"/>
              <a:t>x</a:t>
            </a:r>
            <a:r>
              <a:rPr lang="en-US" dirty="0" smtClean="0"/>
              <a:t> = </a:t>
            </a:r>
            <a:r>
              <a:rPr lang="en-US" dirty="0" err="1" smtClean="0"/>
              <a:t>x</a:t>
            </a:r>
            <a:r>
              <a:rPr lang="en-US" dirty="0" smtClean="0"/>
              <a:t> + </a:t>
            </a:r>
            <a:r>
              <a:rPr lang="en-US" dirty="0" smtClean="0">
                <a:solidFill>
                  <a:srgbClr val="B45F07"/>
                </a:solidFill>
              </a:rPr>
              <a:t>5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</a:t>
            </a:r>
            <a:r>
              <a:rPr lang="en-US" dirty="0" err="1" smtClean="0"/>
              <a:t>x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800000"/>
                </a:solidFill>
              </a:rPr>
              <a:t>endrep</a:t>
            </a:r>
            <a:r>
              <a:rPr lang="en-US" dirty="0" smtClean="0">
                <a:solidFill>
                  <a:srgbClr val="800000"/>
                </a:solidFill>
              </a:rPr>
              <a:t> until </a:t>
            </a:r>
            <a:r>
              <a:rPr lang="en-US" dirty="0" err="1" smtClean="0"/>
              <a:t>x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/>
              <a:t> </a:t>
            </a:r>
            <a:r>
              <a:rPr lang="en-US" dirty="0" err="1" smtClean="0"/>
              <a:t>y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IDL Where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8065204" cy="43891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where</a:t>
            </a:r>
            <a:r>
              <a:rPr lang="en-US" dirty="0" smtClean="0"/>
              <a:t>() is one of </a:t>
            </a:r>
            <a:r>
              <a:rPr lang="en-US" dirty="0" err="1" smtClean="0"/>
              <a:t>IDL’s</a:t>
            </a:r>
            <a:r>
              <a:rPr lang="en-US" dirty="0" smtClean="0"/>
              <a:t> most useful functions</a:t>
            </a:r>
          </a:p>
          <a:p>
            <a:r>
              <a:rPr lang="en-US" dirty="0" smtClean="0"/>
              <a:t>Returns array containing the indices matching a certain search criteria in another array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IDL&gt;</a:t>
            </a:r>
            <a:r>
              <a:rPr lang="en-US" dirty="0" smtClean="0"/>
              <a:t>example = </a:t>
            </a:r>
            <a:r>
              <a:rPr lang="en-US" dirty="0" smtClean="0">
                <a:solidFill>
                  <a:srgbClr val="0000FF"/>
                </a:solidFill>
              </a:rPr>
              <a:t>indgen</a:t>
            </a:r>
            <a:r>
              <a:rPr lang="en-US" dirty="0" smtClean="0"/>
              <a:t>(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5</a:t>
            </a:r>
            <a:r>
              <a:rPr lang="en-US" dirty="0" smtClean="0"/>
              <a:t>)+</a:t>
            </a:r>
            <a:r>
              <a:rPr lang="en-US" dirty="0" smtClean="0">
                <a:solidFill>
                  <a:srgbClr val="B45F07"/>
                </a:solidFill>
              </a:rPr>
              <a:t>50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example</a:t>
            </a:r>
          </a:p>
          <a:p>
            <a:pPr lvl="1"/>
            <a:r>
              <a:rPr lang="en-US" dirty="0" smtClean="0"/>
              <a:t>  </a:t>
            </a:r>
            <a:r>
              <a:rPr lang="en-US" dirty="0" smtClean="0">
                <a:solidFill>
                  <a:srgbClr val="FFFFFF"/>
                </a:solidFill>
              </a:rPr>
              <a:t>50      51      52      53      54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/>
              <a:t>gt52 = </a:t>
            </a:r>
            <a:r>
              <a:rPr lang="en-US" dirty="0" err="1" smtClean="0">
                <a:solidFill>
                  <a:srgbClr val="0000FF"/>
                </a:solidFill>
              </a:rPr>
              <a:t>where</a:t>
            </a:r>
            <a:r>
              <a:rPr lang="en-US" dirty="0" err="1" smtClean="0"/>
              <a:t>(example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800000"/>
                </a:solidFill>
              </a:rPr>
              <a:t>gt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B45F07"/>
                </a:solidFill>
              </a:rPr>
              <a:t>52</a:t>
            </a:r>
            <a:r>
              <a:rPr lang="en-US" dirty="0" smtClean="0"/>
              <a:t>, count)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gt52, count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  3           4</a:t>
            </a:r>
          </a:p>
          <a:p>
            <a:pPr lvl="1"/>
            <a:r>
              <a:rPr lang="en-US" sz="2400" dirty="0" smtClean="0">
                <a:solidFill>
                  <a:srgbClr val="FFFFFF"/>
                </a:solidFill>
              </a:rPr>
              <a:t>  2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IDL&gt;</a:t>
            </a:r>
            <a:r>
              <a:rPr lang="en-US" dirty="0" smtClean="0">
                <a:solidFill>
                  <a:srgbClr val="0000FF"/>
                </a:solidFill>
              </a:rPr>
              <a:t>print</a:t>
            </a:r>
            <a:r>
              <a:rPr lang="en-US" dirty="0" smtClean="0"/>
              <a:t>, example[gt52]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  53      54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1820" y="1879600"/>
            <a:ext cx="5313680" cy="1727200"/>
          </a:xfrm>
        </p:spPr>
        <p:txBody>
          <a:bodyPr>
            <a:noAutofit/>
          </a:bodyPr>
          <a:lstStyle/>
          <a:p>
            <a:r>
              <a:rPr lang="en-US" sz="6000" dirty="0" smtClean="0"/>
              <a:t>Demo Time!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298" y="46355"/>
            <a:ext cx="8183880" cy="1051560"/>
          </a:xfrm>
        </p:spPr>
        <p:txBody>
          <a:bodyPr/>
          <a:lstStyle/>
          <a:p>
            <a:r>
              <a:rPr lang="en-US" dirty="0" smtClean="0"/>
              <a:t>VSO Observables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57" y="1151488"/>
            <a:ext cx="8183880" cy="493936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Intensity (imaging)</a:t>
            </a:r>
          </a:p>
          <a:p>
            <a:r>
              <a:rPr lang="en-US" sz="2400" dirty="0" smtClean="0"/>
              <a:t>LOS Velocity (Doppler)</a:t>
            </a:r>
          </a:p>
          <a:p>
            <a:r>
              <a:rPr lang="en-US" sz="2400" dirty="0" smtClean="0"/>
              <a:t>LOS Magnetic Field (Zeeman)</a:t>
            </a:r>
          </a:p>
          <a:p>
            <a:r>
              <a:rPr lang="en-US" sz="2400" dirty="0" smtClean="0"/>
              <a:t>Vector Magnetic Field </a:t>
            </a:r>
          </a:p>
          <a:p>
            <a:r>
              <a:rPr lang="en-US" sz="2400" dirty="0" smtClean="0"/>
              <a:t>Stokes Parameters (polarization)</a:t>
            </a:r>
          </a:p>
          <a:p>
            <a:r>
              <a:rPr lang="en-US" sz="2400" dirty="0" smtClean="0"/>
              <a:t>Equivalent Width (spectroscopy)</a:t>
            </a:r>
          </a:p>
          <a:p>
            <a:r>
              <a:rPr lang="en-US" sz="2400" dirty="0" smtClean="0"/>
              <a:t>Wave Power (acoustic-gravity waves)</a:t>
            </a:r>
          </a:p>
          <a:p>
            <a:r>
              <a:rPr lang="en-US" sz="2400" dirty="0" smtClean="0"/>
              <a:t>Polarization Vector (linear polarization)</a:t>
            </a:r>
          </a:p>
          <a:p>
            <a:r>
              <a:rPr lang="en-US" sz="2400" dirty="0" smtClean="0"/>
              <a:t>Number Density</a:t>
            </a:r>
          </a:p>
          <a:p>
            <a:r>
              <a:rPr lang="en-US" sz="2400" dirty="0" smtClean="0"/>
              <a:t>Particle Flux</a:t>
            </a:r>
          </a:p>
          <a:p>
            <a:r>
              <a:rPr lang="en-US" sz="2400" dirty="0" smtClean="0"/>
              <a:t>Particle Velocity</a:t>
            </a:r>
          </a:p>
          <a:p>
            <a:r>
              <a:rPr lang="en-US" sz="2400" dirty="0" smtClean="0"/>
              <a:t>Thermal Velocity</a:t>
            </a:r>
          </a:p>
          <a:p>
            <a:r>
              <a:rPr lang="en-US" sz="2400" dirty="0" smtClean="0"/>
              <a:t>Composition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5" name="Picture 4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201106070631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631" y="1138296"/>
            <a:ext cx="4572000" cy="4572000"/>
          </a:xfrm>
          <a:prstGeom prst="rect">
            <a:avLst/>
          </a:prstGeom>
        </p:spPr>
      </p:pic>
      <p:pic>
        <p:nvPicPr>
          <p:cNvPr id="34" name="Picture 33" descr="2011060706313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570" y="1143472"/>
            <a:ext cx="4572000" cy="4572000"/>
          </a:xfrm>
          <a:prstGeom prst="rect">
            <a:avLst/>
          </a:prstGeom>
        </p:spPr>
      </p:pic>
      <p:pic>
        <p:nvPicPr>
          <p:cNvPr id="35" name="Picture 34" descr="2011060706313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100" y="1138769"/>
            <a:ext cx="4572000" cy="4572000"/>
          </a:xfrm>
          <a:prstGeom prst="rect">
            <a:avLst/>
          </a:prstGeom>
        </p:spPr>
      </p:pic>
      <p:pic>
        <p:nvPicPr>
          <p:cNvPr id="36" name="Picture 35" descr="2011060706313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099" y="1138767"/>
            <a:ext cx="4572000" cy="4572000"/>
          </a:xfrm>
          <a:prstGeom prst="rect">
            <a:avLst/>
          </a:prstGeom>
        </p:spPr>
      </p:pic>
      <p:pic>
        <p:nvPicPr>
          <p:cNvPr id="37" name="Picture 36" descr="2011060706312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00" y="1138767"/>
            <a:ext cx="4572000" cy="4572000"/>
          </a:xfrm>
          <a:prstGeom prst="rect">
            <a:avLst/>
          </a:prstGeom>
        </p:spPr>
      </p:pic>
      <p:pic>
        <p:nvPicPr>
          <p:cNvPr id="38" name="Picture 37" descr="2011060706313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5099" y="1143001"/>
            <a:ext cx="4572000" cy="4572000"/>
          </a:xfrm>
          <a:prstGeom prst="rect">
            <a:avLst/>
          </a:prstGeom>
        </p:spPr>
      </p:pic>
      <p:pic>
        <p:nvPicPr>
          <p:cNvPr id="39" name="Picture 38" descr="2011060706313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100" y="1138766"/>
            <a:ext cx="457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38" y="268851"/>
            <a:ext cx="8183880" cy="7363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Atmospheric Imaging Assembly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sz="half" idx="1"/>
          </p:nvPr>
        </p:nvSpPr>
        <p:spPr>
          <a:xfrm>
            <a:off x="505082" y="1364715"/>
            <a:ext cx="3931920" cy="4389120"/>
          </a:xfrm>
        </p:spPr>
        <p:txBody>
          <a:bodyPr/>
          <a:lstStyle/>
          <a:p>
            <a:r>
              <a:rPr lang="en-US" dirty="0" smtClean="0"/>
              <a:t>Aboard SDO, launched 2010</a:t>
            </a:r>
          </a:p>
          <a:p>
            <a:r>
              <a:rPr lang="en-US" dirty="0" smtClean="0"/>
              <a:t>EUV Imager</a:t>
            </a:r>
          </a:p>
          <a:p>
            <a:r>
              <a:rPr lang="en-US" dirty="0" smtClean="0"/>
              <a:t>10 Channels,       log(T)~3.7-7.2</a:t>
            </a:r>
          </a:p>
          <a:p>
            <a:r>
              <a:rPr lang="en-US" dirty="0" smtClean="0"/>
              <a:t>4096px, 0.6’’/px</a:t>
            </a:r>
          </a:p>
          <a:p>
            <a:r>
              <a:rPr lang="en-US" dirty="0" smtClean="0"/>
              <a:t>12s Cadence</a:t>
            </a:r>
          </a:p>
          <a:p>
            <a:r>
              <a:rPr lang="en-US" dirty="0" smtClean="0"/>
              <a:t>Nearly 60K                  images per day</a:t>
            </a:r>
          </a:p>
          <a:p>
            <a:r>
              <a:rPr lang="en-US" dirty="0" smtClean="0"/>
              <a:t>1+ TB/day (SDO)</a:t>
            </a:r>
          </a:p>
          <a:p>
            <a:endParaRPr lang="en-US" dirty="0"/>
          </a:p>
        </p:txBody>
      </p:sp>
      <p:pic>
        <p:nvPicPr>
          <p:cNvPr id="4" name="Picture 3" descr="solstat_logo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5" name="Picture 4" descr="AIA_logo_287x281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cfa-banner1o.gif"/>
          <p:cNvPicPr>
            <a:picLocks noChangeAspect="1"/>
          </p:cNvPicPr>
          <p:nvPr/>
        </p:nvPicPr>
        <p:blipFill>
          <a:blip r:embed="rId12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partner_ADNET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40" name="20110607_131_fullcad.mov">
            <a:hlinkClick r:id="" action="ppaction://media"/>
          </p:cNvPr>
          <p:cNvPicPr/>
          <p:nvPr>
            <a:videoFile r:link="rId1"/>
          </p:nvPr>
        </p:nvPicPr>
        <p:blipFill>
          <a:blip r:embed="rId14"/>
          <a:stretch>
            <a:fillRect/>
          </a:stretch>
        </p:blipFill>
        <p:spPr>
          <a:xfrm>
            <a:off x="3965221" y="1138296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>
                <p:cTn id="4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0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6" name="Picture 5" descr="f0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46700" y="-27533600"/>
            <a:ext cx="52019200" cy="520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HMI_latest_Int_1024x102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667" y="1147704"/>
            <a:ext cx="4572000" cy="4572000"/>
          </a:xfrm>
          <a:prstGeom prst="rect">
            <a:avLst/>
          </a:prstGeom>
        </p:spPr>
      </p:pic>
      <p:pic>
        <p:nvPicPr>
          <p:cNvPr id="18" name="Picture 17" descr="HMI_latest_Dop_1024x1024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74" y="1147704"/>
            <a:ext cx="4572000" cy="4572000"/>
          </a:xfrm>
          <a:prstGeom prst="rect">
            <a:avLst/>
          </a:prstGeom>
        </p:spPr>
      </p:pic>
      <p:pic>
        <p:nvPicPr>
          <p:cNvPr id="19" name="Picture 18" descr="HMI_latest_color_Mag_1024x10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0482" y="1147703"/>
            <a:ext cx="457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838" y="268851"/>
            <a:ext cx="8183880" cy="73635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Helioseismic</a:t>
            </a:r>
            <a:r>
              <a:rPr lang="en-US" dirty="0" smtClean="0"/>
              <a:t> and Magnetic Imager</a:t>
            </a:r>
            <a:endParaRPr lang="en-US" dirty="0"/>
          </a:p>
        </p:txBody>
      </p:sp>
      <p:sp>
        <p:nvSpPr>
          <p:cNvPr id="28" name="Content Placeholder 27"/>
          <p:cNvSpPr>
            <a:spLocks noGrp="1"/>
          </p:cNvSpPr>
          <p:nvPr>
            <p:ph sz="half" idx="1"/>
          </p:nvPr>
        </p:nvSpPr>
        <p:spPr>
          <a:xfrm>
            <a:off x="505082" y="1364715"/>
            <a:ext cx="3931920" cy="4389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Aboard SDO, launched 2010</a:t>
            </a:r>
          </a:p>
          <a:p>
            <a:r>
              <a:rPr lang="en-US" dirty="0" err="1" smtClean="0"/>
              <a:t>Photopsheric</a:t>
            </a:r>
            <a:r>
              <a:rPr lang="en-US" dirty="0" smtClean="0"/>
              <a:t>, Doppler, and Magnetic Imager</a:t>
            </a:r>
          </a:p>
          <a:p>
            <a:r>
              <a:rPr lang="en-US" dirty="0" smtClean="0"/>
              <a:t>Maps of surface  LOS velocity &amp; </a:t>
            </a:r>
            <a:r>
              <a:rPr lang="en-US" dirty="0" err="1" smtClean="0"/>
              <a:t>mangetic</a:t>
            </a:r>
            <a:r>
              <a:rPr lang="en-US" dirty="0" smtClean="0"/>
              <a:t> field</a:t>
            </a:r>
          </a:p>
          <a:p>
            <a:r>
              <a:rPr lang="en-US" dirty="0" smtClean="0"/>
              <a:t>4096px, 0.5’’/px</a:t>
            </a:r>
          </a:p>
          <a:p>
            <a:r>
              <a:rPr lang="en-US" dirty="0" smtClean="0"/>
              <a:t>45 or 90s    Cadence</a:t>
            </a:r>
          </a:p>
          <a:p>
            <a:endParaRPr lang="en-US" dirty="0"/>
          </a:p>
        </p:txBody>
      </p:sp>
      <p:pic>
        <p:nvPicPr>
          <p:cNvPr id="4" name="Picture 3" descr="solstat_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5" name="Picture 4" descr="AIA_logo_287x28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cfa-banner1o.gif"/>
          <p:cNvPicPr>
            <a:picLocks noChangeAspect="1"/>
          </p:cNvPicPr>
          <p:nvPr/>
        </p:nvPicPr>
        <p:blipFill>
          <a:blip r:embed="rId8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partner_ADNET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6" name="20110212_Mag.mov">
            <a:hlinkClick r:id="" action="ppaction://media"/>
          </p:cNvPr>
          <p:cNvPicPr/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4021667" y="1147704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476" y="366888"/>
            <a:ext cx="8183880" cy="656113"/>
          </a:xfrm>
        </p:spPr>
        <p:txBody>
          <a:bodyPr/>
          <a:lstStyle/>
          <a:p>
            <a:r>
              <a:rPr lang="en-US" dirty="0" smtClean="0"/>
              <a:t>Hinode X-Ray Telescope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537" y="1254716"/>
            <a:ext cx="3931920" cy="4389120"/>
          </a:xfrm>
        </p:spPr>
        <p:txBody>
          <a:bodyPr/>
          <a:lstStyle/>
          <a:p>
            <a:r>
              <a:rPr lang="en-US" dirty="0" smtClean="0"/>
              <a:t>Aboard Solar B, launched 2006</a:t>
            </a:r>
          </a:p>
          <a:p>
            <a:r>
              <a:rPr lang="en-US" dirty="0" smtClean="0"/>
              <a:t>X-Ray Imager</a:t>
            </a:r>
          </a:p>
          <a:p>
            <a:r>
              <a:rPr lang="en-US" dirty="0" smtClean="0"/>
              <a:t>9 Filters,             log(T)~5.5-9</a:t>
            </a:r>
          </a:p>
          <a:p>
            <a:r>
              <a:rPr lang="en-US" dirty="0" smtClean="0"/>
              <a:t>2048px, 1’’/px</a:t>
            </a:r>
          </a:p>
          <a:p>
            <a:r>
              <a:rPr lang="en-US" dirty="0" smtClean="0"/>
              <a:t>Various cadences, observing </a:t>
            </a:r>
            <a:r>
              <a:rPr lang="en-US" dirty="0" err="1" smtClean="0"/>
              <a:t>progs</a:t>
            </a:r>
            <a:endParaRPr lang="en-US" dirty="0" smtClean="0"/>
          </a:p>
          <a:p>
            <a:r>
              <a:rPr lang="en-US" dirty="0" smtClean="0"/>
              <a:t>~ 1 GB/day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olstat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5945451"/>
            <a:ext cx="548640" cy="548640"/>
          </a:xfrm>
          <a:prstGeom prst="rect">
            <a:avLst/>
          </a:prstGeom>
        </p:spPr>
      </p:pic>
      <p:pic>
        <p:nvPicPr>
          <p:cNvPr id="6" name="Picture 5" descr="AIA_logo_287x2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945451"/>
            <a:ext cx="548640" cy="548640"/>
          </a:xfrm>
          <a:prstGeom prst="rect">
            <a:avLst/>
          </a:prstGeom>
        </p:spPr>
      </p:pic>
      <p:pic>
        <p:nvPicPr>
          <p:cNvPr id="7" name="Picture 6" descr="cfa-banner1o.gif"/>
          <p:cNvPicPr>
            <a:picLocks noChangeAspect="1"/>
          </p:cNvPicPr>
          <p:nvPr/>
        </p:nvPicPr>
        <p:blipFill>
          <a:blip r:embed="rId4"/>
          <a:srcRect l="19329" r="20785"/>
          <a:stretch>
            <a:fillRect/>
          </a:stretch>
        </p:blipFill>
        <p:spPr>
          <a:xfrm>
            <a:off x="5791200" y="5945451"/>
            <a:ext cx="548640" cy="548640"/>
          </a:xfrm>
          <a:prstGeom prst="rect">
            <a:avLst/>
          </a:prstGeom>
        </p:spPr>
      </p:pic>
      <p:pic>
        <p:nvPicPr>
          <p:cNvPr id="8" name="Picture 7" descr="partner_ADNE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572" y="5945451"/>
            <a:ext cx="2213479" cy="548640"/>
          </a:xfrm>
          <a:prstGeom prst="rect">
            <a:avLst/>
          </a:prstGeom>
        </p:spPr>
      </p:pic>
      <p:pic>
        <p:nvPicPr>
          <p:cNvPr id="10" name="Picture 9" descr="2012012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850" y="1138296"/>
            <a:ext cx="4572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0420" y="2654300"/>
            <a:ext cx="7358380" cy="1727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Commence Online Resources Tour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Aspect.thmx</Template>
  <TotalTime>14337</TotalTime>
  <Words>1401</Words>
  <Application>Microsoft Macintosh PowerPoint</Application>
  <PresentationFormat>On-screen Show (4:3)</PresentationFormat>
  <Paragraphs>333</Paragraphs>
  <Slides>34</Slides>
  <Notes>6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Aspect</vt:lpstr>
      <vt:lpstr>Solar Data</vt:lpstr>
      <vt:lpstr>Outline</vt:lpstr>
      <vt:lpstr>Slide 3</vt:lpstr>
      <vt:lpstr>VSO Observables</vt:lpstr>
      <vt:lpstr>Atmospheric Imaging Assembly</vt:lpstr>
      <vt:lpstr>Slide 6</vt:lpstr>
      <vt:lpstr>Helioseismic and Magnetic Imager</vt:lpstr>
      <vt:lpstr>Hinode X-Ray Telescope</vt:lpstr>
      <vt:lpstr>Commence Online Resources Tour</vt:lpstr>
      <vt:lpstr>Helioviewer</vt:lpstr>
      <vt:lpstr>Virtual Solar Observatory (VSO)</vt:lpstr>
      <vt:lpstr>VSO Example Search</vt:lpstr>
      <vt:lpstr>VSO Example Search</vt:lpstr>
      <vt:lpstr>VSO Example Search</vt:lpstr>
      <vt:lpstr>VSO Example Search</vt:lpstr>
      <vt:lpstr>VSO IDL Interface</vt:lpstr>
      <vt:lpstr>Heliophysics Events Knowledgebase (HEK)</vt:lpstr>
      <vt:lpstr>HEK Summary</vt:lpstr>
      <vt:lpstr>“Get SDO Data” Link From HEK</vt:lpstr>
      <vt:lpstr>Sun Today</vt:lpstr>
      <vt:lpstr>Sun Now</vt:lpstr>
      <vt:lpstr>Solar Monitor</vt:lpstr>
      <vt:lpstr>Solar Monitor</vt:lpstr>
      <vt:lpstr>IDL Primer</vt:lpstr>
      <vt:lpstr>IDL Help</vt:lpstr>
      <vt:lpstr>IDL Program Types</vt:lpstr>
      <vt:lpstr>IDL Variables - No Surprises </vt:lpstr>
      <vt:lpstr>IDL Arrays</vt:lpstr>
      <vt:lpstr>IDL Structures</vt:lpstr>
      <vt:lpstr>IDL Relational Operators</vt:lpstr>
      <vt:lpstr>IDL If Syntax &amp; Boolean Operators</vt:lpstr>
      <vt:lpstr>IDL Loop Syntax</vt:lpstr>
      <vt:lpstr>IDL Where Function</vt:lpstr>
      <vt:lpstr>Demo Time!</vt:lpstr>
    </vt:vector>
  </TitlesOfParts>
  <Company>Smithsonian Astrophysical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Data</dc:title>
  <dc:creator>Patrick McCauley</dc:creator>
  <cp:lastModifiedBy>Patrick McCauley</cp:lastModifiedBy>
  <cp:revision>23</cp:revision>
  <dcterms:created xsi:type="dcterms:W3CDTF">2012-02-15T22:34:58Z</dcterms:created>
  <dcterms:modified xsi:type="dcterms:W3CDTF">2012-02-16T17:50:33Z</dcterms:modified>
</cp:coreProperties>
</file>