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258" r:id="rId4"/>
    <p:sldId id="267" r:id="rId5"/>
    <p:sldId id="265" r:id="rId6"/>
    <p:sldId id="266" r:id="rId7"/>
    <p:sldId id="278" r:id="rId8"/>
    <p:sldId id="259" r:id="rId9"/>
    <p:sldId id="261" r:id="rId10"/>
    <p:sldId id="279" r:id="rId11"/>
    <p:sldId id="262" r:id="rId12"/>
    <p:sldId id="263" r:id="rId13"/>
    <p:sldId id="264" r:id="rId14"/>
    <p:sldId id="260" r:id="rId15"/>
    <p:sldId id="280" r:id="rId16"/>
    <p:sldId id="281" r:id="rId17"/>
    <p:sldId id="269" r:id="rId18"/>
    <p:sldId id="270" r:id="rId19"/>
    <p:sldId id="271" r:id="rId20"/>
    <p:sldId id="272" r:id="rId21"/>
    <p:sldId id="282" r:id="rId22"/>
    <p:sldId id="273" r:id="rId23"/>
    <p:sldId id="274" r:id="rId24"/>
    <p:sldId id="275" r:id="rId25"/>
    <p:sldId id="276" r:id="rId26"/>
    <p:sldId id="283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688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1E940-CA9E-6148-8BAA-D0B564E85FC6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B8A18-EDCA-CB49-A29C-4768764F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D74A2-F2C2-9546-8DC3-0D0009C9F14F}" type="slidenum">
              <a:rPr lang="en-US"/>
              <a:pPr/>
              <a:t>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8A18-EDCA-CB49-A29C-4768764FB62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6A0-C05D-B246-8DA4-1C1C723F37F4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753-A1FA-EF4C-8008-25DC1E9FC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6A0-C05D-B246-8DA4-1C1C723F37F4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753-A1FA-EF4C-8008-25DC1E9FC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6A0-C05D-B246-8DA4-1C1C723F37F4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753-A1FA-EF4C-8008-25DC1E9FC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6A0-C05D-B246-8DA4-1C1C723F37F4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753-A1FA-EF4C-8008-25DC1E9FC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6A0-C05D-B246-8DA4-1C1C723F37F4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753-A1FA-EF4C-8008-25DC1E9FC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6A0-C05D-B246-8DA4-1C1C723F37F4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753-A1FA-EF4C-8008-25DC1E9FC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6A0-C05D-B246-8DA4-1C1C723F37F4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753-A1FA-EF4C-8008-25DC1E9FC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6A0-C05D-B246-8DA4-1C1C723F37F4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753-A1FA-EF4C-8008-25DC1E9FC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6A0-C05D-B246-8DA4-1C1C723F37F4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753-A1FA-EF4C-8008-25DC1E9FC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6A0-C05D-B246-8DA4-1C1C723F37F4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753-A1FA-EF4C-8008-25DC1E9FC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6A0-C05D-B246-8DA4-1C1C723F37F4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753-A1FA-EF4C-8008-25DC1E9FC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3E6A0-C05D-B246-8DA4-1C1C723F37F4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5753-A1FA-EF4C-8008-25DC1E9FC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d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df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d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d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d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8534400" cy="2438400"/>
          </a:xfrm>
        </p:spPr>
        <p:txBody>
          <a:bodyPr/>
          <a:lstStyle/>
          <a:p>
            <a:r>
              <a:rPr lang="en-US" dirty="0" smtClean="0"/>
              <a:t>Three data analysis problems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7543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Andreas  </a:t>
            </a:r>
            <a:r>
              <a:rPr lang="en-US" dirty="0" err="1"/>
              <a:t>Zezas</a:t>
            </a:r>
            <a:endParaRPr lang="en-US" dirty="0"/>
          </a:p>
          <a:p>
            <a:endParaRPr lang="en-US" sz="2000" dirty="0" smtClean="0"/>
          </a:p>
          <a:p>
            <a:r>
              <a:rPr lang="en-US" sz="2800" i="1" dirty="0" smtClean="0"/>
              <a:t>University of Crete</a:t>
            </a:r>
          </a:p>
          <a:p>
            <a:r>
              <a:rPr lang="en-US" sz="2800" i="1" dirty="0" err="1" smtClean="0"/>
              <a:t>CfA</a:t>
            </a:r>
            <a:endParaRPr lang="en-US" sz="2800" i="1" dirty="0" smtClean="0"/>
          </a:p>
          <a:p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/>
          <p:cNvCxnSpPr/>
          <p:nvPr/>
        </p:nvCxnSpPr>
        <p:spPr>
          <a:xfrm rot="5400000">
            <a:off x="2978150" y="4618040"/>
            <a:ext cx="2844801" cy="3429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301625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Fitting: </a:t>
            </a:r>
            <a:r>
              <a:rPr lang="en-US" sz="340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he method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7700" y="911225"/>
            <a:ext cx="7848600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Typical model tree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0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1500" dirty="0" smtClean="0">
                <a:latin typeface="Comic Sans MS" charset="0"/>
              </a:rPr>
              <a:t>										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										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000" dirty="0" smtClean="0">
                <a:latin typeface="Comic Sans MS" charset="0"/>
              </a:rPr>
              <a:t>        </a:t>
            </a:r>
            <a:r>
              <a:rPr lang="en-US" sz="2000" dirty="0" err="1" smtClean="0">
                <a:latin typeface="Comic Sans MS" charset="0"/>
              </a:rPr>
              <a:t>n</a:t>
            </a:r>
            <a:r>
              <a:rPr lang="en-US" sz="2000" dirty="0" smtClean="0">
                <a:latin typeface="Comic Sans MS" charset="0"/>
              </a:rPr>
              <a:t>=free		        	 	</a:t>
            </a:r>
            <a:r>
              <a:rPr lang="en-US" sz="2000" dirty="0" err="1" smtClean="0">
                <a:latin typeface="Comic Sans MS" charset="0"/>
              </a:rPr>
              <a:t>n</a:t>
            </a:r>
            <a:r>
              <a:rPr lang="en-US" sz="2000" dirty="0" smtClean="0">
                <a:latin typeface="Comic Sans MS" charset="0"/>
              </a:rPr>
              <a:t>=4					 	</a:t>
            </a:r>
            <a:r>
              <a:rPr lang="en-US" sz="2000" dirty="0" err="1" smtClean="0">
                <a:latin typeface="Comic Sans MS" charset="0"/>
              </a:rPr>
              <a:t>n</a:t>
            </a:r>
            <a:r>
              <a:rPr lang="en-US" sz="2000" dirty="0" smtClean="0">
                <a:latin typeface="Comic Sans MS" charset="0"/>
              </a:rPr>
              <a:t>=1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0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0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000" dirty="0" smtClean="0">
                <a:latin typeface="Comic Sans MS" charset="0"/>
              </a:rPr>
              <a:t> 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000" dirty="0" smtClean="0">
                <a:latin typeface="Comic Sans MS" charset="0"/>
              </a:rPr>
              <a:t>               </a:t>
            </a:r>
            <a:r>
              <a:rPr lang="en-US" sz="2000" dirty="0" err="1" smtClean="0">
                <a:latin typeface="Comic Sans MS" charset="0"/>
              </a:rPr>
              <a:t>n</a:t>
            </a:r>
            <a:r>
              <a:rPr lang="en-US" sz="2000" dirty="0" smtClean="0">
                <a:latin typeface="Comic Sans MS" charset="0"/>
              </a:rPr>
              <a:t>=4   </a:t>
            </a:r>
            <a:r>
              <a:rPr lang="en-US" sz="2000" dirty="0" err="1" smtClean="0">
                <a:latin typeface="Comic Sans MS" charset="0"/>
              </a:rPr>
              <a:t>n</a:t>
            </a:r>
            <a:r>
              <a:rPr lang="en-US" sz="2000" dirty="0" smtClean="0">
                <a:latin typeface="Comic Sans MS" charset="0"/>
              </a:rPr>
              <a:t>=4							                           </a:t>
            </a:r>
            <a:r>
              <a:rPr lang="en-US" sz="2000" dirty="0" err="1" smtClean="0">
                <a:latin typeface="Comic Sans MS" charset="0"/>
              </a:rPr>
              <a:t>n</a:t>
            </a:r>
            <a:r>
              <a:rPr lang="en-US" sz="2000" dirty="0" smtClean="0">
                <a:latin typeface="Comic Sans MS" charset="0"/>
              </a:rPr>
              <a:t>=4	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0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000" dirty="0" smtClean="0">
                <a:latin typeface="Comic Sans MS" charset="0"/>
              </a:rPr>
              <a:t>	          		          				    	    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000" dirty="0" smtClean="0">
                <a:latin typeface="Comic Sans MS" charset="0"/>
              </a:rPr>
              <a:t>         PSF        PSF 		         PSF		                PSF    PSF								</a:t>
            </a: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 flipV="1">
          <a:off x="2387235" y="1628118"/>
          <a:ext cx="3051175" cy="1039813"/>
        </p:xfrm>
        <a:graphic>
          <a:graphicData uri="http://schemas.openxmlformats.org/presentationml/2006/ole">
            <p:oleObj spid="_x0000_s39938" name="Equation" r:id="rId3" imgW="1854200" imgH="546100" progId="Equation.3">
              <p:embed/>
            </p:oleObj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990600" y="3303587"/>
            <a:ext cx="7023895" cy="2908307"/>
            <a:chOff x="990600" y="3149600"/>
            <a:chExt cx="7023895" cy="2908307"/>
          </a:xfrm>
        </p:grpSpPr>
        <p:grpSp>
          <p:nvGrpSpPr>
            <p:cNvPr id="33" name="Group 32"/>
            <p:cNvGrpSpPr/>
            <p:nvPr/>
          </p:nvGrpSpPr>
          <p:grpSpPr>
            <a:xfrm>
              <a:off x="990600" y="3149600"/>
              <a:ext cx="1741490" cy="2908307"/>
              <a:chOff x="990600" y="3149600"/>
              <a:chExt cx="1741490" cy="2908307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701800" y="3149600"/>
                <a:ext cx="1030289" cy="9786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2314280" y="4853482"/>
                <a:ext cx="835619" cy="1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992" y="4242198"/>
                <a:ext cx="2046285" cy="11903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-101602" y="4241803"/>
                <a:ext cx="2908306" cy="723901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16200000" flipH="1">
              <a:off x="3669903" y="4077097"/>
              <a:ext cx="2121694" cy="29210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6413501" y="3200400"/>
              <a:ext cx="1600994" cy="2857504"/>
              <a:chOff x="6413501" y="3200400"/>
              <a:chExt cx="1600994" cy="2857504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7180874" y="3309326"/>
                <a:ext cx="889000" cy="67114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7550150" y="4858544"/>
                <a:ext cx="927101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6254356" y="4235846"/>
                <a:ext cx="2070893" cy="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5416553" y="4197349"/>
                <a:ext cx="2857503" cy="86360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rcRect l="14687" r="79933"/>
          <a:stretch>
            <a:fillRect/>
          </a:stretch>
        </p:blipFill>
        <p:spPr>
          <a:xfrm>
            <a:off x="190930" y="5892803"/>
            <a:ext cx="355964" cy="812800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 rot="5400000">
            <a:off x="2494393" y="6038854"/>
            <a:ext cx="471485" cy="158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641851" y="6013453"/>
            <a:ext cx="471485" cy="158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7015959" y="6037266"/>
            <a:ext cx="471485" cy="158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7726000" y="6038854"/>
            <a:ext cx="471485" cy="158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477961" y="6013452"/>
            <a:ext cx="471485" cy="158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678238" y="2606345"/>
            <a:ext cx="2400300" cy="4037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413501" y="2667931"/>
            <a:ext cx="2413000" cy="4037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rot="16200000" flipH="1">
            <a:off x="1409304" y="3659584"/>
            <a:ext cx="903287" cy="31670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1240729" y="5419031"/>
            <a:ext cx="1684144" cy="1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301625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Fitting: Discriminating between models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5078" y="1462527"/>
            <a:ext cx="8611211" cy="52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 Generally </a:t>
            </a:r>
            <a:r>
              <a:rPr lang="el-GR" sz="2400" dirty="0" smtClean="0">
                <a:latin typeface="Comic Sans MS" charset="0"/>
              </a:rPr>
              <a:t>χ</a:t>
            </a:r>
            <a:r>
              <a:rPr lang="en-US" sz="2400" baseline="30000" dirty="0" smtClean="0">
                <a:latin typeface="Comic Sans MS" charset="0"/>
              </a:rPr>
              <a:t>2</a:t>
            </a:r>
            <a:r>
              <a:rPr lang="en-US" sz="2400" dirty="0" smtClean="0">
                <a:latin typeface="Comic Sans MS" charset="0"/>
              </a:rPr>
              <a:t> works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 BUT: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    Combinations of different models may give similar </a:t>
            </a:r>
            <a:r>
              <a:rPr lang="el-GR" sz="2400" dirty="0" smtClean="0">
                <a:latin typeface="Comic Sans MS" charset="0"/>
              </a:rPr>
              <a:t>χ</a:t>
            </a:r>
            <a:r>
              <a:rPr lang="en-US" sz="2400" baseline="30000" dirty="0" smtClean="0">
                <a:latin typeface="Comic Sans MS" charset="0"/>
              </a:rPr>
              <a:t>2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baseline="300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baseline="30000" dirty="0" smtClean="0">
                <a:latin typeface="Comic Sans MS" charset="0"/>
              </a:rPr>
              <a:t>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baseline="30000" dirty="0" smtClean="0">
                <a:latin typeface="Comic Sans MS" charset="0"/>
              </a:rPr>
              <a:t> </a:t>
            </a:r>
            <a:r>
              <a:rPr lang="en-US" sz="2400" dirty="0" smtClean="0">
                <a:latin typeface="Comic Sans MS" charset="0"/>
              </a:rPr>
              <a:t>How to select the best model </a:t>
            </a:r>
            <a:r>
              <a:rPr lang="en-US" sz="2400" dirty="0" smtClean="0">
                <a:latin typeface="Comic Sans MS" charset="0"/>
              </a:rPr>
              <a:t>?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	</a:t>
            </a:r>
            <a:r>
              <a:rPr lang="en-US" sz="2400" dirty="0" smtClean="0">
                <a:latin typeface="Comic Sans MS" charset="0"/>
              </a:rPr>
              <a:t>Models </a:t>
            </a:r>
            <a:r>
              <a:rPr lang="en-US" sz="2400" dirty="0" smtClean="0">
                <a:latin typeface="Comic Sans MS" charset="0"/>
              </a:rPr>
              <a:t>not </a:t>
            </a:r>
            <a:r>
              <a:rPr lang="en-US" sz="2400" dirty="0" smtClean="0">
                <a:latin typeface="Comic Sans MS" charset="0"/>
              </a:rPr>
              <a:t>nested: cannot </a:t>
            </a:r>
            <a:r>
              <a:rPr lang="en-US" sz="2400" dirty="0" smtClean="0">
                <a:latin typeface="Comic Sans MS" charset="0"/>
              </a:rPr>
              <a:t>use standard methods</a:t>
            </a: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			Look at the residuals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176539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Fitting: Discriminating between models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15" y="911224"/>
            <a:ext cx="7270426" cy="2692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59" y="3756144"/>
            <a:ext cx="7251682" cy="268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301625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Fitting: Discriminating between models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5078" y="1347063"/>
            <a:ext cx="8611211" cy="510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 Excess variance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 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Best fitting model among least  </a:t>
            </a:r>
            <a:r>
              <a:rPr lang="el-GR" sz="2400" dirty="0" smtClean="0">
                <a:latin typeface="Comic Sans MS" charset="0"/>
              </a:rPr>
              <a:t>χ</a:t>
            </a:r>
            <a:r>
              <a:rPr lang="en-US" sz="2400" baseline="30000" dirty="0" smtClean="0">
                <a:latin typeface="Comic Sans MS" charset="0"/>
              </a:rPr>
              <a:t>2</a:t>
            </a:r>
            <a:r>
              <a:rPr lang="en-US" sz="2400" dirty="0" smtClean="0">
                <a:latin typeface="Comic Sans MS" charset="0"/>
              </a:rPr>
              <a:t>  models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  the one that has the lowest exc. variance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>
                <a:latin typeface="Comic Sans MS" charset="0"/>
              </a:rPr>
              <a:t>	</a:t>
            </a: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>
              <a:latin typeface="Comic Sans MS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654050" y="2374900"/>
          <a:ext cx="1587500" cy="434975"/>
        </p:xfrm>
        <a:graphic>
          <a:graphicData uri="http://schemas.openxmlformats.org/presentationml/2006/ole">
            <p:oleObj spid="_x0000_s23554" name="Equation" r:id="rId3" imgW="965200" imgH="228600" progId="Equation.3">
              <p:embed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663" y="1750819"/>
            <a:ext cx="6343650" cy="23495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700000">
            <a:off x="2881149" y="2064290"/>
            <a:ext cx="2095710" cy="1541703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700000">
            <a:off x="4877512" y="2062691"/>
            <a:ext cx="2095710" cy="154170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700000">
            <a:off x="6886325" y="2062693"/>
            <a:ext cx="2095710" cy="154170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45117" y="1876267"/>
            <a:ext cx="490695" cy="519217"/>
          </a:xfrm>
          <a:prstGeom prst="ellipse">
            <a:avLst/>
          </a:prstGeom>
          <a:noFill/>
          <a:ln w="254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490941" y="1876267"/>
            <a:ext cx="490695" cy="519217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21810" y="1876267"/>
            <a:ext cx="490695" cy="519217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301625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Fitting: Examples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make_ima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7144" t="18287" r="16720" b="24345"/>
              <a:stretch>
                <a:fillRect/>
              </a:stretch>
            </p:blipFill>
          </mc:Choice>
          <mc:Fallback>
            <p:blipFill>
              <a:blip r:embed="rId3"/>
              <a:srcRect l="17144" t="18287" r="16720" b="24345"/>
              <a:stretch>
                <a:fillRect/>
              </a:stretch>
            </p:blipFill>
          </mc:Fallback>
        </mc:AlternateContent>
        <p:spPr>
          <a:xfrm>
            <a:off x="4440339" y="911225"/>
            <a:ext cx="4843361" cy="5946775"/>
          </a:xfrm>
          <a:prstGeom prst="rect">
            <a:avLst/>
          </a:prstGeom>
        </p:spPr>
      </p:pic>
      <p:pic>
        <p:nvPicPr>
          <p:cNvPr id="5" name="Picture 4" descr="Paolo_Bonfini_thesis_table_3.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22589" t="67205" r="19226" b="18698"/>
              <a:stretch>
                <a:fillRect/>
              </a:stretch>
            </p:blipFill>
          </mc:Choice>
          <mc:Fallback>
            <p:blipFill>
              <a:blip r:embed="rId5"/>
              <a:srcRect l="22589" t="67205" r="19226" b="18698"/>
              <a:stretch>
                <a:fillRect/>
              </a:stretch>
            </p:blipFill>
          </mc:Fallback>
        </mc:AlternateContent>
        <p:spPr>
          <a:xfrm>
            <a:off x="-586999" y="2429488"/>
            <a:ext cx="5606636" cy="1922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4962" y="6236648"/>
            <a:ext cx="219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Bonfini</a:t>
            </a:r>
            <a:r>
              <a:rPr lang="en-US" dirty="0" smtClean="0"/>
              <a:t> et al.  </a:t>
            </a:r>
            <a:r>
              <a:rPr lang="en-US" dirty="0"/>
              <a:t>i</a:t>
            </a:r>
            <a:r>
              <a:rPr lang="en-US" dirty="0" smtClean="0"/>
              <a:t>n prep.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301625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Fitting: Problems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make_ima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7144" t="18287" r="16720" b="24345"/>
              <a:stretch>
                <a:fillRect/>
              </a:stretch>
            </p:blipFill>
          </mc:Choice>
          <mc:Fallback>
            <p:blipFill>
              <a:blip r:embed="rId3"/>
              <a:srcRect l="17144" t="18287" r="16720" b="24345"/>
              <a:stretch>
                <a:fillRect/>
              </a:stretch>
            </p:blipFill>
          </mc:Fallback>
        </mc:AlternateContent>
        <p:spPr>
          <a:xfrm>
            <a:off x="4440339" y="911225"/>
            <a:ext cx="4843361" cy="5946775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8279" y="1335527"/>
            <a:ext cx="4446922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However, method not ideal: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It is not calibrated </a:t>
            </a: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Cannot </a:t>
            </a:r>
            <a:r>
              <a:rPr lang="en-US" sz="2400" dirty="0" smtClean="0">
                <a:latin typeface="Comic Sans MS" charset="0"/>
              </a:rPr>
              <a:t>give significance</a:t>
            </a: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 Fitting process computationally intensive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Require an alternative, robust, fast, method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25600" y="1511300"/>
            <a:ext cx="52451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algn="ctr" eaLnBrk="0" hangingPunct="0">
              <a:buClr>
                <a:schemeClr val="tx2"/>
              </a:buClr>
            </a:pPr>
            <a:r>
              <a:rPr lang="en-US" sz="4000" dirty="0" smtClean="0">
                <a:latin typeface="Comic Sans MS" charset="0"/>
              </a:rPr>
              <a:t>Problem 3</a:t>
            </a:r>
          </a:p>
          <a:p>
            <a:pPr algn="ctr" eaLnBrk="0" hangingPunct="0">
              <a:buClr>
                <a:schemeClr val="tx2"/>
              </a:buClr>
            </a:pPr>
            <a:endParaRPr lang="en-US" sz="4000" dirty="0" smtClean="0">
              <a:solidFill>
                <a:srgbClr val="FF0000"/>
              </a:solidFill>
              <a:latin typeface="Comic Sans MS" charset="0"/>
            </a:endParaRPr>
          </a:p>
          <a:p>
            <a:pPr algn="ctr" eaLnBrk="0" hangingPunct="0">
              <a:buClr>
                <a:schemeClr val="tx2"/>
              </a:buClr>
            </a:pPr>
            <a:r>
              <a:rPr lang="en-US" sz="4000" dirty="0" smtClean="0">
                <a:solidFill>
                  <a:srgbClr val="FF0000"/>
                </a:solidFill>
                <a:latin typeface="Comic Sans MS" charset="0"/>
              </a:rPr>
              <a:t>Source Classification</a:t>
            </a:r>
          </a:p>
          <a:p>
            <a:pPr algn="ctr" eaLnBrk="0" hangingPunct="0">
              <a:buClr>
                <a:schemeClr val="tx2"/>
              </a:buClr>
            </a:pPr>
            <a:endParaRPr lang="en-US" sz="2000" dirty="0" smtClean="0">
              <a:solidFill>
                <a:srgbClr val="FF0000"/>
              </a:solidFill>
              <a:latin typeface="Comic Sans MS" charset="0"/>
            </a:endParaRPr>
          </a:p>
          <a:p>
            <a:pPr algn="ctr" eaLnBrk="0" hangingPunct="0">
              <a:buClr>
                <a:schemeClr val="tx2"/>
              </a:buClr>
            </a:pPr>
            <a:r>
              <a:rPr lang="en-US" sz="4000" dirty="0" smtClean="0">
                <a:solidFill>
                  <a:srgbClr val="FF0000"/>
                </a:solidFill>
                <a:latin typeface="Comic Sans MS" charset="0"/>
              </a:rPr>
              <a:t>(a)   Stars</a:t>
            </a:r>
            <a:endParaRPr lang="en-US" sz="4000" dirty="0">
              <a:solidFill>
                <a:srgbClr val="FF000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224649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Classifying stars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GrayCorbally-OBspect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519" y="836067"/>
            <a:ext cx="4836526" cy="5908878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0126" y="1048786"/>
            <a:ext cx="3670393" cy="429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eaLnBrk="0" hangingPunct="0">
              <a:lnSpc>
                <a:spcPct val="120000"/>
              </a:lnSpc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Relative strength of lines discriminates between different types of stars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solidFill>
                <a:srgbClr val="FF0000"/>
              </a:solidFill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 charset="0"/>
              </a:rPr>
              <a:t>Currently done “by eye”</a:t>
            </a:r>
          </a:p>
          <a:p>
            <a:pPr algn="ctr"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</a:rPr>
              <a:t>o</a:t>
            </a:r>
            <a:r>
              <a:rPr lang="en-US" sz="2400" dirty="0" smtClean="0">
                <a:solidFill>
                  <a:srgbClr val="000000"/>
                </a:solidFill>
                <a:latin typeface="Comic Sans MS" charset="0"/>
              </a:rPr>
              <a:t>r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Comic Sans MS" charset="0"/>
              </a:rPr>
              <a:t>y cross-correlation analysis</a:t>
            </a:r>
            <a:endParaRPr lang="en-US" sz="2400" dirty="0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224649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Classifying stars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GrayCorbally-OBspect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519" y="836067"/>
            <a:ext cx="4836526" cy="5908878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0126" y="2030218"/>
            <a:ext cx="3670393" cy="244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eaLnBrk="0" hangingPunct="0">
              <a:lnSpc>
                <a:spcPct val="120000"/>
              </a:lnSpc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Would like to define a quantitative scheme based on strength of different lines.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224649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Classifying stars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V="1">
            <a:off x="-130801" y="2615940"/>
            <a:ext cx="2205683" cy="976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67155" y="3722077"/>
            <a:ext cx="3106616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54868" y="1380968"/>
            <a:ext cx="4353632" cy="3813331"/>
            <a:chOff x="218368" y="1380969"/>
            <a:chExt cx="4016718" cy="3478088"/>
          </a:xfrm>
        </p:grpSpPr>
        <p:pic>
          <p:nvPicPr>
            <p:cNvPr id="5" name="Picture 4" descr="SMC_4387-4541.png"/>
            <p:cNvPicPr>
              <a:picLocks noChangeAspect="1"/>
            </p:cNvPicPr>
            <p:nvPr/>
          </p:nvPicPr>
          <p:blipFill>
            <a:blip r:embed="rId2"/>
            <a:srcRect l="3469" t="6545" r="7517" b="2960"/>
            <a:stretch>
              <a:fillRect/>
            </a:stretch>
          </p:blipFill>
          <p:spPr>
            <a:xfrm>
              <a:off x="218368" y="1380969"/>
              <a:ext cx="4016718" cy="347808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35002" y="3752973"/>
              <a:ext cx="3474720" cy="819026"/>
            </a:xfrm>
            <a:prstGeom prst="rect">
              <a:avLst/>
            </a:prstGeom>
            <a:solidFill>
              <a:schemeClr val="bg1">
                <a:lumMod val="50000"/>
                <a:alpha val="73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732768" y="2872074"/>
              <a:ext cx="3054018" cy="345831"/>
            </a:xfrm>
            <a:prstGeom prst="rect">
              <a:avLst/>
            </a:prstGeom>
            <a:solidFill>
              <a:schemeClr val="bg1">
                <a:lumMod val="50000"/>
                <a:alpha val="73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1999" y="1380969"/>
            <a:ext cx="4572001" cy="3813330"/>
            <a:chOff x="4571999" y="1380969"/>
            <a:chExt cx="4070817" cy="3478088"/>
          </a:xfrm>
        </p:grpSpPr>
        <p:pic>
          <p:nvPicPr>
            <p:cNvPr id="7" name="Picture 6" descr="SMC_4481-4645.png"/>
            <p:cNvPicPr>
              <a:picLocks noChangeAspect="1"/>
            </p:cNvPicPr>
            <p:nvPr/>
          </p:nvPicPr>
          <p:blipFill>
            <a:blip r:embed="rId3"/>
            <a:srcRect l="3881" t="7785" r="7686" b="3611"/>
            <a:stretch>
              <a:fillRect/>
            </a:stretch>
          </p:blipFill>
          <p:spPr>
            <a:xfrm>
              <a:off x="4571999" y="1380969"/>
              <a:ext cx="4070817" cy="347808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978405" y="3302000"/>
              <a:ext cx="3566160" cy="1280160"/>
            </a:xfrm>
            <a:prstGeom prst="rect">
              <a:avLst/>
            </a:prstGeom>
            <a:solidFill>
              <a:schemeClr val="bg1">
                <a:lumMod val="50000"/>
                <a:alpha val="73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3926087" y="2521386"/>
              <a:ext cx="3099816" cy="1024128"/>
            </a:xfrm>
            <a:prstGeom prst="rect">
              <a:avLst/>
            </a:prstGeom>
            <a:solidFill>
              <a:schemeClr val="bg1">
                <a:lumMod val="50000"/>
                <a:alpha val="73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6338277" y="3466124"/>
            <a:ext cx="2516554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5267673" y="2392588"/>
            <a:ext cx="1809421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65960" y="6107771"/>
            <a:ext cx="248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Maravelias</a:t>
            </a:r>
            <a:r>
              <a:rPr lang="en-US" dirty="0" smtClean="0"/>
              <a:t> et al. in prep.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25600" y="1511300"/>
            <a:ext cx="52451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eaLnBrk="0" hangingPunct="0">
              <a:buClr>
                <a:schemeClr val="tx2"/>
              </a:buClr>
            </a:pPr>
            <a:r>
              <a:rPr lang="en-US" sz="3200" dirty="0" smtClean="0">
                <a:latin typeface="Comic Sans MS" charset="0"/>
              </a:rPr>
              <a:t>Two types of problems: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	</a:t>
            </a:r>
          </a:p>
          <a:p>
            <a:pPr marL="342900" indent="342900" eaLnBrk="0" hangingPunct="0"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 	Fitting</a:t>
            </a:r>
          </a:p>
          <a:p>
            <a:pPr marL="342900" indent="342900" eaLnBrk="0" hangingPunct="0">
              <a:buClr>
                <a:schemeClr val="tx2"/>
              </a:buClr>
              <a:buFont typeface="Arial"/>
              <a:buChar char="•"/>
            </a:pPr>
            <a:endParaRPr lang="en-US" sz="2400" dirty="0" smtClean="0">
              <a:latin typeface="Comic Sans MS" charset="0"/>
            </a:endParaRPr>
          </a:p>
          <a:p>
            <a:pPr marL="342900" indent="342900" eaLnBrk="0" hangingPunct="0"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 	Source Classification</a:t>
            </a:r>
          </a:p>
          <a:p>
            <a:pPr eaLnBrk="0" hangingPunct="0">
              <a:spcBef>
                <a:spcPct val="25000"/>
              </a:spcBef>
              <a:buClr>
                <a:schemeClr val="tx2"/>
              </a:buClr>
              <a:buFont typeface="Arial Narrow" charset="0"/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 </a:t>
            </a:r>
            <a:endParaRPr lang="en-US" sz="2400" dirty="0">
              <a:solidFill>
                <a:srgbClr val="FF000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C_4387-4541.png"/>
          <p:cNvPicPr>
            <a:picLocks noChangeAspect="1"/>
          </p:cNvPicPr>
          <p:nvPr/>
        </p:nvPicPr>
        <p:blipFill>
          <a:blip r:embed="rId2"/>
          <a:srcRect l="3469" t="6545" r="7517" b="2960"/>
          <a:stretch>
            <a:fillRect/>
          </a:stretch>
        </p:blipFill>
        <p:spPr>
          <a:xfrm>
            <a:off x="4403498" y="1318031"/>
            <a:ext cx="4681897" cy="4054069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224649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Classifying stars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700" y="970689"/>
            <a:ext cx="4762500" cy="665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eaLnBrk="0" hangingPunct="0">
              <a:lnSpc>
                <a:spcPct val="120000"/>
              </a:lnSpc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Not simple….</a:t>
            </a:r>
          </a:p>
          <a:p>
            <a:pPr eaLnBrk="0" hangingPunct="0">
              <a:lnSpc>
                <a:spcPct val="120000"/>
              </a:lnSpc>
              <a:buClr>
                <a:schemeClr val="tx2"/>
              </a:buClr>
              <a:buFont typeface="Arial Narrow" charset="0"/>
              <a:buNone/>
            </a:pPr>
            <a:endParaRPr lang="en-US" sz="1500" dirty="0" smtClean="0">
              <a:latin typeface="Comic Sans MS" charset="0"/>
            </a:endParaRP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Multi-parameter space</a:t>
            </a: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err="1" smtClean="0">
                <a:latin typeface="Comic Sans MS" charset="0"/>
              </a:rPr>
              <a:t>Degeneracies</a:t>
            </a:r>
            <a:r>
              <a:rPr lang="en-US" sz="2400" dirty="0" smtClean="0">
                <a:latin typeface="Comic Sans MS" charset="0"/>
              </a:rPr>
              <a:t> in parts of the parameter space</a:t>
            </a: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Sparse sampling</a:t>
            </a: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Continuous distribution of parameters in training sample (cannot use clustering)</a:t>
            </a: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Uncertainties and intrinsic variance in  training sample</a:t>
            </a:r>
          </a:p>
          <a:p>
            <a:pPr eaLnBrk="0" hangingPunct="0">
              <a:lnSpc>
                <a:spcPct val="120000"/>
              </a:lnSpc>
              <a:buClr>
                <a:schemeClr val="tx2"/>
              </a:buClr>
              <a:buFont typeface="Arial Narrow" charset="0"/>
              <a:buNone/>
            </a:pPr>
            <a:endParaRPr lang="en-US" sz="2400" dirty="0">
              <a:latin typeface="Comic Sans MS" charset="0"/>
            </a:endParaRPr>
          </a:p>
          <a:p>
            <a:pPr eaLnBrk="0" hangingPunct="0">
              <a:lnSpc>
                <a:spcPct val="120000"/>
              </a:lnSpc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25600" y="1511300"/>
            <a:ext cx="52451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algn="ctr" eaLnBrk="0" hangingPunct="0">
              <a:buClr>
                <a:schemeClr val="tx2"/>
              </a:buClr>
            </a:pPr>
            <a:r>
              <a:rPr lang="en-US" sz="4000" dirty="0" smtClean="0">
                <a:latin typeface="Comic Sans MS" charset="0"/>
              </a:rPr>
              <a:t>Problem 3</a:t>
            </a:r>
          </a:p>
          <a:p>
            <a:pPr algn="ctr" eaLnBrk="0" hangingPunct="0">
              <a:buClr>
                <a:schemeClr val="tx2"/>
              </a:buClr>
            </a:pPr>
            <a:endParaRPr lang="en-US" sz="4000" dirty="0" smtClean="0">
              <a:solidFill>
                <a:srgbClr val="FF0000"/>
              </a:solidFill>
              <a:latin typeface="Comic Sans MS" charset="0"/>
            </a:endParaRPr>
          </a:p>
          <a:p>
            <a:pPr algn="ctr" eaLnBrk="0" hangingPunct="0">
              <a:buClr>
                <a:schemeClr val="tx2"/>
              </a:buClr>
            </a:pPr>
            <a:r>
              <a:rPr lang="en-US" sz="4000" dirty="0" smtClean="0">
                <a:solidFill>
                  <a:srgbClr val="FF0000"/>
                </a:solidFill>
                <a:latin typeface="Comic Sans MS" charset="0"/>
              </a:rPr>
              <a:t>Source Classification</a:t>
            </a:r>
          </a:p>
          <a:p>
            <a:pPr algn="ctr" eaLnBrk="0" hangingPunct="0">
              <a:buClr>
                <a:schemeClr val="tx2"/>
              </a:buClr>
            </a:pPr>
            <a:endParaRPr lang="en-US" sz="2000" dirty="0" smtClean="0">
              <a:solidFill>
                <a:srgbClr val="FF0000"/>
              </a:solidFill>
              <a:latin typeface="Comic Sans MS" charset="0"/>
            </a:endParaRPr>
          </a:p>
          <a:p>
            <a:pPr algn="ctr" eaLnBrk="0" hangingPunct="0">
              <a:buClr>
                <a:schemeClr val="tx2"/>
              </a:buClr>
            </a:pPr>
            <a:r>
              <a:rPr lang="en-US" sz="4000" dirty="0" smtClean="0">
                <a:solidFill>
                  <a:srgbClr val="FF0000"/>
                </a:solidFill>
                <a:latin typeface="Comic Sans MS" charset="0"/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  <a:latin typeface="Comic Sans MS" charset="0"/>
              </a:rPr>
              <a:t>b</a:t>
            </a:r>
            <a:r>
              <a:rPr lang="en-US" sz="4000" dirty="0" smtClean="0">
                <a:solidFill>
                  <a:srgbClr val="FF0000"/>
                </a:solidFill>
                <a:latin typeface="Comic Sans MS" charset="0"/>
              </a:rPr>
              <a:t>)   Galaxies</a:t>
            </a:r>
            <a:endParaRPr lang="en-US" sz="4000" dirty="0">
              <a:solidFill>
                <a:srgbClr val="FF000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224649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Classifying galaxies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-3448"/>
          <a:stretch>
            <a:fillRect/>
          </a:stretch>
        </p:blipFill>
        <p:spPr>
          <a:xfrm>
            <a:off x="151248" y="766895"/>
            <a:ext cx="4305300" cy="6023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780" y="834249"/>
            <a:ext cx="4330700" cy="5822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52054" y="766895"/>
            <a:ext cx="1039119" cy="29767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12637" y="766895"/>
            <a:ext cx="1187048" cy="29767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24291" y="919295"/>
            <a:ext cx="760096" cy="29767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09946" y="919295"/>
            <a:ext cx="760096" cy="29767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44801" y="6421314"/>
            <a:ext cx="148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 et al.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2323123" y="138051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Classifying galaxies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2" name="Picture 11" descr="fg3.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32" y="747651"/>
            <a:ext cx="3387986" cy="59159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68931" y="6477103"/>
            <a:ext cx="188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Kewley</a:t>
            </a:r>
            <a:r>
              <a:rPr lang="en-US" dirty="0" smtClean="0"/>
              <a:t> et al. 2001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735096" y="1682251"/>
            <a:ext cx="2270337" cy="4720511"/>
            <a:chOff x="6422481" y="2177551"/>
            <a:chExt cx="2270337" cy="4720511"/>
          </a:xfrm>
        </p:grpSpPr>
        <p:pic>
          <p:nvPicPr>
            <p:cNvPr id="15" name="Picture 14" descr="Kewley_Kaufmann_2006MNRAS_372__961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23216" t="70783" r="71978" b="13536"/>
                <a:stretch>
                  <a:fillRect/>
                </a:stretch>
              </p:blipFill>
            </mc:Choice>
            <mc:Fallback>
              <p:blipFill>
                <a:blip r:embed="rId4"/>
                <a:srcRect l="23216" t="70783" r="71978" b="13536"/>
                <a:stretch>
                  <a:fillRect/>
                </a:stretch>
              </p:blipFill>
            </mc:Fallback>
          </mc:AlternateContent>
          <p:spPr>
            <a:xfrm>
              <a:off x="6422481" y="2177904"/>
              <a:ext cx="491685" cy="2076596"/>
            </a:xfrm>
            <a:prstGeom prst="rect">
              <a:avLst/>
            </a:prstGeom>
          </p:spPr>
        </p:pic>
        <p:pic>
          <p:nvPicPr>
            <p:cNvPr id="16" name="Picture 15" descr="Kewley_Kaufmann_2006MNRAS_372__961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58817" t="70783" r="22610" b="10271"/>
                <a:stretch>
                  <a:fillRect/>
                </a:stretch>
              </p:blipFill>
            </mc:Choice>
            <mc:Fallback>
              <p:blipFill>
                <a:blip r:embed="rId4"/>
                <a:srcRect l="58817" t="70783" r="22610" b="10271"/>
                <a:stretch>
                  <a:fillRect/>
                </a:stretch>
              </p:blipFill>
            </mc:Fallback>
          </mc:AlternateContent>
          <p:spPr>
            <a:xfrm>
              <a:off x="6796928" y="2177551"/>
              <a:ext cx="1895890" cy="2502898"/>
            </a:xfrm>
            <a:prstGeom prst="rect">
              <a:avLst/>
            </a:prstGeom>
          </p:spPr>
        </p:pic>
        <p:pic>
          <p:nvPicPr>
            <p:cNvPr id="17" name="Picture 16" descr="Kewley_Kaufmann_2006MNRAS_372__961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43013" t="70783" r="40152" b="10271"/>
                <a:stretch>
                  <a:fillRect/>
                </a:stretch>
              </p:blipFill>
            </mc:Choice>
            <mc:Fallback>
              <p:blipFill>
                <a:blip r:embed="rId4"/>
                <a:srcRect l="43013" t="70783" r="40152" b="10271"/>
                <a:stretch>
                  <a:fillRect/>
                </a:stretch>
              </p:blipFill>
            </mc:Fallback>
          </mc:AlternateContent>
          <p:spPr>
            <a:xfrm>
              <a:off x="6806697" y="4376620"/>
              <a:ext cx="1731228" cy="252144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256720" y="6444837"/>
            <a:ext cx="188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Kewley</a:t>
            </a:r>
            <a:r>
              <a:rPr lang="en-US" dirty="0" smtClean="0"/>
              <a:t> et al. 2006</a:t>
            </a:r>
          </a:p>
        </p:txBody>
      </p:sp>
      <p:pic>
        <p:nvPicPr>
          <p:cNvPr id="20" name="Picture 19" descr="Kewley_Kaufmann_2006MNRAS_372__961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2401" t="70783" r="56089" b="10271"/>
              <a:stretch>
                <a:fillRect/>
              </a:stretch>
            </p:blipFill>
          </mc:Choice>
          <mc:Fallback>
            <p:blipFill>
              <a:blip r:embed="rId4"/>
              <a:srcRect l="22401" t="70783" r="56089" b="10271"/>
              <a:stretch>
                <a:fillRect/>
              </a:stretch>
            </p:blipFill>
          </mc:Fallback>
        </mc:AlternateContent>
        <p:spPr>
          <a:xfrm>
            <a:off x="3639619" y="921265"/>
            <a:ext cx="3008832" cy="3429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224649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Classifying galaxies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5100" y="932589"/>
            <a:ext cx="4965700" cy="407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eaLnBrk="0" hangingPunct="0">
              <a:lnSpc>
                <a:spcPct val="120000"/>
              </a:lnSpc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Basically an empirical scheme</a:t>
            </a:r>
          </a:p>
          <a:p>
            <a:pPr eaLnBrk="0" hangingPunct="0">
              <a:lnSpc>
                <a:spcPct val="120000"/>
              </a:lnSpc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Multi-dimensional parameter space</a:t>
            </a: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Sparse sampling  - but now large training sample available</a:t>
            </a: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Uncertainties and intrinsic variance in  training sample</a:t>
            </a:r>
          </a:p>
        </p:txBody>
      </p:sp>
      <p:pic>
        <p:nvPicPr>
          <p:cNvPr id="7" name="Picture 6" descr="Kewley_Kaufmann_2006MNRAS_372__961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2401" t="70783" r="56089" b="10271"/>
              <a:stretch>
                <a:fillRect/>
              </a:stretch>
            </p:blipFill>
          </mc:Choice>
          <mc:Fallback>
            <p:blipFill>
              <a:blip r:embed="rId3"/>
              <a:srcRect l="22401" t="70783" r="56089" b="10271"/>
              <a:stretch>
                <a:fillRect/>
              </a:stretch>
            </p:blipFill>
          </mc:Fallback>
        </mc:AlternateContent>
        <p:spPr>
          <a:xfrm>
            <a:off x="5130800" y="1389789"/>
            <a:ext cx="3694323" cy="4211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8850" y="5601178"/>
            <a:ext cx="72263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>
                <a:latin typeface="Comic Sans MS" charset="0"/>
              </a:rPr>
              <a:t> </a:t>
            </a:r>
            <a:r>
              <a:rPr lang="en-US" sz="2800" dirty="0" smtClean="0">
                <a:latin typeface="Comic Sans MS" charset="0"/>
              </a:rPr>
              <a:t>Use observations to define locus of different classes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0" y="224649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Classifying galaxies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5100" y="500789"/>
            <a:ext cx="5181600" cy="846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eaLnBrk="0" hangingPunct="0">
              <a:lnSpc>
                <a:spcPct val="120000"/>
              </a:lnSpc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Uncertainties in classification due to </a:t>
            </a:r>
          </a:p>
          <a:p>
            <a:pPr marL="803275" lvl="1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measurement errors</a:t>
            </a:r>
          </a:p>
          <a:p>
            <a:pPr marL="803275" lvl="1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>
                <a:latin typeface="Comic Sans MS" charset="0"/>
              </a:rPr>
              <a:t>u</a:t>
            </a:r>
            <a:r>
              <a:rPr lang="en-US" sz="2400" dirty="0" smtClean="0">
                <a:latin typeface="Comic Sans MS" charset="0"/>
              </a:rPr>
              <a:t>ncertainties in diagnostic  scheme</a:t>
            </a: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Not always consistent results from different diagnostics</a:t>
            </a: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</a:pPr>
            <a:endParaRPr lang="en-US" sz="2400" dirty="0" smtClean="0">
              <a:latin typeface="Comic Sans MS" charset="0"/>
            </a:endParaRP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charset="2"/>
              <a:buChar char="è"/>
            </a:pPr>
            <a:r>
              <a:rPr lang="en-US" sz="2400" dirty="0" smtClean="0">
                <a:latin typeface="Comic Sans MS" charset="0"/>
              </a:rPr>
              <a:t>Use ALL diagnostics together</a:t>
            </a: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charset="2"/>
              <a:buChar char="è"/>
            </a:pPr>
            <a:r>
              <a:rPr lang="en-US" sz="2400" dirty="0" smtClean="0">
                <a:latin typeface="Comic Sans MS" charset="0"/>
              </a:rPr>
              <a:t> Obtain classification with a confidence interval</a:t>
            </a:r>
          </a:p>
          <a:p>
            <a:pPr marL="803275" lvl="1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</a:pPr>
            <a:endParaRPr lang="en-US" sz="2400" dirty="0" smtClean="0">
              <a:latin typeface="Comic Sans MS" charset="0"/>
            </a:endParaRP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lnSpc>
                <a:spcPct val="120000"/>
              </a:lnSpc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lnSpc>
                <a:spcPct val="120000"/>
              </a:lnSpc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</p:txBody>
      </p:sp>
      <p:pic>
        <p:nvPicPr>
          <p:cNvPr id="7" name="Picture 6" descr="Kewley_Kaufmann_2006MNRAS_372__961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2401" t="70783" r="56089" b="10271"/>
              <a:stretch>
                <a:fillRect/>
              </a:stretch>
            </p:blipFill>
          </mc:Choice>
          <mc:Fallback>
            <p:blipFill>
              <a:blip r:embed="rId4"/>
              <a:srcRect l="22401" t="70783" r="56089" b="10271"/>
              <a:stretch>
                <a:fillRect/>
              </a:stretch>
            </p:blipFill>
          </mc:Fallback>
        </mc:AlternateContent>
        <p:spPr>
          <a:xfrm>
            <a:off x="4978400" y="1046889"/>
            <a:ext cx="3860800" cy="440116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32380" y="1673684"/>
            <a:ext cx="4211620" cy="3959037"/>
            <a:chOff x="4932380" y="1673684"/>
            <a:chExt cx="4211620" cy="3959037"/>
          </a:xfrm>
        </p:grpSpPr>
        <p:pic>
          <p:nvPicPr>
            <p:cNvPr id="5" name="Picture 4" descr="3D-BPT.png"/>
            <p:cNvPicPr>
              <a:picLocks noChangeAspect="1"/>
            </p:cNvPicPr>
            <p:nvPr/>
          </p:nvPicPr>
          <p:blipFill>
            <a:blip r:embed="rId5"/>
            <a:srcRect l="15799" t="10126" r="5401" b="3863"/>
            <a:stretch>
              <a:fillRect/>
            </a:stretch>
          </p:blipFill>
          <p:spPr>
            <a:xfrm>
              <a:off x="4932380" y="1673684"/>
              <a:ext cx="4211620" cy="344774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112298" y="5263389"/>
              <a:ext cx="2739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Maragoudakis</a:t>
              </a:r>
              <a:r>
                <a:rPr lang="en-US" dirty="0" smtClean="0"/>
                <a:t> et al in prep.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0" y="224649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Classification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8900" y="716689"/>
            <a:ext cx="4483100" cy="697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eaLnBrk="0" hangingPunct="0">
              <a:lnSpc>
                <a:spcPct val="120000"/>
              </a:lnSpc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Problem similar to inverting Hardness ratios to spectral parameters </a:t>
            </a: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endParaRPr lang="en-US" sz="2000" dirty="0" smtClean="0">
              <a:latin typeface="Comic Sans MS" charset="0"/>
            </a:endParaRP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But more difficult</a:t>
            </a:r>
          </a:p>
          <a:p>
            <a:pPr marL="803275" lvl="1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We do not have well defined grid</a:t>
            </a:r>
          </a:p>
          <a:p>
            <a:pPr marL="803275" lvl="1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Grid is not continuous</a:t>
            </a:r>
          </a:p>
          <a:p>
            <a:pPr marL="803275" lvl="1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</a:pPr>
            <a:endParaRPr lang="en-US" sz="2400" dirty="0" smtClean="0">
              <a:latin typeface="Comic Sans MS" charset="0"/>
            </a:endParaRP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lnSpc>
                <a:spcPct val="120000"/>
              </a:lnSpc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lnSpc>
                <a:spcPct val="120000"/>
              </a:lnSpc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</p:txBody>
      </p:sp>
      <p:pic>
        <p:nvPicPr>
          <p:cNvPr id="9" name="Picture 8" descr="HR_examp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8802" t="45709" r="16207" b="27222"/>
              <a:stretch>
                <a:fillRect/>
              </a:stretch>
            </p:blipFill>
          </mc:Choice>
          <mc:Fallback>
            <p:blipFill>
              <a:blip r:embed="rId3"/>
              <a:srcRect l="48802" t="45709" r="16207" b="27222"/>
              <a:stretch>
                <a:fillRect/>
              </a:stretch>
            </p:blipFill>
          </mc:Fallback>
        </mc:AlternateContent>
        <p:spPr>
          <a:xfrm>
            <a:off x="5422900" y="834249"/>
            <a:ext cx="3263900" cy="3267691"/>
          </a:xfrm>
          <a:prstGeom prst="rect">
            <a:avLst/>
          </a:prstGeom>
        </p:spPr>
      </p:pic>
      <p:pic>
        <p:nvPicPr>
          <p:cNvPr id="10" name="Picture 9" descr="HR_examp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3909" t="13132" r="18108" b="70661"/>
              <a:stretch>
                <a:fillRect/>
              </a:stretch>
            </p:blipFill>
          </mc:Choice>
          <mc:Fallback>
            <p:blipFill>
              <a:blip r:embed="rId5"/>
              <a:srcRect l="13909" t="13132" r="18108" b="70661"/>
              <a:stretch>
                <a:fillRect/>
              </a:stretch>
            </p:blipFill>
          </mc:Fallback>
        </mc:AlternateContent>
        <p:spPr>
          <a:xfrm>
            <a:off x="4025899" y="4038600"/>
            <a:ext cx="5104039" cy="157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3698" y="581532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Taeyoung</a:t>
            </a:r>
            <a:r>
              <a:rPr lang="en-US" dirty="0" smtClean="0"/>
              <a:t> Park’s thesis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6197601" y="3158065"/>
            <a:ext cx="829735" cy="97367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07099" y="2633136"/>
            <a:ext cx="493182" cy="465664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00281" y="3156580"/>
            <a:ext cx="526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</a:t>
            </a:r>
            <a:r>
              <a:rPr lang="en-US" sz="1400" baseline="-25000" dirty="0" smtClean="0"/>
              <a:t>H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07099" y="2633136"/>
            <a:ext cx="313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Γ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224649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Summary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5100" y="297589"/>
            <a:ext cx="8978900" cy="637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eaLnBrk="0" hangingPunct="0">
              <a:lnSpc>
                <a:spcPct val="120000"/>
              </a:lnSpc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Model selection in multi-component 2D image fits</a:t>
            </a: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Joint fits of datasets of different sizes</a:t>
            </a:r>
          </a:p>
          <a:p>
            <a:pPr marL="346075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Classification in multi-parameter space </a:t>
            </a:r>
          </a:p>
          <a:p>
            <a:pPr marL="803275" lvl="1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Definition of the locus of different source types based on sparse data with uncertainties</a:t>
            </a:r>
          </a:p>
          <a:p>
            <a:pPr marL="803275" lvl="1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atin typeface="Comic Sans MS" charset="0"/>
              </a:rPr>
              <a:t>Characterization of objects given uncertainties in classification scheme and measurement errors </a:t>
            </a:r>
          </a:p>
          <a:p>
            <a:pPr marL="803275" lvl="1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</a:pPr>
            <a:endParaRPr lang="en-US" sz="1000" dirty="0" smtClean="0">
              <a:latin typeface="Comic Sans MS" charset="0"/>
            </a:endParaRPr>
          </a:p>
          <a:p>
            <a:pPr marL="803275" lvl="1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400" dirty="0" smtClean="0">
                <a:latin typeface="Comic Sans MS" charset="0"/>
              </a:rPr>
              <a:t>All are challenging problems related to  very common data analysis tasks.</a:t>
            </a:r>
            <a:endParaRPr lang="en-US" sz="2400" dirty="0">
              <a:latin typeface="Comic Sans MS" charset="0"/>
            </a:endParaRPr>
          </a:p>
          <a:p>
            <a:pPr marL="803275" lvl="1" indent="-230188" eaLnBrk="0" hangingPunct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</a:pPr>
            <a:endParaRPr lang="en-US" sz="1000" dirty="0" smtClean="0">
              <a:latin typeface="Comic Sans MS" charset="0"/>
            </a:endParaRPr>
          </a:p>
          <a:p>
            <a:pPr marL="346075" indent="-230188" algn="ctr" eaLnBrk="0" hangingPunct="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dirty="0" smtClean="0">
                <a:latin typeface="Comic Sans MS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mic Sans MS" charset="0"/>
              </a:rPr>
              <a:t>Any volunteers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212725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Fitting: complex datasets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SED_Example_NO_spe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6900" t="11823" r="5346" b="7390"/>
              <a:stretch>
                <a:fillRect/>
              </a:stretch>
            </p:blipFill>
          </mc:Choice>
          <mc:Fallback>
            <p:blipFill>
              <a:blip r:embed="rId3"/>
              <a:srcRect l="6900" t="11823" r="5346" b="7390"/>
              <a:stretch>
                <a:fillRect/>
              </a:stretch>
            </p:blipFill>
          </mc:Fallback>
        </mc:AlternateContent>
        <p:spPr>
          <a:xfrm rot="5400000">
            <a:off x="1526357" y="248160"/>
            <a:ext cx="5862503" cy="6984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301625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Fitting: complex datasets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Starlight_Example_no_subt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0706" t="6220" r="9152" b="8802"/>
              <a:stretch>
                <a:fillRect/>
              </a:stretch>
            </p:blipFill>
          </mc:Choice>
          <mc:Fallback>
            <p:blipFill>
              <a:blip r:embed="rId3"/>
              <a:srcRect l="10706" t="6220" r="9152" b="8802"/>
              <a:stretch>
                <a:fillRect/>
              </a:stretch>
            </p:blipFill>
          </mc:Fallback>
        </mc:AlternateContent>
        <p:spPr>
          <a:xfrm rot="10800000">
            <a:off x="2098497" y="1139826"/>
            <a:ext cx="6750406" cy="5531582"/>
          </a:xfrm>
          <a:prstGeom prst="rect">
            <a:avLst/>
          </a:prstGeom>
        </p:spPr>
      </p:pic>
      <p:pic>
        <p:nvPicPr>
          <p:cNvPr id="6" name="Picture 5" descr="SED_Example_NO_spe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6900" t="11823" r="5346" b="7390"/>
              <a:stretch>
                <a:fillRect/>
              </a:stretch>
            </p:blipFill>
          </mc:Choice>
          <mc:Fallback>
            <p:blipFill>
              <a:blip r:embed="rId5"/>
              <a:srcRect l="6900" t="11823" r="5346" b="7390"/>
              <a:stretch>
                <a:fillRect/>
              </a:stretch>
            </p:blipFill>
          </mc:Fallback>
        </mc:AlternateContent>
        <p:spPr>
          <a:xfrm rot="5400000">
            <a:off x="465311" y="674512"/>
            <a:ext cx="2472976" cy="294640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209550" y="2800350"/>
            <a:ext cx="3733800" cy="1206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5599" y="1504601"/>
            <a:ext cx="6985001" cy="280069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87672" y="6446714"/>
            <a:ext cx="2850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Maragoudakis</a:t>
            </a:r>
            <a:r>
              <a:rPr lang="en-US" dirty="0" smtClean="0"/>
              <a:t> et al.  </a:t>
            </a:r>
            <a:r>
              <a:rPr lang="en-US" dirty="0"/>
              <a:t>i</a:t>
            </a:r>
            <a:r>
              <a:rPr lang="en-US" dirty="0" smtClean="0"/>
              <a:t>n prep.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D_Example_SED_spe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6286"/>
              <a:stretch>
                <a:fillRect/>
              </a:stretch>
            </p:blipFill>
          </mc:Choice>
          <mc:Fallback>
            <p:blipFill>
              <a:blip r:embed="rId3"/>
              <a:srcRect t="6286"/>
              <a:stretch>
                <a:fillRect/>
              </a:stretch>
            </p:blipFill>
          </mc:Fallback>
        </mc:AlternateContent>
        <p:spPr>
          <a:xfrm rot="5400000">
            <a:off x="1481575" y="52027"/>
            <a:ext cx="5851262" cy="7311299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301625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Fitting: complex datasets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301625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Fitting: complex datasets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SED_Example_SED_spe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6286"/>
              <a:stretch>
                <a:fillRect/>
              </a:stretch>
            </p:blipFill>
          </mc:Choice>
          <mc:Fallback>
            <p:blipFill>
              <a:blip r:embed="rId3"/>
              <a:srcRect t="6286"/>
              <a:stretch>
                <a:fillRect/>
              </a:stretch>
            </p:blipFill>
          </mc:Fallback>
        </mc:AlternateContent>
        <p:spPr>
          <a:xfrm rot="5400000">
            <a:off x="4248105" y="647194"/>
            <a:ext cx="4352826" cy="5438964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3979" y="2120949"/>
            <a:ext cx="398431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eaLnBrk="0" hangingPunct="0">
              <a:buClr>
                <a:schemeClr val="tx2"/>
              </a:buClr>
            </a:pPr>
            <a:r>
              <a:rPr lang="en-US" sz="2400" dirty="0" smtClean="0">
                <a:latin typeface="Comic Sans MS" charset="0"/>
              </a:rPr>
              <a:t>Iterative fitting may work, but it is inefficient and confidence intervals on parameters not reliable</a:t>
            </a:r>
          </a:p>
          <a:p>
            <a:pPr eaLnBrk="0" hangingPunct="0">
              <a:buClr>
                <a:schemeClr val="tx2"/>
              </a:buClr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</a:pPr>
            <a:r>
              <a:rPr lang="en-US" sz="2400" dirty="0" smtClean="0">
                <a:latin typeface="Comic Sans MS" charset="0"/>
              </a:rPr>
              <a:t>How do we fit jointly the two datasets ?</a:t>
            </a:r>
          </a:p>
          <a:p>
            <a:pPr eaLnBrk="0" hangingPunct="0">
              <a:buClr>
                <a:schemeClr val="tx2"/>
              </a:buClr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</a:pPr>
            <a:r>
              <a:rPr lang="en-US" sz="2400" dirty="0" smtClean="0">
                <a:latin typeface="Comic Sans MS" charset="0"/>
              </a:rPr>
              <a:t>VERY common problem !</a:t>
            </a:r>
          </a:p>
          <a:p>
            <a:pPr eaLnBrk="0" hangingPunct="0">
              <a:buClr>
                <a:schemeClr val="tx2"/>
              </a:buClr>
            </a:pPr>
            <a:endParaRPr lang="en-US" sz="2400" dirty="0" smtClean="0">
              <a:latin typeface="Comic Sans MS" charset="0"/>
            </a:endParaRPr>
          </a:p>
        </p:txBody>
      </p:sp>
      <p:pic>
        <p:nvPicPr>
          <p:cNvPr id="6" name="Picture 5" descr="X-ray_spectru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5266" t="8148" r="8628" b="10370"/>
              <a:stretch>
                <a:fillRect/>
              </a:stretch>
            </p:blipFill>
          </mc:Choice>
          <mc:Fallback>
            <p:blipFill>
              <a:blip r:embed="rId5"/>
              <a:srcRect l="5266" t="8148" r="8628" b="10370"/>
              <a:stretch>
                <a:fillRect/>
              </a:stretch>
            </p:blipFill>
          </mc:Fallback>
        </mc:AlternateContent>
        <p:spPr>
          <a:xfrm rot="5400000">
            <a:off x="4451751" y="459974"/>
            <a:ext cx="4356053" cy="5334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25600" y="1511300"/>
            <a:ext cx="52451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algn="ctr" eaLnBrk="0" hangingPunct="0">
              <a:buClr>
                <a:schemeClr val="tx2"/>
              </a:buClr>
            </a:pPr>
            <a:r>
              <a:rPr lang="en-US" sz="4000" dirty="0" smtClean="0">
                <a:latin typeface="Comic Sans MS" charset="0"/>
              </a:rPr>
              <a:t>Problem 2</a:t>
            </a:r>
          </a:p>
          <a:p>
            <a:pPr algn="ctr" eaLnBrk="0" hangingPunct="0">
              <a:buClr>
                <a:schemeClr val="tx2"/>
              </a:buClr>
            </a:pPr>
            <a:endParaRPr lang="en-US" sz="4000" dirty="0" smtClean="0">
              <a:solidFill>
                <a:srgbClr val="FF0000"/>
              </a:solidFill>
              <a:latin typeface="Comic Sans MS" charset="0"/>
            </a:endParaRPr>
          </a:p>
          <a:p>
            <a:pPr algn="ctr" eaLnBrk="0" hangingPunct="0">
              <a:buClr>
                <a:schemeClr val="tx2"/>
              </a:buClr>
            </a:pPr>
            <a:r>
              <a:rPr lang="en-US" sz="4000" dirty="0" smtClean="0">
                <a:solidFill>
                  <a:srgbClr val="FF0000"/>
                </a:solidFill>
                <a:latin typeface="Comic Sans MS" charset="0"/>
              </a:rPr>
              <a:t>Model selection in 2D fits of images </a:t>
            </a:r>
            <a:endParaRPr lang="en-US" sz="4000" dirty="0">
              <a:solidFill>
                <a:srgbClr val="FF000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301625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A primer on galaxy morphology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M104_RVB"/>
          <p:cNvPicPr>
            <a:picLocks noChangeAspect="1" noChangeArrowheads="1"/>
          </p:cNvPicPr>
          <p:nvPr/>
        </p:nvPicPr>
        <p:blipFill>
          <a:blip r:embed="rId3"/>
          <a:srcRect l="12119" t="30266" r="18526" b="21902"/>
          <a:stretch>
            <a:fillRect/>
          </a:stretch>
        </p:blipFill>
        <p:spPr bwMode="auto">
          <a:xfrm>
            <a:off x="4707734" y="863115"/>
            <a:ext cx="4493224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74564"/>
            <a:ext cx="78486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eaLnBrk="0" hangingPunct="0">
              <a:buClr>
                <a:schemeClr val="tx2"/>
              </a:buClr>
            </a:pPr>
            <a:r>
              <a:rPr lang="en-US" sz="2400" dirty="0" smtClean="0">
                <a:latin typeface="Comic Sans MS" charset="0"/>
              </a:rPr>
              <a:t>Three components: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	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</a:t>
            </a:r>
            <a:r>
              <a:rPr lang="en-US" sz="2400" dirty="0" err="1" smtClean="0">
                <a:latin typeface="Comic Sans MS" charset="0"/>
              </a:rPr>
              <a:t>spheroidal</a:t>
            </a: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  </a:t>
            </a:r>
          </a:p>
          <a:p>
            <a:pPr eaLnBrk="0" hangingPunct="0">
              <a:buClr>
                <a:schemeClr val="tx2"/>
              </a:buClr>
            </a:pPr>
            <a:r>
              <a:rPr lang="en-US" sz="2400" dirty="0" smtClean="0">
                <a:latin typeface="Comic Sans MS" charset="0"/>
              </a:rPr>
              <a:t>   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exponential disk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solidFill>
                <a:srgbClr val="FF0000"/>
              </a:solidFill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solidFill>
                <a:srgbClr val="FF0000"/>
              </a:solidFill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solidFill>
                <a:srgbClr val="FF0000"/>
              </a:solidFill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mic Sans MS" charset="0"/>
              </a:rPr>
              <a:t>and nuclear point source (PSF)</a:t>
            </a:r>
            <a:endParaRPr lang="en-US" sz="2400" dirty="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28703" y="2857500"/>
          <a:ext cx="3428810" cy="940832"/>
        </p:xfrm>
        <a:graphic>
          <a:graphicData uri="http://schemas.openxmlformats.org/presentationml/2006/ole">
            <p:oleObj spid="_x0000_s18434" name="Equation" r:id="rId4" imgW="2082800" imgH="571500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374775" y="4641850"/>
          <a:ext cx="1735138" cy="731838"/>
        </p:xfrm>
        <a:graphic>
          <a:graphicData uri="http://schemas.openxmlformats.org/presentationml/2006/ole">
            <p:oleObj spid="_x0000_s18435" name="Equation" r:id="rId5" imgW="1054100" imgH="444500" progId="Equation.3">
              <p:embed/>
            </p:oleObj>
          </a:graphicData>
        </a:graphic>
      </p:graphicFrame>
      <p:pic>
        <p:nvPicPr>
          <p:cNvPr id="8" name="Picture 17" descr="M81_large"/>
          <p:cNvPicPr>
            <a:picLocks noChangeAspect="1" noChangeArrowheads="1"/>
          </p:cNvPicPr>
          <p:nvPr/>
        </p:nvPicPr>
        <p:blipFill>
          <a:blip r:embed="rId6"/>
          <a:srcRect l="13737" t="8357" r="16016" b="10057"/>
          <a:stretch>
            <a:fillRect/>
          </a:stretch>
        </p:blipFill>
        <p:spPr bwMode="auto">
          <a:xfrm>
            <a:off x="4707734" y="3364478"/>
            <a:ext cx="4512466" cy="349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76200" y="301625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Fitting: </a:t>
            </a:r>
            <a:r>
              <a:rPr lang="en-US" sz="340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he method</a:t>
            </a:r>
            <a:endParaRPr lang="en-US" sz="3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7000" y="915860"/>
            <a:ext cx="7848600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1400" b="1" i="1" dirty="0" smtClean="0">
              <a:latin typeface="Arial Narrow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Use a generalized model  </a:t>
            </a:r>
            <a:endParaRPr lang="en-US" sz="10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1500" dirty="0" smtClean="0">
                <a:latin typeface="Comic Sans MS" charset="0"/>
              </a:rPr>
              <a:t>										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										</a:t>
            </a:r>
            <a:r>
              <a:rPr lang="en-US" sz="2000" dirty="0" err="1" smtClean="0">
                <a:latin typeface="Comic Sans MS" charset="0"/>
              </a:rPr>
              <a:t>n</a:t>
            </a:r>
            <a:r>
              <a:rPr lang="en-US" sz="2000" dirty="0" smtClean="0">
                <a:latin typeface="Comic Sans MS" charset="0"/>
              </a:rPr>
              <a:t>=4 :  </a:t>
            </a:r>
            <a:r>
              <a:rPr lang="en-US" sz="2000" dirty="0" err="1" smtClean="0">
                <a:latin typeface="Comic Sans MS" charset="0"/>
              </a:rPr>
              <a:t>spheroidal</a:t>
            </a:r>
            <a:endParaRPr lang="en-US" sz="20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000" dirty="0" smtClean="0">
                <a:latin typeface="Comic Sans MS" charset="0"/>
              </a:rPr>
              <a:t>  										 </a:t>
            </a:r>
            <a:r>
              <a:rPr lang="en-US" sz="2000" dirty="0" err="1" smtClean="0">
                <a:latin typeface="Comic Sans MS" charset="0"/>
              </a:rPr>
              <a:t>n</a:t>
            </a:r>
            <a:r>
              <a:rPr lang="en-US" sz="2000" dirty="0" smtClean="0">
                <a:latin typeface="Comic Sans MS" charset="0"/>
              </a:rPr>
              <a:t>=1  : disk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Add other (or alternative)  models as needed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  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Add blurring by PSF 	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r>
              <a:rPr lang="en-US" sz="2400" dirty="0" smtClean="0">
                <a:latin typeface="Comic Sans MS" charset="0"/>
              </a:rPr>
              <a:t> Do  </a:t>
            </a:r>
            <a:r>
              <a:rPr lang="el-GR" sz="2400" dirty="0" smtClean="0">
                <a:latin typeface="Comic Sans MS" charset="0"/>
              </a:rPr>
              <a:t>χ</a:t>
            </a:r>
            <a:r>
              <a:rPr lang="en-US" sz="2400" baseline="30000" dirty="0" smtClean="0">
                <a:latin typeface="Comic Sans MS" charset="0"/>
              </a:rPr>
              <a:t>2</a:t>
            </a:r>
            <a:r>
              <a:rPr lang="en-US" sz="2400" dirty="0" smtClean="0">
                <a:latin typeface="Comic Sans MS" charset="0"/>
              </a:rPr>
              <a:t>  fit (e.g. </a:t>
            </a:r>
            <a:r>
              <a:rPr lang="en-US" sz="2400" dirty="0" err="1" smtClean="0">
                <a:latin typeface="Comic Sans MS" charset="0"/>
              </a:rPr>
              <a:t>Peng</a:t>
            </a:r>
            <a:r>
              <a:rPr lang="en-US" sz="2400" dirty="0" smtClean="0">
                <a:latin typeface="Comic Sans MS" charset="0"/>
              </a:rPr>
              <a:t> et al., 2002)</a:t>
            </a: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  <a:p>
            <a:pPr eaLnBrk="0" hangingPunct="0">
              <a:buClr>
                <a:schemeClr val="tx2"/>
              </a:buClr>
              <a:buFont typeface="Arial Narrow" charset="0"/>
              <a:buNone/>
            </a:pPr>
            <a:endParaRPr lang="en-US" sz="2400" dirty="0" smtClean="0">
              <a:latin typeface="Comic Sans MS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 flipV="1">
          <a:off x="1358535" y="1628118"/>
          <a:ext cx="3051175" cy="1039813"/>
        </p:xfrm>
        <a:graphic>
          <a:graphicData uri="http://schemas.openxmlformats.org/presentationml/2006/ole">
            <p:oleObj spid="_x0000_s20482" name="Equation" r:id="rId3" imgW="1854200" imgH="546100" progId="Equation.3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14687" r="16970"/>
          <a:stretch>
            <a:fillRect/>
          </a:stretch>
        </p:blipFill>
        <p:spPr>
          <a:xfrm>
            <a:off x="1358535" y="4838700"/>
            <a:ext cx="4522089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 l="21936" r="24262"/>
          <a:stretch>
            <a:fillRect/>
          </a:stretch>
        </p:blipFill>
        <p:spPr>
          <a:xfrm>
            <a:off x="1802267" y="5798870"/>
            <a:ext cx="3559943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707</Words>
  <Application>Microsoft Macintosh PowerPoint</Application>
  <PresentationFormat>On-screen Show (4:3)</PresentationFormat>
  <Paragraphs>206</Paragraphs>
  <Slides>27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Three data analysis problems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SAO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Chandra view of X-ray source populations in nearby galaxies.</dc:title>
  <dc:creator>Andreas Zezas</dc:creator>
  <cp:lastModifiedBy>Andreas Zezas</cp:lastModifiedBy>
  <cp:revision>33</cp:revision>
  <dcterms:created xsi:type="dcterms:W3CDTF">2014-03-25T14:41:51Z</dcterms:created>
  <dcterms:modified xsi:type="dcterms:W3CDTF">2014-03-25T16:01:07Z</dcterms:modified>
</cp:coreProperties>
</file>