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12" r:id="rId1"/>
  </p:sldMasterIdLst>
  <p:notesMasterIdLst>
    <p:notesMasterId r:id="rId55"/>
  </p:notesMasterIdLst>
  <p:sldIdLst>
    <p:sldId id="507" r:id="rId2"/>
    <p:sldId id="580" r:id="rId3"/>
    <p:sldId id="574" r:id="rId4"/>
    <p:sldId id="609" r:id="rId5"/>
    <p:sldId id="600" r:id="rId6"/>
    <p:sldId id="605" r:id="rId7"/>
    <p:sldId id="573" r:id="rId8"/>
    <p:sldId id="589" r:id="rId9"/>
    <p:sldId id="590" r:id="rId10"/>
    <p:sldId id="578" r:id="rId11"/>
    <p:sldId id="579" r:id="rId12"/>
    <p:sldId id="629" r:id="rId13"/>
    <p:sldId id="585" r:id="rId14"/>
    <p:sldId id="587" r:id="rId15"/>
    <p:sldId id="533" r:id="rId16"/>
    <p:sldId id="512" r:id="rId17"/>
    <p:sldId id="601" r:id="rId18"/>
    <p:sldId id="602" r:id="rId19"/>
    <p:sldId id="571" r:id="rId20"/>
    <p:sldId id="511" r:id="rId21"/>
    <p:sldId id="603" r:id="rId22"/>
    <p:sldId id="520" r:id="rId23"/>
    <p:sldId id="615" r:id="rId24"/>
    <p:sldId id="616" r:id="rId25"/>
    <p:sldId id="622" r:id="rId26"/>
    <p:sldId id="619" r:id="rId27"/>
    <p:sldId id="527" r:id="rId28"/>
    <p:sldId id="565" r:id="rId29"/>
    <p:sldId id="620" r:id="rId30"/>
    <p:sldId id="628" r:id="rId31"/>
    <p:sldId id="634" r:id="rId32"/>
    <p:sldId id="621" r:id="rId33"/>
    <p:sldId id="524" r:id="rId34"/>
    <p:sldId id="545" r:id="rId35"/>
    <p:sldId id="623" r:id="rId36"/>
    <p:sldId id="540" r:id="rId37"/>
    <p:sldId id="612" r:id="rId38"/>
    <p:sldId id="611" r:id="rId39"/>
    <p:sldId id="627" r:id="rId40"/>
    <p:sldId id="630" r:id="rId41"/>
    <p:sldId id="631" r:id="rId42"/>
    <p:sldId id="567" r:id="rId43"/>
    <p:sldId id="560" r:id="rId44"/>
    <p:sldId id="632" r:id="rId45"/>
    <p:sldId id="568" r:id="rId46"/>
    <p:sldId id="561" r:id="rId47"/>
    <p:sldId id="554" r:id="rId48"/>
    <p:sldId id="633" r:id="rId49"/>
    <p:sldId id="551" r:id="rId50"/>
    <p:sldId id="569" r:id="rId51"/>
    <p:sldId id="610" r:id="rId52"/>
    <p:sldId id="613" r:id="rId53"/>
    <p:sldId id="526" r:id="rId54"/>
  </p:sldIdLst>
  <p:sldSz cx="9144000" cy="6858000" type="letter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0360AE"/>
        </a:solidFill>
        <a:latin typeface="Times" pitchFamily="-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0360AE"/>
        </a:solidFill>
        <a:latin typeface="Times" pitchFamily="-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0360AE"/>
        </a:solidFill>
        <a:latin typeface="Times" pitchFamily="-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0360AE"/>
        </a:solidFill>
        <a:latin typeface="Times" pitchFamily="-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0360AE"/>
        </a:solidFill>
        <a:latin typeface="Times" pitchFamily="-1" charset="0"/>
        <a:ea typeface="+mn-ea"/>
        <a:cs typeface="+mn-cs"/>
      </a:defRPr>
    </a:lvl5pPr>
    <a:lvl6pPr marL="2286000" algn="l" defTabSz="457200" rtl="0" eaLnBrk="1" latinLnBrk="0" hangingPunct="1">
      <a:defRPr sz="2000" b="1" kern="1200">
        <a:solidFill>
          <a:srgbClr val="0360AE"/>
        </a:solidFill>
        <a:latin typeface="Times" pitchFamily="-1" charset="0"/>
        <a:ea typeface="+mn-ea"/>
        <a:cs typeface="+mn-cs"/>
      </a:defRPr>
    </a:lvl6pPr>
    <a:lvl7pPr marL="2743200" algn="l" defTabSz="457200" rtl="0" eaLnBrk="1" latinLnBrk="0" hangingPunct="1">
      <a:defRPr sz="2000" b="1" kern="1200">
        <a:solidFill>
          <a:srgbClr val="0360AE"/>
        </a:solidFill>
        <a:latin typeface="Times" pitchFamily="-1" charset="0"/>
        <a:ea typeface="+mn-ea"/>
        <a:cs typeface="+mn-cs"/>
      </a:defRPr>
    </a:lvl7pPr>
    <a:lvl8pPr marL="3200400" algn="l" defTabSz="457200" rtl="0" eaLnBrk="1" latinLnBrk="0" hangingPunct="1">
      <a:defRPr sz="2000" b="1" kern="1200">
        <a:solidFill>
          <a:srgbClr val="0360AE"/>
        </a:solidFill>
        <a:latin typeface="Times" pitchFamily="-1" charset="0"/>
        <a:ea typeface="+mn-ea"/>
        <a:cs typeface="+mn-cs"/>
      </a:defRPr>
    </a:lvl8pPr>
    <a:lvl9pPr marL="3657600" algn="l" defTabSz="457200" rtl="0" eaLnBrk="1" latinLnBrk="0" hangingPunct="1">
      <a:defRPr sz="2000" b="1" kern="1200">
        <a:solidFill>
          <a:srgbClr val="0360AE"/>
        </a:solidFill>
        <a:latin typeface="Times" pitchFamily="-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665FC"/>
    <a:srgbClr val="14FCEC"/>
    <a:srgbClr val="FF101A"/>
    <a:srgbClr val="20B01C"/>
    <a:srgbClr val="666699"/>
    <a:srgbClr val="993366"/>
    <a:srgbClr val="F9FF14"/>
    <a:srgbClr val="0A19FF"/>
    <a:srgbClr val="0360AE"/>
    <a:srgbClr val="04E61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20" y="-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49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9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39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9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-1" charset="0"/>
              </a:defRPr>
            </a:lvl1pPr>
          </a:lstStyle>
          <a:p>
            <a:pPr>
              <a:defRPr/>
            </a:pPr>
            <a:fld id="{67FDDCA6-E9DE-6249-8565-22F4D655F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-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-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-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CDAC-F89C-4D84-9B6B-78F8195501F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097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55845-11A3-2944-BE81-1B2E5219A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08698-5481-2748-B20C-5BBE22495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A01C8-C51C-FA4F-89D9-939448DD5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1740E-5E4D-BF45-9FAB-5ABE4A9FD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5CF5F-EF17-1042-A59C-A2C558EFE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17CF8-6825-F248-A9B8-621AB2DC3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97B16-560E-F347-98E7-8FF431ADF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7257D-A50A-784D-A5A7-EC665762E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ABB1E-9187-9F40-ABED-CEC5310EF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207DF-8CF4-3847-9FE3-5093DF10C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B9484-683D-E34E-840C-C5DA49CC6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381CD-F4DC-E84F-8F59-610A9B816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F573B-D2B1-4748-B0DE-528C4829A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AA6CE-D4D8-BD4F-A2F7-64AD08691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7D2B7-AB2D-B241-8F59-915994242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2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Times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2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2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Times" pitchFamily="-1" charset="0"/>
              </a:defRPr>
            </a:lvl1pPr>
          </a:lstStyle>
          <a:p>
            <a:pPr>
              <a:defRPr/>
            </a:pPr>
            <a:fld id="{A56A2648-1103-2943-98DB-C53B23DF8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gif"/><Relationship Id="rId3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gif"/><Relationship Id="rId3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2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d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df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gif"/><Relationship Id="rId12" Type="http://schemas.openxmlformats.org/officeDocument/2006/relationships/image" Target="../media/image76.gif"/><Relationship Id="rId13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7.gif"/><Relationship Id="rId4" Type="http://schemas.openxmlformats.org/officeDocument/2006/relationships/image" Target="../media/image68.gif"/><Relationship Id="rId5" Type="http://schemas.openxmlformats.org/officeDocument/2006/relationships/image" Target="../media/image69.gif"/><Relationship Id="rId6" Type="http://schemas.openxmlformats.org/officeDocument/2006/relationships/image" Target="../media/image70.gif"/><Relationship Id="rId7" Type="http://schemas.openxmlformats.org/officeDocument/2006/relationships/image" Target="../media/image71.gif"/><Relationship Id="rId8" Type="http://schemas.openxmlformats.org/officeDocument/2006/relationships/image" Target="../media/image72.gif"/><Relationship Id="rId9" Type="http://schemas.openxmlformats.org/officeDocument/2006/relationships/image" Target="../media/image73.gif"/><Relationship Id="rId10" Type="http://schemas.openxmlformats.org/officeDocument/2006/relationships/image" Target="../media/image74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gif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447800" y="152400"/>
            <a:ext cx="60886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Adding a new dimension: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multivariate </a:t>
            </a:r>
            <a:r>
              <a:rPr lang="en-US" sz="2800" dirty="0" smtClean="0">
                <a:solidFill>
                  <a:schemeClr val="tx1"/>
                </a:solidFill>
              </a:rPr>
              <a:t>studies of X-ray Binaries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81000" y="1143000"/>
            <a:ext cx="815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Saku </a:t>
            </a:r>
            <a:r>
              <a:rPr lang="en-US" dirty="0" err="1" smtClean="0">
                <a:solidFill>
                  <a:schemeClr val="tx1"/>
                </a:solidFill>
              </a:rPr>
              <a:t>Vrtilek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CfA</a:t>
            </a:r>
            <a:r>
              <a:rPr lang="en-US" dirty="0" smtClean="0">
                <a:solidFill>
                  <a:schemeClr val="tx1"/>
                </a:solidFill>
              </a:rPr>
              <a:t>),  Luke </a:t>
            </a:r>
            <a:r>
              <a:rPr lang="en-US" dirty="0" err="1" smtClean="0">
                <a:solidFill>
                  <a:schemeClr val="tx1"/>
                </a:solidFill>
              </a:rPr>
              <a:t>Bornn</a:t>
            </a:r>
            <a:r>
              <a:rPr lang="en-US" dirty="0" smtClean="0">
                <a:solidFill>
                  <a:schemeClr val="tx1"/>
                </a:solidFill>
              </a:rPr>
              <a:t> (Harvard),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Bram </a:t>
            </a:r>
            <a:r>
              <a:rPr lang="en-US" dirty="0" err="1" smtClean="0">
                <a:solidFill>
                  <a:schemeClr val="tx1"/>
                </a:solidFill>
              </a:rPr>
              <a:t>Boroson</a:t>
            </a:r>
            <a:r>
              <a:rPr lang="en-US" dirty="0" smtClean="0">
                <a:solidFill>
                  <a:schemeClr val="tx1"/>
                </a:solidFill>
              </a:rPr>
              <a:t> (CSU</a:t>
            </a:r>
            <a:r>
              <a:rPr lang="en-US" dirty="0" smtClean="0">
                <a:solidFill>
                  <a:schemeClr val="tx1"/>
                </a:solidFill>
              </a:rPr>
              <a:t>), Joey Richards (LLNL)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3810000" y="5791200"/>
            <a:ext cx="1905000" cy="428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  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17" descr="animate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0574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C955B-2295-AA47-9DAF-FB463ECD2EA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638800" y="6461125"/>
            <a:ext cx="350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AE740"/>
                </a:solidFill>
              </a:rPr>
              <a:t>Belloni</a:t>
            </a:r>
            <a:r>
              <a:rPr lang="en-US" dirty="0">
                <a:solidFill>
                  <a:srgbClr val="0AE740"/>
                </a:solidFill>
              </a:rPr>
              <a:t> et al 2000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09600" y="6172200"/>
            <a:ext cx="822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1s bins; 1 hour </a:t>
            </a:r>
            <a:r>
              <a:rPr lang="en-US" sz="1800" dirty="0" smtClean="0">
                <a:solidFill>
                  <a:srgbClr val="FF0000"/>
                </a:solidFill>
              </a:rPr>
              <a:t>intervals;   HR1</a:t>
            </a:r>
            <a:r>
              <a:rPr lang="en-US" sz="1800" dirty="0">
                <a:solidFill>
                  <a:srgbClr val="FF0000"/>
                </a:solidFill>
              </a:rPr>
              <a:t>= (5-13keV)/(2-5keV</a:t>
            </a:r>
            <a:r>
              <a:rPr lang="en-US" sz="1800" dirty="0" smtClean="0">
                <a:solidFill>
                  <a:srgbClr val="FF0000"/>
                </a:solidFill>
              </a:rPr>
              <a:t>);   HR2</a:t>
            </a:r>
            <a:r>
              <a:rPr lang="en-US" sz="1800" dirty="0">
                <a:solidFill>
                  <a:srgbClr val="FF0000"/>
                </a:solidFill>
              </a:rPr>
              <a:t>=(13-60keV)/(2-5keV)</a:t>
            </a:r>
            <a:endParaRPr lang="en-US" sz="1800" dirty="0">
              <a:solidFill>
                <a:srgbClr val="DCFCA2"/>
              </a:solidFill>
            </a:endParaRP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609600" y="285690"/>
            <a:ext cx="7476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RXTE </a:t>
            </a:r>
            <a:r>
              <a:rPr lang="en-US" dirty="0">
                <a:solidFill>
                  <a:srgbClr val="FF0000"/>
                </a:solidFill>
              </a:rPr>
              <a:t>PCA </a:t>
            </a:r>
            <a:r>
              <a:rPr lang="en-US" dirty="0" err="1">
                <a:solidFill>
                  <a:srgbClr val="FF0000"/>
                </a:solidFill>
              </a:rPr>
              <a:t>lightcurves</a:t>
            </a:r>
            <a:r>
              <a:rPr lang="en-US" dirty="0">
                <a:solidFill>
                  <a:srgbClr val="FF0000"/>
                </a:solidFill>
              </a:rPr>
              <a:t> and color-color </a:t>
            </a:r>
            <a:r>
              <a:rPr lang="en-US" dirty="0" smtClean="0">
                <a:solidFill>
                  <a:srgbClr val="FF0000"/>
                </a:solidFill>
              </a:rPr>
              <a:t>diagrams of GRS1915+105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088" name="Line 11"/>
          <p:cNvSpPr>
            <a:spLocks noChangeShapeType="1"/>
          </p:cNvSpPr>
          <p:nvPr/>
        </p:nvSpPr>
        <p:spPr bwMode="auto">
          <a:xfrm>
            <a:off x="533400" y="26670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9" name="Line 12"/>
          <p:cNvSpPr>
            <a:spLocks noChangeShapeType="1"/>
          </p:cNvSpPr>
          <p:nvPr/>
        </p:nvSpPr>
        <p:spPr bwMode="auto">
          <a:xfrm>
            <a:off x="533400" y="41910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0" name="Line 13"/>
          <p:cNvSpPr>
            <a:spLocks noChangeShapeType="1"/>
          </p:cNvSpPr>
          <p:nvPr/>
        </p:nvSpPr>
        <p:spPr bwMode="auto">
          <a:xfrm>
            <a:off x="4953000" y="25908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1" name="Line 14"/>
          <p:cNvSpPr>
            <a:spLocks noChangeShapeType="1"/>
          </p:cNvSpPr>
          <p:nvPr/>
        </p:nvSpPr>
        <p:spPr bwMode="auto">
          <a:xfrm>
            <a:off x="4876800" y="42672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2" name="Line 15"/>
          <p:cNvSpPr>
            <a:spLocks noChangeShapeType="1"/>
          </p:cNvSpPr>
          <p:nvPr/>
        </p:nvSpPr>
        <p:spPr bwMode="auto">
          <a:xfrm>
            <a:off x="2514600" y="1066800"/>
            <a:ext cx="0" cy="472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3" name="Line 16"/>
          <p:cNvSpPr>
            <a:spLocks noChangeShapeType="1"/>
          </p:cNvSpPr>
          <p:nvPr/>
        </p:nvSpPr>
        <p:spPr bwMode="auto">
          <a:xfrm>
            <a:off x="6858000" y="1066800"/>
            <a:ext cx="0" cy="472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f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663484"/>
            <a:ext cx="4267200" cy="5516881"/>
          </a:xfrm>
          <a:prstGeom prst="rect">
            <a:avLst/>
          </a:prstGeom>
        </p:spPr>
      </p:pic>
      <p:pic>
        <p:nvPicPr>
          <p:cNvPr id="16" name="Picture 15" descr="f2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95800" y="609600"/>
            <a:ext cx="4302564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DD88-8D3E-8248-BF1E-69AF62CD758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7587" name="Picture 2" descr="apj359763f1_hr.gif                                             001E6CF0Macintosh HD                   BFF2B25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 flipH="1" flipV="1">
            <a:off x="5257800" y="609600"/>
            <a:ext cx="167127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7315200" y="2514600"/>
            <a:ext cx="152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6B732"/>
                </a:solidFill>
              </a:rPr>
              <a:t>Neutron star “Z” and “Atoll” systems Homan </a:t>
            </a:r>
          </a:p>
          <a:p>
            <a:r>
              <a:rPr lang="en-US" dirty="0" smtClean="0">
                <a:solidFill>
                  <a:srgbClr val="06B732"/>
                </a:solidFill>
              </a:rPr>
              <a:t>et </a:t>
            </a:r>
            <a:r>
              <a:rPr lang="en-US" dirty="0">
                <a:solidFill>
                  <a:srgbClr val="06B732"/>
                </a:solidFill>
              </a:rPr>
              <a:t>al 2010</a:t>
            </a:r>
          </a:p>
        </p:txBody>
      </p:sp>
      <p:sp>
        <p:nvSpPr>
          <p:cNvPr id="67590" name="Text Box 8"/>
          <p:cNvSpPr txBox="1">
            <a:spLocks noChangeArrowheads="1"/>
          </p:cNvSpPr>
          <p:nvPr/>
        </p:nvSpPr>
        <p:spPr bwMode="auto">
          <a:xfrm>
            <a:off x="228600" y="381000"/>
            <a:ext cx="3797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AE740"/>
                </a:solidFill>
              </a:rPr>
              <a:t>Black hole system GRS 1915+105</a:t>
            </a:r>
          </a:p>
          <a:p>
            <a:r>
              <a:rPr lang="en-US" dirty="0" err="1">
                <a:solidFill>
                  <a:srgbClr val="0AE740"/>
                </a:solidFill>
              </a:rPr>
              <a:t>Belloni</a:t>
            </a:r>
            <a:r>
              <a:rPr lang="en-US" dirty="0">
                <a:solidFill>
                  <a:srgbClr val="0AE740"/>
                </a:solidFill>
              </a:rPr>
              <a:t> et al 2000</a:t>
            </a:r>
            <a:endParaRPr lang="en-US" dirty="0"/>
          </a:p>
        </p:txBody>
      </p:sp>
      <p:sp>
        <p:nvSpPr>
          <p:cNvPr id="67591" name="Line 9"/>
          <p:cNvSpPr>
            <a:spLocks noChangeShapeType="1"/>
          </p:cNvSpPr>
          <p:nvPr/>
        </p:nvSpPr>
        <p:spPr bwMode="auto">
          <a:xfrm>
            <a:off x="381000" y="24384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2" name="Line 10"/>
          <p:cNvSpPr>
            <a:spLocks noChangeShapeType="1"/>
          </p:cNvSpPr>
          <p:nvPr/>
        </p:nvSpPr>
        <p:spPr bwMode="auto">
          <a:xfrm>
            <a:off x="381000" y="40386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f2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" y="1036320"/>
            <a:ext cx="4267200" cy="55168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 flipH="1">
            <a:off x="-1981200" y="3886200"/>
            <a:ext cx="45720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Color Intensity        Color Intensity           Color Intensity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112986"/>
            <a:ext cx="4038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1400" dirty="0" smtClean="0"/>
              <a:t>Time (</a:t>
            </a:r>
            <a:r>
              <a:rPr lang="en-US" sz="1400" dirty="0" err="1" smtClean="0"/>
              <a:t>s</a:t>
            </a:r>
            <a:r>
              <a:rPr lang="en-US" sz="1400" dirty="0" smtClean="0"/>
              <a:t>)	             Time (</a:t>
            </a:r>
            <a:r>
              <a:rPr lang="en-US" sz="1400" dirty="0" err="1" smtClean="0"/>
              <a:t>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181600" y="6321623"/>
            <a:ext cx="19219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Soft Color     Intensity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4059567" y="2975543"/>
            <a:ext cx="22410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Hard Color various ranges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A2DBC-B492-9E4D-B3F6-437FBCBD472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657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400" dirty="0"/>
          </a:p>
          <a:p>
            <a:r>
              <a:rPr lang="en-US" sz="2400" dirty="0"/>
              <a:t>Introduction:</a:t>
            </a:r>
          </a:p>
          <a:p>
            <a:r>
              <a:rPr lang="en-US" sz="2400" dirty="0"/>
              <a:t>	</a:t>
            </a:r>
            <a:r>
              <a:rPr lang="en-US" sz="2400" b="0" dirty="0"/>
              <a:t>X-ray binaries</a:t>
            </a:r>
            <a:endParaRPr lang="en-US" sz="2400" b="0" dirty="0" smtClean="0"/>
          </a:p>
          <a:p>
            <a:r>
              <a:rPr lang="en-US" sz="2400" dirty="0" smtClean="0">
                <a:latin typeface="Wingdings"/>
                <a:ea typeface="Wingdings"/>
                <a:cs typeface="Wingdings"/>
              </a:rPr>
              <a:t>   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 err="1" smtClean="0"/>
              <a:t>Data</a:t>
            </a:r>
            <a:r>
              <a:rPr lang="en-US" sz="2400" dirty="0" smtClean="0"/>
              <a:t> </a:t>
            </a:r>
            <a:r>
              <a:rPr lang="en-US" sz="2400" dirty="0"/>
              <a:t>set</a:t>
            </a:r>
          </a:p>
          <a:p>
            <a:r>
              <a:rPr lang="en-US" sz="2400" dirty="0"/>
              <a:t>	</a:t>
            </a:r>
            <a:r>
              <a:rPr lang="en-US" sz="2400" b="0" dirty="0"/>
              <a:t>CCI </a:t>
            </a:r>
            <a:r>
              <a:rPr lang="en-US" sz="2400" b="0" dirty="0" smtClean="0"/>
              <a:t>description</a:t>
            </a:r>
          </a:p>
          <a:p>
            <a:endParaRPr lang="en-US" sz="2400" dirty="0" smtClean="0"/>
          </a:p>
          <a:p>
            <a:r>
              <a:rPr lang="en-US" sz="2400" dirty="0" smtClean="0"/>
              <a:t>Physical interpretations</a:t>
            </a:r>
          </a:p>
          <a:p>
            <a:endParaRPr lang="en-US" sz="2400" dirty="0" smtClean="0"/>
          </a:p>
          <a:p>
            <a:r>
              <a:rPr lang="en-US" sz="2400" dirty="0" smtClean="0"/>
              <a:t>Statistical solutions (Luke)</a:t>
            </a:r>
          </a:p>
          <a:p>
            <a:endParaRPr lang="en-US" sz="2400" dirty="0" smtClean="0"/>
          </a:p>
          <a:p>
            <a:r>
              <a:rPr lang="en-US" sz="2400" dirty="0"/>
              <a:t>Future work</a:t>
            </a:r>
          </a:p>
          <a:p>
            <a:endParaRPr lang="en-US" sz="2400" dirty="0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457200" y="3810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Putting X-ray binaries in their proper place.</a:t>
            </a:r>
          </a:p>
        </p:txBody>
      </p:sp>
      <p:pic>
        <p:nvPicPr>
          <p:cNvPr id="6" name="Picture 5" descr="AZburster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524000"/>
            <a:ext cx="44704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AB4EC-80C6-D341-A883-FBAC5DB5637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0483" name="Picture 2" descr="xteline.gif                                                    001EDE6CMacintosh HD                   BFF2B25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5208588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asm2.gif                                                       001EDE6CMacintosh HD                   BFF2B25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762000"/>
            <a:ext cx="2157413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4800" y="3962400"/>
            <a:ext cx="66294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3 scanning shadow cameras each with a collecting area of 30 cm</a:t>
            </a:r>
            <a:r>
              <a:rPr lang="en-US" sz="1800" baseline="30000" dirty="0">
                <a:solidFill>
                  <a:srgbClr val="FF0000"/>
                </a:solidFill>
                <a:latin typeface="+mn-lt"/>
              </a:rPr>
              <a:t>2 </a:t>
            </a:r>
          </a:p>
          <a:p>
            <a:endParaRPr lang="en-US" sz="1800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Covers 80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% of sky every 90 minutes</a:t>
            </a:r>
          </a:p>
          <a:p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Sensitivity: 30 </a:t>
            </a:r>
            <a:r>
              <a:rPr lang="en-US" sz="1800" dirty="0" err="1">
                <a:solidFill>
                  <a:srgbClr val="FF0000"/>
                </a:solidFill>
                <a:latin typeface="+mn-lt"/>
              </a:rPr>
              <a:t>mCrab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3 energy bands covering 1.3-12 </a:t>
            </a:r>
            <a:r>
              <a:rPr lang="en-US" sz="1800" dirty="0" err="1">
                <a:solidFill>
                  <a:srgbClr val="FF0000"/>
                </a:solidFill>
                <a:latin typeface="+mn-lt"/>
              </a:rPr>
              <a:t>keV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Over 15 years of data available on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 about 500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sources.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6096000" y="3048000"/>
            <a:ext cx="2319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RXTE ASM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4648200" y="1905000"/>
            <a:ext cx="1524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6210112" y="285690"/>
            <a:ext cx="202962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Levine et al 1996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3F985-3FC4-504B-9DA4-70AB545263B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304800" y="914400"/>
            <a:ext cx="5562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Soft </a:t>
            </a:r>
            <a:r>
              <a:rPr lang="en-US" dirty="0" smtClean="0">
                <a:solidFill>
                  <a:srgbClr val="FF101A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olor  </a:t>
            </a:r>
            <a:r>
              <a:rPr lang="en-US" dirty="0">
                <a:solidFill>
                  <a:schemeClr val="tx1"/>
                </a:solidFill>
              </a:rPr>
              <a:t>HR1 = (3-5keV)/(1.3-3keV)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Hard </a:t>
            </a:r>
            <a:r>
              <a:rPr lang="en-US" dirty="0" smtClean="0">
                <a:solidFill>
                  <a:srgbClr val="FF101A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olor  </a:t>
            </a:r>
            <a:r>
              <a:rPr lang="en-US" dirty="0">
                <a:solidFill>
                  <a:schemeClr val="tx1"/>
                </a:solidFill>
              </a:rPr>
              <a:t>HR2 = (5-12keV)(1.3-3keV)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ntensity </a:t>
            </a:r>
            <a:r>
              <a:rPr lang="en-US" dirty="0">
                <a:solidFill>
                  <a:schemeClr val="tx1"/>
                </a:solidFill>
              </a:rPr>
              <a:t>= 1.3-12keV </a:t>
            </a:r>
            <a:r>
              <a:rPr lang="en-US" dirty="0" smtClean="0">
                <a:solidFill>
                  <a:schemeClr val="tx1"/>
                </a:solidFill>
              </a:rPr>
              <a:t>counts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         (</a:t>
            </a:r>
            <a:r>
              <a:rPr lang="en-US" dirty="0">
                <a:solidFill>
                  <a:schemeClr val="tx1"/>
                </a:solidFill>
              </a:rPr>
              <a:t>scaled from 0-1)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RXTE/ASM data: One </a:t>
            </a:r>
            <a:r>
              <a:rPr lang="en-US" dirty="0">
                <a:solidFill>
                  <a:schemeClr val="tx1"/>
                </a:solidFill>
              </a:rPr>
              <a:t>day averages over </a:t>
            </a:r>
            <a:r>
              <a:rPr lang="en-US" dirty="0" smtClean="0">
                <a:solidFill>
                  <a:schemeClr val="tx1"/>
                </a:solidFill>
              </a:rPr>
              <a:t>13 years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831850" y="101600"/>
            <a:ext cx="2749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CCI</a:t>
            </a:r>
            <a:r>
              <a:rPr lang="en-US" sz="3200" dirty="0">
                <a:solidFill>
                  <a:schemeClr val="tx1"/>
                </a:solidFill>
              </a:rPr>
              <a:t> Diagrams </a:t>
            </a:r>
          </a:p>
        </p:txBody>
      </p:sp>
      <p:pic>
        <p:nvPicPr>
          <p:cNvPr id="13" name="Picture 12" descr="cygx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518" y="279400"/>
            <a:ext cx="3738282" cy="3530600"/>
          </a:xfrm>
          <a:prstGeom prst="rect">
            <a:avLst/>
          </a:prstGeom>
        </p:spPr>
      </p:pic>
      <p:pic>
        <p:nvPicPr>
          <p:cNvPr id="14" name="Picture 13" descr="velax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00"/>
            <a:ext cx="3065928" cy="2895600"/>
          </a:xfrm>
          <a:prstGeom prst="rect">
            <a:avLst/>
          </a:prstGeom>
        </p:spPr>
      </p:pic>
      <p:pic>
        <p:nvPicPr>
          <p:cNvPr id="15" name="Picture 14" descr="gx339m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62400"/>
            <a:ext cx="3092823" cy="2921000"/>
          </a:xfrm>
          <a:prstGeom prst="rect">
            <a:avLst/>
          </a:prstGeom>
        </p:spPr>
      </p:pic>
      <p:pic>
        <p:nvPicPr>
          <p:cNvPr id="16" name="Picture 15" descr="cygx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962400"/>
            <a:ext cx="3065930" cy="2895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29600" y="152400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0"/>
            <a:ext cx="22097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Cyg</a:t>
            </a:r>
            <a:r>
              <a:rPr lang="en-US" sz="1600" dirty="0" smtClean="0">
                <a:solidFill>
                  <a:srgbClr val="0000FF"/>
                </a:solidFill>
              </a:rPr>
              <a:t> X-1; black hole; high mass companion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36576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GX339-4; Black hole, low-mass companion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3733800"/>
            <a:ext cx="2898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Vela X-1; pulsing Neutron Star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3800" y="3505200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Cyg</a:t>
            </a:r>
            <a:r>
              <a:rPr lang="en-US" sz="1600" dirty="0" smtClean="0">
                <a:solidFill>
                  <a:srgbClr val="0000FF"/>
                </a:solidFill>
              </a:rPr>
              <a:t> X-2; non-pulsing Neutron Star “Z” type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18CC0F-E067-5042-AF49-7584E167F28A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228600" y="787400"/>
            <a:ext cx="5181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  <a:ea typeface="Times" pitchFamily="-1" charset="0"/>
                <a:cs typeface="Times" pitchFamily="-1" charset="0"/>
              </a:rPr>
              <a:t>C  </a:t>
            </a:r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HR1 = (3-5keV)/(1.3-3keV)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C  HR2 = (5-12keV)(1.3-3keV)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I   Intensity = 1.3-12keV counts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    (Intensity normalized to top 1%) 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    (Only ≥ 5σ points plotted)</a:t>
            </a:r>
          </a:p>
          <a:p>
            <a:endParaRPr lang="en-US" sz="1800">
              <a:solidFill>
                <a:schemeClr val="bg1"/>
              </a:solidFill>
              <a:ea typeface="Times" pitchFamily="-1" charset="0"/>
              <a:cs typeface="Times" pitchFamily="-1" charset="0"/>
            </a:endParaRP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RXTE/ASM data: 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One day averages over 13 years</a:t>
            </a:r>
            <a:r>
              <a:rPr lang="en-US" sz="1800">
                <a:solidFill>
                  <a:schemeClr val="tx1"/>
                </a:solidFill>
                <a:ea typeface="Times" pitchFamily="-1" charset="0"/>
                <a:cs typeface="Times" pitchFamily="-1" charset="0"/>
              </a:rPr>
              <a:t>; </a:t>
            </a:r>
          </a:p>
        </p:txBody>
      </p:sp>
      <p:sp>
        <p:nvSpPr>
          <p:cNvPr id="21508" name="TextBox 8"/>
          <p:cNvSpPr txBox="1">
            <a:spLocks noChangeArrowheads="1"/>
          </p:cNvSpPr>
          <p:nvPr/>
        </p:nvSpPr>
        <p:spPr bwMode="auto">
          <a:xfrm>
            <a:off x="1066800" y="152400"/>
            <a:ext cx="4343400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C</a:t>
            </a:r>
            <a:r>
              <a:rPr lang="en-US" sz="1800" b="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olor</a:t>
            </a:r>
            <a:r>
              <a:rPr lang="en-US" sz="280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-C</a:t>
            </a:r>
            <a:r>
              <a:rPr lang="en-US" sz="1800" b="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olor</a:t>
            </a:r>
            <a:r>
              <a:rPr lang="en-US" sz="280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-I</a:t>
            </a:r>
            <a:r>
              <a:rPr lang="en-US" sz="1800" b="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ntensity</a:t>
            </a:r>
            <a:r>
              <a:rPr lang="en-US" sz="280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 Diagrams </a:t>
            </a:r>
          </a:p>
        </p:txBody>
      </p:sp>
      <p:sp>
        <p:nvSpPr>
          <p:cNvPr id="21509" name="TextBox 11"/>
          <p:cNvSpPr txBox="1">
            <a:spLocks noChangeArrowheads="1"/>
          </p:cNvSpPr>
          <p:nvPr/>
        </p:nvSpPr>
        <p:spPr bwMode="auto">
          <a:xfrm>
            <a:off x="6324600" y="6019800"/>
            <a:ext cx="2516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4E615"/>
                </a:solidFill>
              </a:rPr>
              <a:t>Vrtilek</a:t>
            </a:r>
            <a:r>
              <a:rPr lang="en-US" sz="1800" dirty="0">
                <a:solidFill>
                  <a:srgbClr val="04E615"/>
                </a:solidFill>
              </a:rPr>
              <a:t> &amp; </a:t>
            </a:r>
            <a:r>
              <a:rPr lang="en-US" sz="1800" dirty="0" err="1">
                <a:solidFill>
                  <a:srgbClr val="04E615"/>
                </a:solidFill>
              </a:rPr>
              <a:t>Boroson</a:t>
            </a:r>
            <a:r>
              <a:rPr lang="en-US" sz="1800" dirty="0">
                <a:solidFill>
                  <a:srgbClr val="04E615"/>
                </a:solidFill>
              </a:rPr>
              <a:t> 2013</a:t>
            </a:r>
          </a:p>
        </p:txBody>
      </p:sp>
      <p:sp>
        <p:nvSpPr>
          <p:cNvPr id="21510" name="TextBox 13"/>
          <p:cNvSpPr txBox="1">
            <a:spLocks noChangeArrowheads="1"/>
          </p:cNvSpPr>
          <p:nvPr/>
        </p:nvSpPr>
        <p:spPr bwMode="auto">
          <a:xfrm>
            <a:off x="4648200" y="411480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11" name="TextBox 26"/>
          <p:cNvSpPr txBox="1">
            <a:spLocks noChangeArrowheads="1"/>
          </p:cNvSpPr>
          <p:nvPr/>
        </p:nvSpPr>
        <p:spPr bwMode="auto">
          <a:xfrm>
            <a:off x="152400" y="762000"/>
            <a:ext cx="381000" cy="923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00"/>
                </a:solidFill>
              </a:rPr>
              <a:t>C C I</a:t>
            </a:r>
          </a:p>
        </p:txBody>
      </p:sp>
      <p:pic>
        <p:nvPicPr>
          <p:cNvPr id="21512" name="Picture 17" descr="animate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2192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685800" y="3886200"/>
            <a:ext cx="30447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Black</a:t>
            </a:r>
            <a:r>
              <a:rPr lang="en-US" dirty="0" smtClean="0">
                <a:solidFill>
                  <a:srgbClr val="0000FF"/>
                </a:solidFill>
              </a:rPr>
              <a:t> holes </a:t>
            </a:r>
            <a:r>
              <a:rPr lang="en-US" dirty="0">
                <a:solidFill>
                  <a:srgbClr val="0000FF"/>
                </a:solidFill>
              </a:rPr>
              <a:t>high mass</a:t>
            </a:r>
          </a:p>
          <a:p>
            <a:r>
              <a:rPr lang="en-US" dirty="0">
                <a:solidFill>
                  <a:srgbClr val="2DF21A"/>
                </a:solidFill>
              </a:rPr>
              <a:t>Black holes low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Pulsing neutron stars </a:t>
            </a:r>
          </a:p>
          <a:p>
            <a:r>
              <a:rPr lang="en-US" dirty="0" smtClean="0">
                <a:solidFill>
                  <a:srgbClr val="FF0DEC"/>
                </a:solidFill>
              </a:rPr>
              <a:t>Non-pulsing neutron stars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t2png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43496"/>
            <a:ext cx="7696200" cy="567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5867400" y="6019800"/>
            <a:ext cx="2511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20B01C"/>
                </a:solidFill>
              </a:rPr>
              <a:t>White &amp; Marshall 1984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5562600"/>
            <a:ext cx="1905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Hard color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333345" y="3076545"/>
            <a:ext cx="2133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Soft color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18CC0F-E067-5042-AF49-7584E167F28A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228600" y="787400"/>
            <a:ext cx="5181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  <a:ea typeface="Times" pitchFamily="-1" charset="0"/>
                <a:cs typeface="Times" pitchFamily="-1" charset="0"/>
              </a:rPr>
              <a:t>C  </a:t>
            </a:r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HR1 = (3-5keV)/(1.3-3keV)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C  HR2 = (5-12keV)(1.3-3keV)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I   Intensity = 1.3-12keV counts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    (Intensity normalized to top 1%) 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    (Only ≥ 5σ points plotted)</a:t>
            </a:r>
          </a:p>
          <a:p>
            <a:endParaRPr lang="en-US" sz="1800">
              <a:solidFill>
                <a:schemeClr val="bg1"/>
              </a:solidFill>
              <a:ea typeface="Times" pitchFamily="-1" charset="0"/>
              <a:cs typeface="Times" pitchFamily="-1" charset="0"/>
            </a:endParaRP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RXTE/ASM data: </a:t>
            </a:r>
          </a:p>
          <a:p>
            <a:r>
              <a:rPr lang="en-US" sz="1800">
                <a:solidFill>
                  <a:schemeClr val="bg1"/>
                </a:solidFill>
                <a:ea typeface="Times" pitchFamily="-1" charset="0"/>
                <a:cs typeface="Times" pitchFamily="-1" charset="0"/>
              </a:rPr>
              <a:t>One day averages over 13 years</a:t>
            </a:r>
            <a:r>
              <a:rPr lang="en-US" sz="1800">
                <a:solidFill>
                  <a:schemeClr val="tx1"/>
                </a:solidFill>
                <a:ea typeface="Times" pitchFamily="-1" charset="0"/>
                <a:cs typeface="Times" pitchFamily="-1" charset="0"/>
              </a:rPr>
              <a:t>; </a:t>
            </a:r>
          </a:p>
        </p:txBody>
      </p:sp>
      <p:sp>
        <p:nvSpPr>
          <p:cNvPr id="21508" name="TextBox 8"/>
          <p:cNvSpPr txBox="1">
            <a:spLocks noChangeArrowheads="1"/>
          </p:cNvSpPr>
          <p:nvPr/>
        </p:nvSpPr>
        <p:spPr bwMode="auto">
          <a:xfrm>
            <a:off x="1066800" y="152400"/>
            <a:ext cx="4343400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C</a:t>
            </a:r>
            <a:r>
              <a:rPr lang="en-US" sz="1800" b="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olor</a:t>
            </a:r>
            <a:r>
              <a:rPr lang="en-US" sz="280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-C</a:t>
            </a:r>
            <a:r>
              <a:rPr lang="en-US" sz="1800" b="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olor</a:t>
            </a:r>
            <a:r>
              <a:rPr lang="en-US" sz="280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-I</a:t>
            </a:r>
            <a:r>
              <a:rPr lang="en-US" sz="1800" b="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ntensity</a:t>
            </a:r>
            <a:r>
              <a:rPr lang="en-US" sz="2800">
                <a:solidFill>
                  <a:srgbClr val="FFFF00"/>
                </a:solidFill>
                <a:ea typeface="Times" pitchFamily="-1" charset="0"/>
                <a:cs typeface="Times" pitchFamily="-1" charset="0"/>
              </a:rPr>
              <a:t> Diagrams </a:t>
            </a:r>
          </a:p>
        </p:txBody>
      </p:sp>
      <p:sp>
        <p:nvSpPr>
          <p:cNvPr id="21509" name="TextBox 11"/>
          <p:cNvSpPr txBox="1">
            <a:spLocks noChangeArrowheads="1"/>
          </p:cNvSpPr>
          <p:nvPr/>
        </p:nvSpPr>
        <p:spPr bwMode="auto">
          <a:xfrm>
            <a:off x="6324600" y="6019800"/>
            <a:ext cx="2516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4E615"/>
                </a:solidFill>
              </a:rPr>
              <a:t>Vrtilek</a:t>
            </a:r>
            <a:r>
              <a:rPr lang="en-US" sz="1800" dirty="0">
                <a:solidFill>
                  <a:srgbClr val="04E615"/>
                </a:solidFill>
              </a:rPr>
              <a:t> &amp; </a:t>
            </a:r>
            <a:r>
              <a:rPr lang="en-US" sz="1800" dirty="0" err="1">
                <a:solidFill>
                  <a:srgbClr val="04E615"/>
                </a:solidFill>
              </a:rPr>
              <a:t>Boroson</a:t>
            </a:r>
            <a:r>
              <a:rPr lang="en-US" sz="1800" dirty="0">
                <a:solidFill>
                  <a:srgbClr val="04E615"/>
                </a:solidFill>
              </a:rPr>
              <a:t> 2013</a:t>
            </a:r>
          </a:p>
        </p:txBody>
      </p:sp>
      <p:sp>
        <p:nvSpPr>
          <p:cNvPr id="21510" name="TextBox 13"/>
          <p:cNvSpPr txBox="1">
            <a:spLocks noChangeArrowheads="1"/>
          </p:cNvSpPr>
          <p:nvPr/>
        </p:nvSpPr>
        <p:spPr bwMode="auto">
          <a:xfrm>
            <a:off x="4648200" y="411480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11" name="TextBox 26"/>
          <p:cNvSpPr txBox="1">
            <a:spLocks noChangeArrowheads="1"/>
          </p:cNvSpPr>
          <p:nvPr/>
        </p:nvSpPr>
        <p:spPr bwMode="auto">
          <a:xfrm>
            <a:off x="152400" y="762000"/>
            <a:ext cx="381000" cy="923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00"/>
                </a:solidFill>
              </a:rPr>
              <a:t>C C I</a:t>
            </a:r>
          </a:p>
        </p:txBody>
      </p:sp>
      <p:pic>
        <p:nvPicPr>
          <p:cNvPr id="21512" name="Picture 17" descr="animate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2192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685800" y="3886200"/>
            <a:ext cx="30447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Black</a:t>
            </a:r>
            <a:r>
              <a:rPr lang="en-US" dirty="0" smtClean="0">
                <a:solidFill>
                  <a:srgbClr val="0000FF"/>
                </a:solidFill>
              </a:rPr>
              <a:t> holes </a:t>
            </a:r>
            <a:r>
              <a:rPr lang="en-US" dirty="0">
                <a:solidFill>
                  <a:srgbClr val="0000FF"/>
                </a:solidFill>
              </a:rPr>
              <a:t>high mass</a:t>
            </a:r>
          </a:p>
          <a:p>
            <a:r>
              <a:rPr lang="en-US" dirty="0">
                <a:solidFill>
                  <a:srgbClr val="2DF21A"/>
                </a:solidFill>
              </a:rPr>
              <a:t>Black holes low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Pulsing neutron stars </a:t>
            </a:r>
          </a:p>
          <a:p>
            <a:r>
              <a:rPr lang="en-US" dirty="0" smtClean="0">
                <a:solidFill>
                  <a:srgbClr val="FF0DEC"/>
                </a:solidFill>
              </a:rPr>
              <a:t>Non-pulsing neutron stars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7" descr="hr_diagram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162800" cy="563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2362200" y="5638800"/>
            <a:ext cx="4038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	            Optical Color </a:t>
            </a:r>
            <a:r>
              <a:rPr lang="en-US" sz="1600" dirty="0">
                <a:solidFill>
                  <a:schemeClr val="tx1"/>
                </a:solidFill>
              </a:rPr>
              <a:t>(V-B)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600200" y="990600"/>
            <a:ext cx="5791200" cy="4211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360AE"/>
              </a:solidFill>
              <a:effectLst/>
              <a:latin typeface="Times" pitchFamily="-1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28671" y="1066800"/>
            <a:ext cx="6858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360AE"/>
              </a:solidFill>
              <a:effectLst/>
              <a:latin typeface="Times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diagr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510"/>
            <a:ext cx="6705600" cy="68354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A2DBC-B492-9E4D-B3F6-437FBCBD47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657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400" dirty="0"/>
          </a:p>
          <a:p>
            <a:r>
              <a:rPr lang="en-US" sz="2400" dirty="0"/>
              <a:t>Introduction:</a:t>
            </a:r>
          </a:p>
          <a:p>
            <a:r>
              <a:rPr lang="en-US" sz="2400" dirty="0"/>
              <a:t>	X-ray binaries</a:t>
            </a:r>
          </a:p>
          <a:p>
            <a:r>
              <a:rPr lang="en-US" sz="2400" dirty="0"/>
              <a:t>	Data set</a:t>
            </a:r>
          </a:p>
          <a:p>
            <a:r>
              <a:rPr lang="en-US" sz="2400" dirty="0"/>
              <a:t>	CCI </a:t>
            </a:r>
            <a:r>
              <a:rPr lang="en-US" sz="2400" dirty="0" smtClean="0"/>
              <a:t>description</a:t>
            </a:r>
          </a:p>
          <a:p>
            <a:endParaRPr lang="en-US" sz="2400" dirty="0" smtClean="0"/>
          </a:p>
          <a:p>
            <a:r>
              <a:rPr lang="en-US" sz="2400" dirty="0" smtClean="0"/>
              <a:t>Physical interpretations</a:t>
            </a:r>
          </a:p>
          <a:p>
            <a:endParaRPr lang="en-US" sz="2400" dirty="0" smtClean="0"/>
          </a:p>
          <a:p>
            <a:r>
              <a:rPr lang="en-US" sz="2400" dirty="0" smtClean="0"/>
              <a:t>Statistical solutions (Luke)</a:t>
            </a:r>
          </a:p>
          <a:p>
            <a:endParaRPr lang="en-US" sz="2400" dirty="0" smtClean="0"/>
          </a:p>
          <a:p>
            <a:r>
              <a:rPr lang="en-US" sz="2400" dirty="0"/>
              <a:t>Future work</a:t>
            </a:r>
          </a:p>
          <a:p>
            <a:endParaRPr lang="en-US" sz="2400" dirty="0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457200" y="3810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Putting X-ray binaries in their proper place.</a:t>
            </a:r>
          </a:p>
        </p:txBody>
      </p:sp>
      <p:pic>
        <p:nvPicPr>
          <p:cNvPr id="6" name="Picture 5" descr="AZburster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524000"/>
            <a:ext cx="44704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binary-schem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905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bt2lf1403_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464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443595" y="6019800"/>
            <a:ext cx="8319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Optical Color + Optical Luminosity	  X-ray color + X-ray luminosity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18CC0F-E067-5042-AF49-7584E167F28A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228600" y="787400"/>
            <a:ext cx="518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ea typeface="Times" pitchFamily="-1" charset="0"/>
                <a:cs typeface="Times" pitchFamily="-1" charset="0"/>
              </a:rPr>
              <a:t>; </a:t>
            </a:r>
            <a:endParaRPr lang="en-US" sz="1800" dirty="0">
              <a:solidFill>
                <a:schemeClr val="tx1"/>
              </a:solidFill>
              <a:ea typeface="Times" pitchFamily="-1" charset="0"/>
              <a:cs typeface="Times" pitchFamily="-1" charset="0"/>
            </a:endParaRPr>
          </a:p>
        </p:txBody>
      </p:sp>
      <p:sp>
        <p:nvSpPr>
          <p:cNvPr id="21508" name="TextBox 8"/>
          <p:cNvSpPr txBox="1">
            <a:spLocks noChangeArrowheads="1"/>
          </p:cNvSpPr>
          <p:nvPr/>
        </p:nvSpPr>
        <p:spPr bwMode="auto">
          <a:xfrm>
            <a:off x="1066800" y="152400"/>
            <a:ext cx="184666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800" dirty="0">
              <a:solidFill>
                <a:srgbClr val="FFFF00"/>
              </a:solidFill>
              <a:ea typeface="Times" pitchFamily="-1" charset="0"/>
              <a:cs typeface="Times" pitchFamily="-1" charset="0"/>
            </a:endParaRPr>
          </a:p>
        </p:txBody>
      </p:sp>
      <p:sp>
        <p:nvSpPr>
          <p:cNvPr id="21509" name="TextBox 11"/>
          <p:cNvSpPr txBox="1">
            <a:spLocks noChangeArrowheads="1"/>
          </p:cNvSpPr>
          <p:nvPr/>
        </p:nvSpPr>
        <p:spPr bwMode="auto">
          <a:xfrm>
            <a:off x="6324600" y="6019800"/>
            <a:ext cx="2516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4E615"/>
                </a:solidFill>
              </a:rPr>
              <a:t>Vrtilek</a:t>
            </a:r>
            <a:r>
              <a:rPr lang="en-US" sz="1800" dirty="0">
                <a:solidFill>
                  <a:srgbClr val="04E615"/>
                </a:solidFill>
              </a:rPr>
              <a:t> &amp; </a:t>
            </a:r>
            <a:r>
              <a:rPr lang="en-US" sz="1800" dirty="0" err="1">
                <a:solidFill>
                  <a:srgbClr val="04E615"/>
                </a:solidFill>
              </a:rPr>
              <a:t>Boroson</a:t>
            </a:r>
            <a:r>
              <a:rPr lang="en-US" sz="1800" dirty="0">
                <a:solidFill>
                  <a:srgbClr val="04E615"/>
                </a:solidFill>
              </a:rPr>
              <a:t> 2013</a:t>
            </a:r>
          </a:p>
        </p:txBody>
      </p:sp>
      <p:sp>
        <p:nvSpPr>
          <p:cNvPr id="21510" name="TextBox 13"/>
          <p:cNvSpPr txBox="1">
            <a:spLocks noChangeArrowheads="1"/>
          </p:cNvSpPr>
          <p:nvPr/>
        </p:nvSpPr>
        <p:spPr bwMode="auto">
          <a:xfrm>
            <a:off x="4648200" y="411480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11" name="TextBox 26"/>
          <p:cNvSpPr txBox="1">
            <a:spLocks noChangeArrowheads="1"/>
          </p:cNvSpPr>
          <p:nvPr/>
        </p:nvSpPr>
        <p:spPr bwMode="auto">
          <a:xfrm>
            <a:off x="228600" y="914400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21512" name="Picture 17" descr="animate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7620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685800" y="3886200"/>
            <a:ext cx="30447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Black</a:t>
            </a:r>
            <a:r>
              <a:rPr lang="en-US" dirty="0" smtClean="0">
                <a:solidFill>
                  <a:srgbClr val="0000FF"/>
                </a:solidFill>
              </a:rPr>
              <a:t> holes </a:t>
            </a:r>
            <a:r>
              <a:rPr lang="en-US" dirty="0">
                <a:solidFill>
                  <a:srgbClr val="0000FF"/>
                </a:solidFill>
              </a:rPr>
              <a:t>high mass</a:t>
            </a:r>
          </a:p>
          <a:p>
            <a:r>
              <a:rPr lang="en-US" dirty="0">
                <a:solidFill>
                  <a:srgbClr val="2DF21A"/>
                </a:solidFill>
              </a:rPr>
              <a:t>Black holes low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Pulsing neutron stars </a:t>
            </a:r>
          </a:p>
          <a:p>
            <a:r>
              <a:rPr lang="en-US" dirty="0" smtClean="0">
                <a:solidFill>
                  <a:srgbClr val="FF0DEC"/>
                </a:solidFill>
              </a:rPr>
              <a:t>Non-pulsing neutron stars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2286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Hertsprung</a:t>
            </a:r>
            <a:r>
              <a:rPr lang="en-US" sz="2800" dirty="0" smtClean="0">
                <a:solidFill>
                  <a:schemeClr val="bg1"/>
                </a:solidFill>
              </a:rPr>
              <a:t>-Russell diagram for accreting binaries?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3DD026-E9F3-FF45-AE9F-4E453068DE74}" type="slidenum">
              <a:rPr lang="en-US" smtClean="0"/>
              <a:pPr/>
              <a:t>22</a:t>
            </a:fld>
            <a:endParaRPr lang="en-US" smtClean="0"/>
          </a:p>
        </p:txBody>
      </p:sp>
      <p:pic>
        <p:nvPicPr>
          <p:cNvPr id="30723" name="Picture 2" descr="ChainlinkData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2590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ChainlinkDiffKmeans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95400"/>
            <a:ext cx="221932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57200" y="5943600"/>
            <a:ext cx="838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diffusionMap: </a:t>
            </a:r>
          </a:p>
          <a:p>
            <a:r>
              <a:rPr lang="en-US">
                <a:solidFill>
                  <a:srgbClr val="0000FF"/>
                </a:solidFill>
              </a:rPr>
              <a:t>http://cran.r-project.org/web/packages/diffusionMap/index.html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5419725" cy="5238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j-lt"/>
              </a:rPr>
              <a:t>Spectral Connectivity Analysis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152400"/>
            <a:ext cx="32766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7C07"/>
                </a:solidFill>
                <a:latin typeface="+mn-lt"/>
              </a:rPr>
              <a:t>Richards et al (2008; 2009)</a:t>
            </a:r>
          </a:p>
          <a:p>
            <a:pPr>
              <a:defRPr/>
            </a:pPr>
            <a:r>
              <a:rPr lang="en-US" sz="1600" dirty="0">
                <a:solidFill>
                  <a:srgbClr val="007C07"/>
                </a:solidFill>
                <a:latin typeface="+mn-lt"/>
              </a:rPr>
              <a:t>Freeman et al (2009)</a:t>
            </a:r>
          </a:p>
          <a:p>
            <a:pPr>
              <a:defRPr/>
            </a:pPr>
            <a:r>
              <a:rPr lang="en-US" sz="1600" dirty="0">
                <a:solidFill>
                  <a:srgbClr val="007C07"/>
                </a:solidFill>
                <a:latin typeface="+mn-lt"/>
              </a:rPr>
              <a:t>Lee &amp; Waterman (2010)</a:t>
            </a:r>
          </a:p>
        </p:txBody>
      </p:sp>
      <p:sp>
        <p:nvSpPr>
          <p:cNvPr id="30728" name="TextBox 8"/>
          <p:cNvSpPr txBox="1">
            <a:spLocks noChangeArrowheads="1"/>
          </p:cNvSpPr>
          <p:nvPr/>
        </p:nvSpPr>
        <p:spPr bwMode="auto">
          <a:xfrm>
            <a:off x="228600" y="1050925"/>
            <a:ext cx="83820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Input data			              </a:t>
            </a:r>
            <a:r>
              <a:rPr lang="en-US" sz="1800" dirty="0">
                <a:solidFill>
                  <a:srgbClr val="0000FF"/>
                </a:solidFill>
              </a:rPr>
              <a:t>Data clustered by </a:t>
            </a:r>
            <a:r>
              <a:rPr lang="en-US" sz="1800" dirty="0" err="1">
                <a:solidFill>
                  <a:srgbClr val="0000FF"/>
                </a:solidFill>
              </a:rPr>
              <a:t>diffusionMap</a:t>
            </a:r>
            <a:r>
              <a:rPr lang="en-US" sz="1800" dirty="0"/>
              <a:t>	</a:t>
            </a:r>
          </a:p>
        </p:txBody>
      </p:sp>
      <p:pic>
        <p:nvPicPr>
          <p:cNvPr id="30729" name="Picture 9" descr="annulus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34290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annulusdiffKmeans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5052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0" name="Picture 9" descr="scox1cenx3DiffKmean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107789"/>
            <a:ext cx="3429000" cy="3545151"/>
          </a:xfrm>
          <a:prstGeom prst="rect">
            <a:avLst/>
          </a:prstGeom>
        </p:spPr>
      </p:pic>
      <p:pic>
        <p:nvPicPr>
          <p:cNvPr id="14" name="Picture 13" descr="scox1cenx32co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438400"/>
            <a:ext cx="3332827" cy="34457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0" y="228600"/>
            <a:ext cx="286373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101A"/>
                </a:solidFill>
              </a:rPr>
              <a:t>Pulsars </a:t>
            </a:r>
            <a:r>
              <a:rPr lang="en-US" sz="2400" dirty="0" err="1" smtClean="0">
                <a:solidFill>
                  <a:srgbClr val="FFFF00"/>
                </a:solidFill>
              </a:rPr>
              <a:t>vs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04E615"/>
                </a:solidFill>
              </a:rPr>
              <a:t>Z-sources</a:t>
            </a:r>
            <a:endParaRPr lang="en-US" sz="2400" dirty="0">
              <a:solidFill>
                <a:srgbClr val="04E61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9906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Input data colored by				      Data colored by          prior knowledge 	</a:t>
            </a:r>
            <a:r>
              <a:rPr lang="en-US" dirty="0" smtClean="0">
                <a:solidFill>
                  <a:srgbClr val="FF101A"/>
                </a:solidFill>
              </a:rPr>
              <a:t>		</a:t>
            </a:r>
            <a:r>
              <a:rPr lang="en-US" dirty="0" smtClean="0"/>
              <a:t>	      </a:t>
            </a:r>
            <a:r>
              <a:rPr lang="en-US" dirty="0" err="1" smtClean="0"/>
              <a:t>diffusionMap</a:t>
            </a:r>
            <a:r>
              <a:rPr lang="en-US" dirty="0" smtClean="0"/>
              <a:t> clusters	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5867400"/>
            <a:ext cx="24414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2DF21A"/>
                </a:solidFill>
              </a:rPr>
              <a:t>Sco</a:t>
            </a:r>
            <a:r>
              <a:rPr lang="en-US" sz="2400" dirty="0" smtClean="0">
                <a:solidFill>
                  <a:srgbClr val="2DF21A"/>
                </a:solidFill>
              </a:rPr>
              <a:t> X-1</a:t>
            </a:r>
            <a:r>
              <a:rPr lang="en-US" sz="2400" dirty="0" smtClean="0">
                <a:solidFill>
                  <a:srgbClr val="90E020"/>
                </a:solidFill>
              </a:rPr>
              <a:t>,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Cen</a:t>
            </a:r>
            <a:r>
              <a:rPr lang="en-US" sz="2400" dirty="0" smtClean="0">
                <a:solidFill>
                  <a:srgbClr val="FF0000"/>
                </a:solidFill>
              </a:rPr>
              <a:t> X-3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745468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0" y="6324600"/>
            <a:ext cx="18466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0" y="838200"/>
            <a:ext cx="1828800" cy="3239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Picture 3" descr="cygx1cenx3velax1Dkmean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590800"/>
            <a:ext cx="3505200" cy="3623932"/>
          </a:xfrm>
          <a:prstGeom prst="rect">
            <a:avLst/>
          </a:prstGeom>
        </p:spPr>
      </p:pic>
      <p:pic>
        <p:nvPicPr>
          <p:cNvPr id="6" name="Picture 5" descr="cygx1cenx3velax1an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67000"/>
            <a:ext cx="3515186" cy="36342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43200" y="228600"/>
            <a:ext cx="364600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101A"/>
                </a:solidFill>
              </a:rPr>
              <a:t>Pulsars </a:t>
            </a:r>
            <a:r>
              <a:rPr lang="en-US" sz="2800" dirty="0" err="1" smtClean="0">
                <a:solidFill>
                  <a:srgbClr val="FFFF00"/>
                </a:solidFill>
              </a:rPr>
              <a:t>vs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Black Holes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2954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Input data colored by			       Data colored by                     prior knowledge 			       </a:t>
            </a:r>
            <a:r>
              <a:rPr lang="en-US" dirty="0" err="1" smtClean="0"/>
              <a:t>diffusionMap</a:t>
            </a:r>
            <a:r>
              <a:rPr lang="en-US" dirty="0" smtClean="0"/>
              <a:t> clusters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4600" y="2819400"/>
            <a:ext cx="102887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Vela X-1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2819400"/>
            <a:ext cx="20439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Cyg</a:t>
            </a:r>
            <a:r>
              <a:rPr lang="en-US" sz="1800" dirty="0" smtClean="0">
                <a:solidFill>
                  <a:srgbClr val="0000FF"/>
                </a:solidFill>
              </a:rPr>
              <a:t> X-1</a:t>
            </a:r>
            <a:r>
              <a:rPr lang="en-US" sz="1800" dirty="0" smtClean="0"/>
              <a:t>,  </a:t>
            </a:r>
            <a:r>
              <a:rPr lang="en-US" sz="1800" dirty="0" err="1" smtClean="0">
                <a:solidFill>
                  <a:srgbClr val="FF0000"/>
                </a:solidFill>
              </a:rPr>
              <a:t>Cen</a:t>
            </a:r>
            <a:r>
              <a:rPr lang="en-US" sz="1800" dirty="0" smtClean="0">
                <a:solidFill>
                  <a:srgbClr val="FF0000"/>
                </a:solidFill>
              </a:rPr>
              <a:t> X-3, 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2743200"/>
            <a:ext cx="2819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10000" y="1905000"/>
            <a:ext cx="1846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9906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Input data colored by				      Data colored by          prior knowledge 				      </a:t>
            </a:r>
            <a:r>
              <a:rPr lang="en-US" dirty="0" err="1" smtClean="0"/>
              <a:t>diffusionMap</a:t>
            </a:r>
            <a:r>
              <a:rPr lang="en-US" dirty="0" smtClean="0"/>
              <a:t> clusters	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3429000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745468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8" name="Picture 17" descr="cygx2gx9p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133600"/>
            <a:ext cx="4414165" cy="4427323"/>
          </a:xfrm>
          <a:prstGeom prst="rect">
            <a:avLst/>
          </a:prstGeom>
        </p:spPr>
      </p:pic>
      <p:pic>
        <p:nvPicPr>
          <p:cNvPr id="19" name="Picture 18" descr="cygx2gx9p9diffKmean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255" y="2133600"/>
            <a:ext cx="4483345" cy="44967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3600" y="6248400"/>
            <a:ext cx="972016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GX9+9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19400" y="304800"/>
            <a:ext cx="2982658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4E615"/>
                </a:solidFill>
              </a:rPr>
              <a:t>Z sources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Atoll sources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6248400"/>
            <a:ext cx="1153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2DF21A"/>
                </a:solidFill>
              </a:rPr>
              <a:t>Cyg</a:t>
            </a:r>
            <a:r>
              <a:rPr lang="en-US" dirty="0" smtClean="0">
                <a:solidFill>
                  <a:srgbClr val="2DF21A"/>
                </a:solidFill>
              </a:rPr>
              <a:t> X-2,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838200"/>
            <a:ext cx="1828800" cy="3239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" name="Picture 2" descr="asm_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19400"/>
            <a:ext cx="3213148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990600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Hard state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rgbClr val="2DF21A"/>
                </a:solidFill>
              </a:rPr>
              <a:t> </a:t>
            </a:r>
            <a:r>
              <a:rPr lang="en-US" dirty="0" smtClean="0">
                <a:solidFill>
                  <a:srgbClr val="F5711D"/>
                </a:solidFill>
              </a:rPr>
              <a:t>intermediate state</a:t>
            </a:r>
            <a:r>
              <a:rPr lang="en-US" dirty="0" smtClean="0">
                <a:solidFill>
                  <a:schemeClr val="tx1"/>
                </a:solidFill>
              </a:rPr>
              <a:t>, and</a:t>
            </a:r>
            <a:r>
              <a:rPr lang="en-US" dirty="0" smtClean="0">
                <a:solidFill>
                  <a:srgbClr val="2DF21A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soft state </a:t>
            </a:r>
            <a:r>
              <a:rPr lang="en-US" dirty="0" smtClean="0">
                <a:solidFill>
                  <a:schemeClr val="tx1"/>
                </a:solidFill>
              </a:rPr>
              <a:t>of </a:t>
            </a:r>
            <a:r>
              <a:rPr lang="en-US" dirty="0" err="1" smtClean="0">
                <a:solidFill>
                  <a:schemeClr val="tx1"/>
                </a:solidFill>
              </a:rPr>
              <a:t>Cyg</a:t>
            </a:r>
            <a:r>
              <a:rPr lang="en-US" dirty="0" smtClean="0">
                <a:solidFill>
                  <a:schemeClr val="tx1"/>
                </a:solidFill>
              </a:rPr>
              <a:t> X-1 in ASM determined using 2741 spectral fits to PCA data)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7000" y="5867400"/>
            <a:ext cx="2129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DF21A"/>
                </a:solidFill>
              </a:rPr>
              <a:t>Buchan et al 2013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228600"/>
            <a:ext cx="6248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Different states of a single source: Cygnus X-1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6019800"/>
            <a:ext cx="2378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2DF21A"/>
                </a:solidFill>
              </a:rPr>
              <a:t>Grinberg</a:t>
            </a:r>
            <a:r>
              <a:rPr lang="en-US" dirty="0" smtClean="0">
                <a:solidFill>
                  <a:srgbClr val="2DF21A"/>
                </a:solidFill>
              </a:rPr>
              <a:t> et al. 2013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5800" y="1066800"/>
            <a:ext cx="35052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PCA data of </a:t>
            </a:r>
            <a:r>
              <a:rPr lang="en-US" dirty="0" err="1" smtClean="0"/>
              <a:t>Cyg</a:t>
            </a:r>
            <a:r>
              <a:rPr lang="en-US" dirty="0" smtClean="0"/>
              <a:t> X-1 clustered  by  </a:t>
            </a:r>
            <a:r>
              <a:rPr lang="en-US" dirty="0" err="1" smtClean="0"/>
              <a:t>diffusionMap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 descr="cygx1pcamidDiffKmean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80519"/>
            <a:ext cx="3962400" cy="3974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231B0E-EF92-EE43-888F-E84545C27F4B}" type="slidenum">
              <a:rPr lang="en-US" smtClean="0"/>
              <a:pPr/>
              <a:t>27</a:t>
            </a:fld>
            <a:endParaRPr lang="en-US" smtClean="0"/>
          </a:p>
        </p:txBody>
      </p:sp>
      <p:pic>
        <p:nvPicPr>
          <p:cNvPr id="33797" name="Picture 6" descr="scox1cygx1data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466" y="838200"/>
            <a:ext cx="390673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2133600" y="228600"/>
            <a:ext cx="440544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Separating Black holes</a:t>
            </a:r>
            <a:r>
              <a:rPr lang="en-US" dirty="0" smtClean="0">
                <a:solidFill>
                  <a:srgbClr val="FFFF00"/>
                </a:solidFill>
              </a:rPr>
              <a:t> and Z sources?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 descr="scox1cygx1diffKmean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85093"/>
            <a:ext cx="4340895" cy="4353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3429000"/>
            <a:ext cx="908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Cyg</a:t>
            </a:r>
            <a:r>
              <a:rPr lang="en-US" sz="1600" dirty="0" smtClean="0"/>
              <a:t> X-1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2895600"/>
            <a:ext cx="862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Sco</a:t>
            </a:r>
            <a:r>
              <a:rPr lang="en-US" sz="1600" dirty="0" smtClean="0"/>
              <a:t> X-1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ox1cygx1diffKmean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0"/>
            <a:ext cx="4491936" cy="4505325"/>
          </a:xfrm>
          <a:prstGeom prst="rect">
            <a:avLst/>
          </a:prstGeom>
        </p:spPr>
      </p:pic>
      <p:pic>
        <p:nvPicPr>
          <p:cNvPr id="4" name="Picture 3" descr="scox1.1da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431" y="3657600"/>
            <a:ext cx="3281569" cy="3200400"/>
          </a:xfrm>
          <a:prstGeom prst="rect">
            <a:avLst/>
          </a:prstGeom>
        </p:spPr>
      </p:pic>
      <p:pic>
        <p:nvPicPr>
          <p:cNvPr id="5" name="Picture 4" descr="cygx1.1da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24200" cy="3240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54864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Is </a:t>
            </a:r>
            <a:r>
              <a:rPr lang="en-US" sz="2400" dirty="0" err="1" smtClean="0">
                <a:solidFill>
                  <a:srgbClr val="0000FF"/>
                </a:solidFill>
              </a:rPr>
              <a:t>Sco</a:t>
            </a:r>
            <a:r>
              <a:rPr lang="en-US" sz="2400" dirty="0" smtClean="0">
                <a:solidFill>
                  <a:srgbClr val="0000FF"/>
                </a:solidFill>
              </a:rPr>
              <a:t> X-1 equivalent to the intermediate state of </a:t>
            </a:r>
            <a:r>
              <a:rPr lang="en-US" sz="2400" dirty="0" err="1" smtClean="0">
                <a:solidFill>
                  <a:srgbClr val="0000FF"/>
                </a:solidFill>
              </a:rPr>
              <a:t>Cyg</a:t>
            </a:r>
            <a:r>
              <a:rPr lang="en-US" sz="2400" dirty="0" smtClean="0">
                <a:solidFill>
                  <a:srgbClr val="0000FF"/>
                </a:solidFill>
              </a:rPr>
              <a:t> X-1?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manydivision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2400"/>
            <a:ext cx="6001911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638800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Different approach: see Luke’s presentation!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AFDD3-DF9E-9641-8E54-0F9D60C9DDE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8435" name="Picture 9" descr="XRBschematic.jpg                                               001EDE6CMacintosh HD                   BFF2B25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0668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057400" y="152400"/>
            <a:ext cx="4686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20CC6"/>
                </a:solidFill>
              </a:rPr>
              <a:t>What are X-ray binaries?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267200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Hot corona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" name="Picture 2" descr="asm_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19400"/>
            <a:ext cx="3213148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990600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Hard state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rgbClr val="2DF21A"/>
                </a:solidFill>
              </a:rPr>
              <a:t> </a:t>
            </a:r>
            <a:r>
              <a:rPr lang="en-US" dirty="0" smtClean="0">
                <a:solidFill>
                  <a:srgbClr val="F5711D"/>
                </a:solidFill>
              </a:rPr>
              <a:t>intermediate state</a:t>
            </a:r>
            <a:r>
              <a:rPr lang="en-US" dirty="0" smtClean="0">
                <a:solidFill>
                  <a:schemeClr val="tx1"/>
                </a:solidFill>
              </a:rPr>
              <a:t>, and</a:t>
            </a:r>
            <a:r>
              <a:rPr lang="en-US" dirty="0" smtClean="0">
                <a:solidFill>
                  <a:srgbClr val="2DF21A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soft state </a:t>
            </a:r>
            <a:r>
              <a:rPr lang="en-US" dirty="0" smtClean="0">
                <a:solidFill>
                  <a:schemeClr val="tx1"/>
                </a:solidFill>
              </a:rPr>
              <a:t>of </a:t>
            </a:r>
            <a:r>
              <a:rPr lang="en-US" dirty="0" err="1" smtClean="0">
                <a:solidFill>
                  <a:schemeClr val="tx1"/>
                </a:solidFill>
              </a:rPr>
              <a:t>Cyg</a:t>
            </a:r>
            <a:r>
              <a:rPr lang="en-US" dirty="0" smtClean="0">
                <a:solidFill>
                  <a:schemeClr val="tx1"/>
                </a:solidFill>
              </a:rPr>
              <a:t> X-1 in ASM determined using 2741 spectral fits to PCA data)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228600"/>
            <a:ext cx="6248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Different states of a single source: Cygnus X-1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6019800"/>
            <a:ext cx="2378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2DF21A"/>
                </a:solidFill>
              </a:rPr>
              <a:t>Grinberg</a:t>
            </a:r>
            <a:r>
              <a:rPr lang="en-US" dirty="0" smtClean="0">
                <a:solidFill>
                  <a:srgbClr val="2DF21A"/>
                </a:solidFill>
              </a:rPr>
              <a:t> et al. 2013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5800" y="1066800"/>
            <a:ext cx="35052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cygx1.1da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143000"/>
            <a:ext cx="4740298" cy="491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manydivision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667000"/>
            <a:ext cx="3811812" cy="38231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114800"/>
            <a:ext cx="32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Different approach: see Luke’s presentation!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Problems with </a:t>
            </a:r>
            <a:r>
              <a:rPr lang="en-US" dirty="0" err="1" smtClean="0">
                <a:solidFill>
                  <a:srgbClr val="0000FF"/>
                </a:solidFill>
              </a:rPr>
              <a:t>diffusionMap</a:t>
            </a:r>
            <a:r>
              <a:rPr lang="en-US" dirty="0" smtClean="0">
                <a:solidFill>
                  <a:srgbClr val="0000FF"/>
                </a:solidFill>
              </a:rPr>
              <a:t> code: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optimized for selection by </a:t>
            </a:r>
            <a:r>
              <a:rPr lang="en-US" dirty="0" err="1" smtClean="0">
                <a:solidFill>
                  <a:srgbClr val="0000FF"/>
                </a:solidFill>
              </a:rPr>
              <a:t>redshift</a:t>
            </a:r>
            <a:r>
              <a:rPr lang="en-US" dirty="0" smtClean="0">
                <a:solidFill>
                  <a:srgbClr val="0000FF"/>
                </a:solidFill>
              </a:rPr>
              <a:t>;</a:t>
            </a:r>
          </a:p>
          <a:p>
            <a:pPr marL="457200" indent="-457200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2) critically dependent 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number of groups and spacing between groups.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 descr="richsca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95800" y="152400"/>
            <a:ext cx="3072984" cy="243444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A2DBC-B492-9E4D-B3F6-437FBCBD472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657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Introduction: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2400" dirty="0" smtClean="0">
                <a:solidFill>
                  <a:srgbClr val="0000FF"/>
                </a:solidFill>
              </a:rPr>
              <a:t>X</a:t>
            </a:r>
            <a:r>
              <a:rPr lang="en-US" sz="2400" dirty="0">
                <a:solidFill>
                  <a:srgbClr val="0000FF"/>
                </a:solidFill>
              </a:rPr>
              <a:t>-ray binaries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2400" dirty="0" smtClean="0">
                <a:solidFill>
                  <a:srgbClr val="0000FF"/>
                </a:solidFill>
              </a:rPr>
              <a:t>Data </a:t>
            </a:r>
            <a:r>
              <a:rPr lang="en-US" sz="2400" dirty="0">
                <a:solidFill>
                  <a:srgbClr val="0000FF"/>
                </a:solidFill>
              </a:rPr>
              <a:t>set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2400" dirty="0" smtClean="0">
                <a:solidFill>
                  <a:srgbClr val="0000FF"/>
                </a:solidFill>
              </a:rPr>
              <a:t>CCI description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 err="1" smtClean="0">
                <a:solidFill>
                  <a:srgbClr val="0000FF"/>
                </a:solidFill>
              </a:rPr>
              <a:t>Physical</a:t>
            </a:r>
            <a:r>
              <a:rPr lang="en-US" sz="2400" dirty="0" smtClean="0">
                <a:solidFill>
                  <a:srgbClr val="0000FF"/>
                </a:solidFill>
              </a:rPr>
              <a:t> interpretations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Statistical solutions (Luke)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Future work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457200" y="3810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Putting X-ray binaries in their proper place.</a:t>
            </a:r>
          </a:p>
        </p:txBody>
      </p:sp>
      <p:pic>
        <p:nvPicPr>
          <p:cNvPr id="6" name="Picture 5" descr="AZburster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524000"/>
            <a:ext cx="44704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E25BF3-A600-7844-9AE2-81BA02452779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23555" name="Line 8"/>
          <p:cNvSpPr>
            <a:spLocks noChangeShapeType="1"/>
          </p:cNvSpPr>
          <p:nvPr/>
        </p:nvSpPr>
        <p:spPr bwMode="auto">
          <a:xfrm>
            <a:off x="5791200" y="3657600"/>
            <a:ext cx="762000" cy="22860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4267200" y="60960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9700"/>
              </a:solidFill>
            </a:endParaRPr>
          </a:p>
        </p:txBody>
      </p:sp>
      <p:sp>
        <p:nvSpPr>
          <p:cNvPr id="23557" name="Rectangle 18"/>
          <p:cNvSpPr>
            <a:spLocks noChangeArrowheads="1"/>
          </p:cNvSpPr>
          <p:nvPr/>
        </p:nvSpPr>
        <p:spPr bwMode="auto">
          <a:xfrm>
            <a:off x="762000" y="3048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AE740"/>
              </a:solidFill>
            </a:endParaRPr>
          </a:p>
        </p:txBody>
      </p:sp>
      <p:sp>
        <p:nvSpPr>
          <p:cNvPr id="40976" name="Text Box 22"/>
          <p:cNvSpPr txBox="1">
            <a:spLocks noChangeArrowheads="1"/>
          </p:cNvSpPr>
          <p:nvPr/>
        </p:nvSpPr>
        <p:spPr bwMode="auto">
          <a:xfrm>
            <a:off x="304800" y="152400"/>
            <a:ext cx="5029200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j-lt"/>
              </a:rPr>
              <a:t>Incorporating the Physics</a:t>
            </a:r>
          </a:p>
        </p:txBody>
      </p:sp>
      <p:pic>
        <p:nvPicPr>
          <p:cNvPr id="23560" name="Picture 14" descr="jetsnojetsII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" y="1143000"/>
            <a:ext cx="453357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1295400" y="5410200"/>
            <a:ext cx="33528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Resolved jet sources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X-ray pulsars</a:t>
            </a:r>
          </a:p>
        </p:txBody>
      </p:sp>
      <p:sp>
        <p:nvSpPr>
          <p:cNvPr id="33" name="Rectangle 32"/>
          <p:cNvSpPr/>
          <p:nvPr/>
        </p:nvSpPr>
        <p:spPr>
          <a:xfrm rot="18900000">
            <a:off x="7823736" y="3890576"/>
            <a:ext cx="1846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9320000">
            <a:off x="4294188" y="5562600"/>
            <a:ext cx="1857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9620000">
            <a:off x="4194711" y="5459026"/>
            <a:ext cx="1846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6781800" y="5867400"/>
            <a:ext cx="76200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44196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1828800"/>
            <a:ext cx="2228044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Cyg</a:t>
            </a:r>
            <a:r>
              <a:rPr lang="en-US" sz="2400" dirty="0" smtClean="0">
                <a:solidFill>
                  <a:srgbClr val="0000FF"/>
                </a:solidFill>
              </a:rPr>
              <a:t> X-1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Cyg</a:t>
            </a:r>
            <a:r>
              <a:rPr lang="en-US" sz="2400" dirty="0" smtClean="0">
                <a:solidFill>
                  <a:srgbClr val="0000FF"/>
                </a:solidFill>
              </a:rPr>
              <a:t> X-3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Circinus</a:t>
            </a:r>
            <a:r>
              <a:rPr lang="en-US" sz="2400" dirty="0" smtClean="0">
                <a:solidFill>
                  <a:srgbClr val="0000FF"/>
                </a:solidFill>
              </a:rPr>
              <a:t> X-1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XTE J1550-564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Sco</a:t>
            </a:r>
            <a:r>
              <a:rPr lang="en-US" sz="2400" dirty="0" smtClean="0">
                <a:solidFill>
                  <a:srgbClr val="0000FF"/>
                </a:solidFill>
              </a:rPr>
              <a:t> X-1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GROJ1655-40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GRS 1915+105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GX339-4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E25BF3-A600-7844-9AE2-81BA02452779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23555" name="Line 8"/>
          <p:cNvSpPr>
            <a:spLocks noChangeShapeType="1"/>
          </p:cNvSpPr>
          <p:nvPr/>
        </p:nvSpPr>
        <p:spPr bwMode="auto">
          <a:xfrm>
            <a:off x="5791200" y="3657600"/>
            <a:ext cx="762000" cy="22860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4267200" y="60960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9700"/>
              </a:solidFill>
            </a:endParaRPr>
          </a:p>
        </p:txBody>
      </p:sp>
      <p:sp>
        <p:nvSpPr>
          <p:cNvPr id="23557" name="Rectangle 18"/>
          <p:cNvSpPr>
            <a:spLocks noChangeArrowheads="1"/>
          </p:cNvSpPr>
          <p:nvPr/>
        </p:nvSpPr>
        <p:spPr bwMode="auto">
          <a:xfrm>
            <a:off x="762000" y="3048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AE740"/>
              </a:solidFill>
            </a:endParaRPr>
          </a:p>
        </p:txBody>
      </p:sp>
      <p:sp>
        <p:nvSpPr>
          <p:cNvPr id="40976" name="Text Box 22"/>
          <p:cNvSpPr txBox="1">
            <a:spLocks noChangeArrowheads="1"/>
          </p:cNvSpPr>
          <p:nvPr/>
        </p:nvSpPr>
        <p:spPr bwMode="auto">
          <a:xfrm>
            <a:off x="304800" y="152400"/>
            <a:ext cx="5029200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j-lt"/>
              </a:rPr>
              <a:t>Incorporating the Physics</a:t>
            </a:r>
          </a:p>
        </p:txBody>
      </p:sp>
      <p:pic>
        <p:nvPicPr>
          <p:cNvPr id="23560" name="Picture 14" descr="jetsnojetsII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" y="1371600"/>
            <a:ext cx="4289428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1295400" y="5638800"/>
            <a:ext cx="23622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Resolved jet sources  </a:t>
            </a:r>
          </a:p>
          <a:p>
            <a:r>
              <a:rPr lang="en-US" sz="1800" dirty="0">
                <a:solidFill>
                  <a:srgbClr val="FF0000"/>
                </a:solidFill>
              </a:rPr>
              <a:t>X-ray pulsars</a:t>
            </a:r>
          </a:p>
        </p:txBody>
      </p:sp>
      <p:sp>
        <p:nvSpPr>
          <p:cNvPr id="33" name="Rectangle 32"/>
          <p:cNvSpPr/>
          <p:nvPr/>
        </p:nvSpPr>
        <p:spPr>
          <a:xfrm rot="18900000">
            <a:off x="7823736" y="3890576"/>
            <a:ext cx="1846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9320000">
            <a:off x="4294188" y="5562600"/>
            <a:ext cx="1857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9620000">
            <a:off x="4194711" y="5459026"/>
            <a:ext cx="1846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6781800" y="5867400"/>
            <a:ext cx="76200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44196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4" name="Picture 23" descr="massjet.nojet.gif                                              001E6CF0Macintosh HD                   BFF2B25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267778" y="1536744"/>
            <a:ext cx="2819398" cy="40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31"/>
          <p:cNvCxnSpPr>
            <a:cxnSpLocks noChangeShapeType="1"/>
          </p:cNvCxnSpPr>
          <p:nvPr/>
        </p:nvCxnSpPr>
        <p:spPr bwMode="auto">
          <a:xfrm rot="5400000">
            <a:off x="5029995" y="3505201"/>
            <a:ext cx="2742407" cy="79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9" name="Rectangle 18"/>
          <p:cNvSpPr/>
          <p:nvPr/>
        </p:nvSpPr>
        <p:spPr>
          <a:xfrm>
            <a:off x="5486400" y="5029200"/>
            <a:ext cx="2856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 smtClean="0">
                <a:solidFill>
                  <a:srgbClr val="007C07"/>
                </a:solidFill>
              </a:rPr>
              <a:t>Massi</a:t>
            </a:r>
            <a:r>
              <a:rPr lang="en-US" dirty="0" smtClean="0">
                <a:solidFill>
                  <a:srgbClr val="007C07"/>
                </a:solidFill>
              </a:rPr>
              <a:t> &amp; </a:t>
            </a:r>
            <a:r>
              <a:rPr lang="en-US" dirty="0" err="1" smtClean="0">
                <a:solidFill>
                  <a:srgbClr val="007C07"/>
                </a:solidFill>
              </a:rPr>
              <a:t>Bernado</a:t>
            </a:r>
            <a:r>
              <a:rPr lang="en-US" dirty="0" smtClean="0">
                <a:solidFill>
                  <a:srgbClr val="007C07"/>
                </a:solidFill>
              </a:rPr>
              <a:t> (2008)</a:t>
            </a:r>
            <a:endParaRPr lang="en-US" dirty="0">
              <a:solidFill>
                <a:srgbClr val="007C0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oidalfiel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4800"/>
            <a:ext cx="6477000" cy="3302000"/>
          </a:xfrm>
          <a:prstGeom prst="rect">
            <a:avLst/>
          </a:prstGeom>
        </p:spPr>
      </p:pic>
      <p:pic>
        <p:nvPicPr>
          <p:cNvPr id="3" name="Picture 2" descr="agnj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04800"/>
            <a:ext cx="3733800" cy="3296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038600"/>
            <a:ext cx="381977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P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&lt; P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field lines spiral</a:t>
            </a:r>
          </a:p>
          <a:p>
            <a:endParaRPr lang="en-US" sz="2400" dirty="0" smtClean="0"/>
          </a:p>
          <a:p>
            <a:r>
              <a:rPr lang="en-US" sz="2400" dirty="0" smtClean="0"/>
              <a:t>P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= B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/8π </a:t>
            </a:r>
          </a:p>
          <a:p>
            <a:r>
              <a:rPr lang="en-US" sz="2400" dirty="0" smtClean="0"/>
              <a:t>P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= ρv</a:t>
            </a:r>
            <a:r>
              <a:rPr lang="en-US" sz="2400" baseline="30000" dirty="0" smtClean="0"/>
              <a:t>2</a:t>
            </a:r>
          </a:p>
          <a:p>
            <a:endParaRPr lang="en-US" sz="2400" baseline="30000" dirty="0" smtClean="0"/>
          </a:p>
          <a:p>
            <a:endParaRPr lang="en-US" sz="2400" baseline="30000" dirty="0" smtClean="0"/>
          </a:p>
          <a:p>
            <a:r>
              <a:rPr lang="en-US" sz="2400" dirty="0" smtClean="0"/>
              <a:t>P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= P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at the Alfven radius</a:t>
            </a:r>
            <a:endParaRPr lang="en-US" sz="24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4114800"/>
            <a:ext cx="37780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Condition for jet formation</a:t>
            </a:r>
          </a:p>
          <a:p>
            <a:r>
              <a:rPr lang="en-US" sz="2400" dirty="0" smtClean="0"/>
              <a:t>is that </a:t>
            </a:r>
          </a:p>
          <a:p>
            <a:endParaRPr lang="en-US" sz="2400" dirty="0" smtClean="0"/>
          </a:p>
          <a:p>
            <a:r>
              <a:rPr lang="en-US" sz="2400" dirty="0" smtClean="0"/>
              <a:t>R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/R</a:t>
            </a:r>
            <a:r>
              <a:rPr lang="en-US" sz="2400" baseline="-25000" dirty="0" smtClean="0"/>
              <a:t>*</a:t>
            </a:r>
            <a:r>
              <a:rPr lang="en-US" sz="2400" dirty="0" smtClean="0"/>
              <a:t> = 1  for NS</a:t>
            </a:r>
          </a:p>
          <a:p>
            <a:endParaRPr lang="en-US" sz="2400" dirty="0" smtClean="0"/>
          </a:p>
          <a:p>
            <a:r>
              <a:rPr lang="en-US" sz="2400" dirty="0" smtClean="0"/>
              <a:t>R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/R</a:t>
            </a:r>
            <a:r>
              <a:rPr lang="en-US" sz="2400" baseline="-25000" dirty="0" smtClean="0"/>
              <a:t>LSO</a:t>
            </a:r>
            <a:r>
              <a:rPr lang="en-US" sz="2400" dirty="0" smtClean="0"/>
              <a:t> = 1  for BH</a:t>
            </a:r>
            <a:endParaRPr lang="en-US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Line 8"/>
          <p:cNvSpPr>
            <a:spLocks noChangeShapeType="1"/>
          </p:cNvSpPr>
          <p:nvPr/>
        </p:nvSpPr>
        <p:spPr bwMode="auto">
          <a:xfrm>
            <a:off x="5791200" y="3657600"/>
            <a:ext cx="762000" cy="22860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4267200" y="60960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9700"/>
              </a:solidFill>
            </a:endParaRPr>
          </a:p>
        </p:txBody>
      </p:sp>
      <p:sp>
        <p:nvSpPr>
          <p:cNvPr id="23557" name="Rectangle 18"/>
          <p:cNvSpPr>
            <a:spLocks noChangeArrowheads="1"/>
          </p:cNvSpPr>
          <p:nvPr/>
        </p:nvSpPr>
        <p:spPr bwMode="auto">
          <a:xfrm>
            <a:off x="762000" y="3048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AE740"/>
              </a:solidFill>
            </a:endParaRPr>
          </a:p>
        </p:txBody>
      </p:sp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304800" y="3962400"/>
            <a:ext cx="8610600" cy="12618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dot</a:t>
            </a:r>
            <a:r>
              <a:rPr lang="en-US" dirty="0" smtClean="0">
                <a:solidFill>
                  <a:srgbClr val="FF0000"/>
                </a:solidFill>
              </a:rPr>
              <a:t> = 4πR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ρv 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err="1" smtClean="0">
                <a:solidFill>
                  <a:srgbClr val="008000"/>
                </a:solidFill>
              </a:rPr>
              <a:t>Longair</a:t>
            </a:r>
            <a:r>
              <a:rPr lang="en-US" dirty="0" smtClean="0">
                <a:solidFill>
                  <a:srgbClr val="008000"/>
                </a:solidFill>
              </a:rPr>
              <a:t> 1994)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 = ( 2GM</a:t>
            </a:r>
            <a:r>
              <a:rPr lang="en-US" baseline="-250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/R)</a:t>
            </a:r>
            <a:r>
              <a:rPr lang="en-US" baseline="30000" dirty="0" smtClean="0">
                <a:solidFill>
                  <a:srgbClr val="FF0000"/>
                </a:solidFill>
              </a:rPr>
              <a:t>1/2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 dipole magnetic field:   B/B</a:t>
            </a:r>
            <a:r>
              <a:rPr lang="en-US" baseline="-250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 = (R</a:t>
            </a:r>
            <a:r>
              <a:rPr lang="en-US" baseline="-250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/R)</a:t>
            </a:r>
            <a:r>
              <a:rPr lang="en-US" baseline="30000" dirty="0" smtClean="0">
                <a:solidFill>
                  <a:srgbClr val="FF0000"/>
                </a:solidFill>
              </a:rPr>
              <a:t>3 </a:t>
            </a:r>
          </a:p>
          <a:p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5105400"/>
            <a:ext cx="28194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800" dirty="0">
              <a:solidFill>
                <a:srgbClr val="007C07"/>
              </a:solidFill>
              <a:latin typeface="+mn-lt"/>
            </a:endParaRPr>
          </a:p>
        </p:txBody>
      </p:sp>
      <p:pic>
        <p:nvPicPr>
          <p:cNvPr id="23566" name="Picture 25" descr="massi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304800"/>
            <a:ext cx="507939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 rot="720000">
            <a:off x="3964101" y="2542719"/>
            <a:ext cx="2505075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Magnetic field strength </a:t>
            </a:r>
            <a:r>
              <a:rPr lang="en-US" sz="1600" dirty="0" err="1">
                <a:solidFill>
                  <a:srgbClr val="0000FF"/>
                </a:solidFill>
                <a:latin typeface="+mn-lt"/>
                <a:sym typeface="Wingdings"/>
              </a:rPr>
              <a:t>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 rot="18900000">
            <a:off x="7823736" y="3890576"/>
            <a:ext cx="1846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9320000">
            <a:off x="4294188" y="5562600"/>
            <a:ext cx="1857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9620000">
            <a:off x="6615252" y="2341544"/>
            <a:ext cx="2262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0000FF"/>
                </a:solidFill>
                <a:latin typeface="+mn-lt"/>
                <a:sym typeface="Wingdings"/>
              </a:rPr>
              <a:t></a:t>
            </a:r>
            <a:r>
              <a:rPr lang="en-US" sz="1600" dirty="0">
                <a:solidFill>
                  <a:srgbClr val="0000FF"/>
                </a:solidFill>
                <a:latin typeface="+mn-lt"/>
                <a:sym typeface="Wingding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Mass accretion rate </a:t>
            </a:r>
          </a:p>
        </p:txBody>
      </p:sp>
      <p:sp>
        <p:nvSpPr>
          <p:cNvPr id="27" name="TextBox 26"/>
          <p:cNvSpPr txBox="1"/>
          <p:nvPr/>
        </p:nvSpPr>
        <p:spPr>
          <a:xfrm rot="2640000">
            <a:off x="5541963" y="3524250"/>
            <a:ext cx="1919287" cy="276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7010400" y="5562600"/>
            <a:ext cx="76200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44196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2764422" y="1545222"/>
            <a:ext cx="16002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R</a:t>
            </a:r>
            <a:r>
              <a:rPr lang="en-US" sz="1600" baseline="-25000" dirty="0" err="1">
                <a:solidFill>
                  <a:srgbClr val="0000FF"/>
                </a:solidFill>
              </a:rPr>
              <a:t>A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lfven</a:t>
            </a:r>
            <a:r>
              <a:rPr lang="en-US" sz="1600" dirty="0" smtClean="0">
                <a:solidFill>
                  <a:srgbClr val="0000FF"/>
                </a:solidFill>
              </a:rPr>
              <a:t>/R </a:t>
            </a:r>
            <a:r>
              <a:rPr lang="en-US" sz="1600" baseline="-25000" dirty="0" smtClean="0">
                <a:solidFill>
                  <a:srgbClr val="0000FF"/>
                </a:solidFill>
              </a:rPr>
              <a:t>*</a:t>
            </a:r>
            <a:endParaRPr lang="en-US" sz="1600" baseline="-25000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28271" y="43434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69907" y="3317255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95800" y="42672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8928637">
            <a:off x="6425033" y="3088327"/>
            <a:ext cx="2175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38061" y="6245423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400" dirty="0">
              <a:solidFill>
                <a:srgbClr val="0A1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05800" y="2816423"/>
            <a:ext cx="685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0A19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8400" y="3352800"/>
            <a:ext cx="2512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 smtClean="0">
                <a:solidFill>
                  <a:srgbClr val="008000"/>
                </a:solidFill>
              </a:rPr>
              <a:t>Massi</a:t>
            </a:r>
            <a:r>
              <a:rPr lang="en-US" sz="1800" dirty="0" smtClean="0">
                <a:solidFill>
                  <a:srgbClr val="008000"/>
                </a:solidFill>
              </a:rPr>
              <a:t> &amp; </a:t>
            </a:r>
            <a:r>
              <a:rPr lang="en-US" sz="1800" dirty="0" err="1" smtClean="0">
                <a:solidFill>
                  <a:srgbClr val="008000"/>
                </a:solidFill>
              </a:rPr>
              <a:t>Bernado</a:t>
            </a:r>
            <a:r>
              <a:rPr lang="en-US" sz="1800" dirty="0" smtClean="0">
                <a:solidFill>
                  <a:srgbClr val="008000"/>
                </a:solidFill>
              </a:rPr>
              <a:t> 2008: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600" y="5410200"/>
            <a:ext cx="76473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101A"/>
                </a:solidFill>
                <a:latin typeface="+mn-lt"/>
              </a:rPr>
              <a:t>R</a:t>
            </a:r>
            <a:r>
              <a:rPr lang="en-US" sz="2400" baseline="-25000" dirty="0" smtClean="0">
                <a:solidFill>
                  <a:srgbClr val="FF101A"/>
                </a:solidFill>
                <a:latin typeface="+mn-lt"/>
              </a:rPr>
              <a:t>A</a:t>
            </a:r>
            <a:r>
              <a:rPr lang="en-US" sz="2400" dirty="0" smtClean="0">
                <a:solidFill>
                  <a:srgbClr val="FF101A"/>
                </a:solidFill>
                <a:latin typeface="+mn-lt"/>
              </a:rPr>
              <a:t>/R</a:t>
            </a:r>
            <a:r>
              <a:rPr lang="en-US" sz="2400" baseline="-25000" dirty="0" smtClean="0">
                <a:solidFill>
                  <a:srgbClr val="FF101A"/>
                </a:solidFill>
                <a:latin typeface="+mn-lt"/>
              </a:rPr>
              <a:t>* </a:t>
            </a:r>
            <a:r>
              <a:rPr lang="en-US" sz="2400" dirty="0" smtClean="0">
                <a:solidFill>
                  <a:srgbClr val="FF101A"/>
                </a:solidFill>
                <a:latin typeface="+mn-lt"/>
                <a:ea typeface="ＭＳ ゴシック"/>
                <a:cs typeface="ＭＳ ゴシック"/>
              </a:rPr>
              <a:t>≅</a:t>
            </a:r>
            <a:r>
              <a:rPr lang="en-US" sz="2400" dirty="0" smtClean="0">
                <a:solidFill>
                  <a:srgbClr val="FF101A"/>
                </a:solidFill>
                <a:latin typeface="+mn-lt"/>
              </a:rPr>
              <a:t> 0.87 (B</a:t>
            </a:r>
            <a:r>
              <a:rPr lang="en-US" sz="2400" baseline="-25000" dirty="0" smtClean="0">
                <a:solidFill>
                  <a:srgbClr val="FF101A"/>
                </a:solidFill>
                <a:latin typeface="+mn-lt"/>
              </a:rPr>
              <a:t>*</a:t>
            </a:r>
            <a:r>
              <a:rPr lang="en-US" sz="2400" dirty="0" smtClean="0">
                <a:solidFill>
                  <a:srgbClr val="FF101A"/>
                </a:solidFill>
                <a:latin typeface="+mn-lt"/>
              </a:rPr>
              <a:t>/10</a:t>
            </a:r>
            <a:r>
              <a:rPr lang="en-US" sz="2400" baseline="30000" dirty="0" smtClean="0">
                <a:solidFill>
                  <a:srgbClr val="FF101A"/>
                </a:solidFill>
                <a:latin typeface="+mn-lt"/>
              </a:rPr>
              <a:t>8</a:t>
            </a:r>
            <a:r>
              <a:rPr lang="en-US" sz="2400" dirty="0" smtClean="0">
                <a:solidFill>
                  <a:srgbClr val="FF101A"/>
                </a:solidFill>
                <a:latin typeface="+mn-lt"/>
              </a:rPr>
              <a:t>G)</a:t>
            </a:r>
            <a:r>
              <a:rPr lang="en-US" sz="2400" baseline="30000" dirty="0" smtClean="0">
                <a:solidFill>
                  <a:srgbClr val="FF101A"/>
                </a:solidFill>
                <a:latin typeface="+mn-lt"/>
              </a:rPr>
              <a:t>4/7</a:t>
            </a:r>
            <a:r>
              <a:rPr lang="en-US" sz="2400" dirty="0" smtClean="0">
                <a:solidFill>
                  <a:srgbClr val="FF101A"/>
                </a:solidFill>
                <a:latin typeface="+mn-lt"/>
              </a:rPr>
              <a:t>(M</a:t>
            </a:r>
            <a:r>
              <a:rPr lang="en-US" sz="2400" baseline="-25000" dirty="0" smtClean="0">
                <a:solidFill>
                  <a:srgbClr val="FF101A"/>
                </a:solidFill>
                <a:latin typeface="+mn-lt"/>
              </a:rPr>
              <a:t>dot</a:t>
            </a:r>
            <a:r>
              <a:rPr lang="en-US" sz="2400" dirty="0" smtClean="0">
                <a:solidFill>
                  <a:srgbClr val="FF101A"/>
                </a:solidFill>
                <a:latin typeface="+mn-lt"/>
              </a:rPr>
              <a:t>10</a:t>
            </a:r>
            <a:r>
              <a:rPr lang="en-US" sz="2400" baseline="30000" dirty="0" smtClean="0">
                <a:solidFill>
                  <a:srgbClr val="FF101A"/>
                </a:solidFill>
                <a:latin typeface="+mn-lt"/>
              </a:rPr>
              <a:t>-8 </a:t>
            </a:r>
            <a:r>
              <a:rPr lang="en-US" sz="2400" dirty="0" smtClean="0">
                <a:solidFill>
                  <a:srgbClr val="FF101A"/>
                </a:solidFill>
                <a:latin typeface="+mn-lt"/>
              </a:rPr>
              <a:t>M</a:t>
            </a:r>
            <a:r>
              <a:rPr lang="en-US" sz="2400" baseline="-25000" dirty="0" smtClean="0">
                <a:solidFill>
                  <a:srgbClr val="FF101A"/>
                </a:solidFill>
                <a:latin typeface="+mn-lt"/>
              </a:rPr>
              <a:t>sun</a:t>
            </a:r>
            <a:r>
              <a:rPr lang="en-US" sz="2400" dirty="0" smtClean="0">
                <a:solidFill>
                  <a:srgbClr val="FF101A"/>
                </a:solidFill>
                <a:latin typeface="+mn-lt"/>
              </a:rPr>
              <a:t>/year)</a:t>
            </a:r>
            <a:r>
              <a:rPr lang="en-US" sz="2400" baseline="30000" dirty="0" smtClean="0">
                <a:solidFill>
                  <a:srgbClr val="FF101A"/>
                </a:solidFill>
                <a:latin typeface="+mn-lt"/>
              </a:rPr>
              <a:t>-2/7</a:t>
            </a:r>
          </a:p>
          <a:p>
            <a:endParaRPr lang="en-US" sz="2400" baseline="30000" dirty="0" smtClean="0">
              <a:solidFill>
                <a:srgbClr val="FF101A"/>
              </a:solidFill>
              <a:latin typeface="+mn-lt"/>
            </a:endParaRPr>
          </a:p>
          <a:p>
            <a:r>
              <a:rPr lang="en-US" sz="2400" baseline="30000" dirty="0" smtClean="0">
                <a:solidFill>
                  <a:srgbClr val="FF101A"/>
                </a:solidFill>
                <a:latin typeface="+mn-lt"/>
              </a:rPr>
              <a:t>For a NS with a mass 1.44M</a:t>
            </a:r>
            <a:r>
              <a:rPr lang="en-US" sz="2400" baseline="-25000" dirty="0" smtClean="0">
                <a:solidFill>
                  <a:srgbClr val="FF101A"/>
                </a:solidFill>
                <a:latin typeface="+mn-lt"/>
              </a:rPr>
              <a:t>sun</a:t>
            </a:r>
            <a:r>
              <a:rPr lang="en-US" sz="2400" baseline="30000" dirty="0" smtClean="0">
                <a:solidFill>
                  <a:srgbClr val="FF101A"/>
                </a:solidFill>
                <a:latin typeface="+mn-lt"/>
              </a:rPr>
              <a:t> and radius of 9km (</a:t>
            </a:r>
            <a:r>
              <a:rPr lang="en-US" sz="2400" baseline="30000" dirty="0" err="1" smtClean="0">
                <a:solidFill>
                  <a:srgbClr val="008000"/>
                </a:solidFill>
                <a:latin typeface="+mn-lt"/>
              </a:rPr>
              <a:t>Titarchuk</a:t>
            </a:r>
            <a:r>
              <a:rPr lang="en-US" sz="2400" baseline="30000" dirty="0" smtClean="0">
                <a:solidFill>
                  <a:srgbClr val="008000"/>
                </a:solidFill>
                <a:latin typeface="+mn-lt"/>
              </a:rPr>
              <a:t> &amp; </a:t>
            </a:r>
            <a:r>
              <a:rPr lang="en-US" sz="2400" baseline="30000" dirty="0" err="1" smtClean="0">
                <a:solidFill>
                  <a:srgbClr val="008000"/>
                </a:solidFill>
                <a:latin typeface="+mn-lt"/>
              </a:rPr>
              <a:t>Shaposhnikov</a:t>
            </a:r>
            <a:r>
              <a:rPr lang="en-US" sz="2400" baseline="30000" dirty="0" smtClean="0">
                <a:solidFill>
                  <a:srgbClr val="008000"/>
                </a:solidFill>
                <a:latin typeface="+mn-lt"/>
              </a:rPr>
              <a:t> 2002</a:t>
            </a:r>
            <a:r>
              <a:rPr lang="en-US" sz="2400" baseline="30000" dirty="0" smtClean="0">
                <a:solidFill>
                  <a:srgbClr val="FF101A"/>
                </a:solidFill>
                <a:latin typeface="+mn-lt"/>
              </a:rPr>
              <a:t>)</a:t>
            </a:r>
            <a:endParaRPr lang="en-US" sz="2400" baseline="30000" dirty="0">
              <a:solidFill>
                <a:srgbClr val="FF101A"/>
              </a:solidFill>
              <a:latin typeface="+mn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52400" y="1981200"/>
            <a:ext cx="533400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B</a:t>
            </a:r>
            <a:r>
              <a:rPr lang="en-US" dirty="0" smtClean="0"/>
              <a:t> = B</a:t>
            </a:r>
            <a:r>
              <a:rPr lang="en-US" baseline="30000" dirty="0" smtClean="0"/>
              <a:t>2</a:t>
            </a:r>
            <a:r>
              <a:rPr lang="en-US" dirty="0" smtClean="0"/>
              <a:t>/8π 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p</a:t>
            </a:r>
            <a:r>
              <a:rPr lang="en-US" dirty="0" smtClean="0"/>
              <a:t> = ρv</a:t>
            </a:r>
            <a:r>
              <a:rPr lang="en-US" baseline="30000" dirty="0" smtClean="0"/>
              <a:t>2</a:t>
            </a:r>
          </a:p>
          <a:p>
            <a:endParaRPr lang="en-US" baseline="30000" dirty="0" smtClean="0"/>
          </a:p>
          <a:p>
            <a:r>
              <a:rPr lang="en-US" dirty="0" smtClean="0"/>
              <a:t>So for the jet criterion 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B</a:t>
            </a:r>
            <a:r>
              <a:rPr lang="en-US" dirty="0" smtClean="0"/>
              <a:t>=P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smtClean="0"/>
              <a:t>B</a:t>
            </a:r>
            <a:r>
              <a:rPr lang="en-US" baseline="30000" dirty="0" smtClean="0"/>
              <a:t>2</a:t>
            </a:r>
            <a:r>
              <a:rPr lang="en-US" dirty="0" smtClean="0"/>
              <a:t>/8π  = ρv</a:t>
            </a:r>
            <a:r>
              <a:rPr lang="en-US" baseline="30000" dirty="0" smtClean="0"/>
              <a:t>2</a:t>
            </a:r>
          </a:p>
          <a:p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0D1DC-5640-9A49-B216-3C50EC3A0EE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3011" name="Line 8"/>
          <p:cNvSpPr>
            <a:spLocks noChangeShapeType="1"/>
          </p:cNvSpPr>
          <p:nvPr/>
        </p:nvSpPr>
        <p:spPr bwMode="auto">
          <a:xfrm>
            <a:off x="5791200" y="3657600"/>
            <a:ext cx="762000" cy="22860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2" name="Line 9"/>
          <p:cNvSpPr>
            <a:spLocks noChangeShapeType="1"/>
          </p:cNvSpPr>
          <p:nvPr/>
        </p:nvSpPr>
        <p:spPr bwMode="auto">
          <a:xfrm rot="-14182">
            <a:off x="5638800" y="3314700"/>
            <a:ext cx="762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4" name="Text Box 11"/>
          <p:cNvSpPr txBox="1">
            <a:spLocks noChangeArrowheads="1"/>
          </p:cNvSpPr>
          <p:nvPr/>
        </p:nvSpPr>
        <p:spPr bwMode="auto">
          <a:xfrm>
            <a:off x="381000" y="228600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6B732"/>
                </a:solidFill>
              </a:rPr>
              <a:t>Massi</a:t>
            </a:r>
            <a:r>
              <a:rPr lang="en-US" sz="2400" dirty="0">
                <a:solidFill>
                  <a:srgbClr val="06B732"/>
                </a:solidFill>
              </a:rPr>
              <a:t> &amp; </a:t>
            </a:r>
            <a:r>
              <a:rPr lang="en-US" sz="2400" dirty="0" err="1">
                <a:solidFill>
                  <a:srgbClr val="06B732"/>
                </a:solidFill>
              </a:rPr>
              <a:t>Bernado</a:t>
            </a:r>
            <a:r>
              <a:rPr lang="en-US" sz="2400" dirty="0">
                <a:solidFill>
                  <a:srgbClr val="06B732"/>
                </a:solidFill>
              </a:rPr>
              <a:t> </a:t>
            </a:r>
            <a:r>
              <a:rPr lang="en-US" sz="2400" dirty="0" smtClean="0">
                <a:solidFill>
                  <a:srgbClr val="06B732"/>
                </a:solidFill>
              </a:rPr>
              <a:t>2008 quantified this progression using known values:</a:t>
            </a:r>
            <a:endParaRPr lang="en-US" sz="2400" dirty="0">
              <a:solidFill>
                <a:srgbClr val="06B732"/>
              </a:solidFill>
            </a:endParaRPr>
          </a:p>
        </p:txBody>
      </p:sp>
      <p:sp>
        <p:nvSpPr>
          <p:cNvPr id="43015" name="Rectangle 18"/>
          <p:cNvSpPr>
            <a:spLocks noChangeArrowheads="1"/>
          </p:cNvSpPr>
          <p:nvPr/>
        </p:nvSpPr>
        <p:spPr bwMode="auto">
          <a:xfrm>
            <a:off x="762000" y="3048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AE740"/>
              </a:solidFill>
            </a:endParaRPr>
          </a:p>
        </p:txBody>
      </p:sp>
      <p:sp>
        <p:nvSpPr>
          <p:cNvPr id="43017" name="Line 21"/>
          <p:cNvSpPr>
            <a:spLocks noChangeShapeType="1"/>
          </p:cNvSpPr>
          <p:nvPr/>
        </p:nvSpPr>
        <p:spPr bwMode="auto">
          <a:xfrm flipV="1">
            <a:off x="3429000" y="4724400"/>
            <a:ext cx="457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018" name="Picture 23" descr="massjet.nojet.gif                                              001E6CF0Macintosh HD                   BFF2B25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827462" y="1125538"/>
            <a:ext cx="3684588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895600" y="838200"/>
            <a:ext cx="5077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Alfven</a:t>
            </a:r>
            <a:r>
              <a:rPr lang="en-US" dirty="0" smtClean="0"/>
              <a:t>/R</a:t>
            </a:r>
            <a:r>
              <a:rPr lang="en-US" baseline="-25000" dirty="0" smtClean="0"/>
              <a:t>NS surface</a:t>
            </a:r>
            <a:r>
              <a:rPr lang="en-US" dirty="0" smtClean="0"/>
              <a:t>	= 1 for neutron star systems</a:t>
            </a:r>
          </a:p>
          <a:p>
            <a:endParaRPr lang="en-US" dirty="0" smtClean="0"/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Alfven</a:t>
            </a:r>
            <a:r>
              <a:rPr lang="en-US" dirty="0" smtClean="0"/>
              <a:t> /R</a:t>
            </a:r>
            <a:r>
              <a:rPr lang="en-US" baseline="-25000" dirty="0" smtClean="0"/>
              <a:t>ISO   </a:t>
            </a:r>
            <a:r>
              <a:rPr lang="en-US" dirty="0" smtClean="0"/>
              <a:t>= 1 for black hole systems.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715000" y="5181600"/>
            <a:ext cx="3263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Pulsars</a:t>
            </a:r>
          </a:p>
          <a:p>
            <a:r>
              <a:rPr lang="en-US" dirty="0" smtClean="0"/>
              <a:t>B ~ 10</a:t>
            </a:r>
            <a:r>
              <a:rPr lang="en-US" baseline="30000" dirty="0" smtClean="0"/>
              <a:t>12</a:t>
            </a:r>
            <a:r>
              <a:rPr lang="en-US" dirty="0" smtClean="0"/>
              <a:t> G</a:t>
            </a:r>
          </a:p>
          <a:p>
            <a:r>
              <a:rPr lang="en-US" dirty="0" smtClean="0"/>
              <a:t>No jets at any accretion rate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2209800"/>
            <a:ext cx="3352800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 ≤ 1.35 X 10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 G</a:t>
            </a:r>
          </a:p>
          <a:p>
            <a:r>
              <a:rPr lang="en-US" sz="1800" dirty="0" smtClean="0"/>
              <a:t>   </a:t>
            </a:r>
            <a:r>
              <a:rPr lang="en-US" sz="1800" dirty="0" err="1" smtClean="0"/>
              <a:t>Schwarszchild</a:t>
            </a:r>
            <a:r>
              <a:rPr lang="en-US" sz="1800" dirty="0" smtClean="0"/>
              <a:t> </a:t>
            </a:r>
            <a:r>
              <a:rPr lang="en-US" sz="1800" dirty="0" err="1" smtClean="0"/>
              <a:t>blackhole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B ≤ 5 X 10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 G</a:t>
            </a:r>
          </a:p>
          <a:p>
            <a:r>
              <a:rPr lang="en-US" sz="1800" dirty="0" smtClean="0"/>
              <a:t>   Kerr </a:t>
            </a:r>
            <a:r>
              <a:rPr lang="en-US" sz="1800" dirty="0" err="1" smtClean="0"/>
              <a:t>blackhole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B ≤  10</a:t>
            </a:r>
            <a:r>
              <a:rPr lang="en-US" sz="1800" baseline="30000" dirty="0" smtClean="0"/>
              <a:t>8.2</a:t>
            </a:r>
            <a:r>
              <a:rPr lang="en-US" sz="1800" dirty="0" smtClean="0"/>
              <a:t> G    Z-sources</a:t>
            </a:r>
          </a:p>
          <a:p>
            <a:endParaRPr lang="en-US" sz="1800" dirty="0" smtClean="0"/>
          </a:p>
          <a:p>
            <a:r>
              <a:rPr lang="en-US" sz="1800" dirty="0" smtClean="0"/>
              <a:t>B ≤  10</a:t>
            </a:r>
            <a:r>
              <a:rPr lang="en-US" sz="1800" baseline="30000" dirty="0" smtClean="0"/>
              <a:t>7.7</a:t>
            </a:r>
            <a:r>
              <a:rPr lang="en-US" sz="1800" dirty="0" smtClean="0"/>
              <a:t> G    Atoll sources</a:t>
            </a:r>
          </a:p>
          <a:p>
            <a:endParaRPr lang="en-US" sz="1800" dirty="0" smtClean="0"/>
          </a:p>
          <a:p>
            <a:r>
              <a:rPr lang="en-US" sz="1800" dirty="0" smtClean="0"/>
              <a:t>B ≤ 10</a:t>
            </a:r>
            <a:r>
              <a:rPr lang="en-US" sz="1800" baseline="30000" dirty="0" smtClean="0"/>
              <a:t>7.5</a:t>
            </a:r>
            <a:r>
              <a:rPr lang="en-US" sz="1800" dirty="0" smtClean="0"/>
              <a:t> G</a:t>
            </a:r>
          </a:p>
          <a:p>
            <a:r>
              <a:rPr lang="en-US" sz="1800" dirty="0" smtClean="0"/>
              <a:t>  Millisecond pulsars</a:t>
            </a:r>
          </a:p>
          <a:p>
            <a:endParaRPr lang="en-US" sz="1800" dirty="0" smtClean="0"/>
          </a:p>
          <a:p>
            <a:r>
              <a:rPr lang="en-US" sz="1800" dirty="0" smtClean="0"/>
              <a:t>B ≤  10</a:t>
            </a:r>
            <a:r>
              <a:rPr lang="en-US" sz="1800" baseline="30000" dirty="0" smtClean="0"/>
              <a:t>5.9</a:t>
            </a:r>
            <a:r>
              <a:rPr lang="en-US" sz="1800" dirty="0" smtClean="0"/>
              <a:t> G   AGN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962400" y="6156325"/>
            <a:ext cx="4953000" cy="701675"/>
          </a:xfrm>
        </p:spPr>
        <p:txBody>
          <a:bodyPr/>
          <a:lstStyle/>
          <a:p>
            <a:r>
              <a:rPr lang="en-US" sz="2400" dirty="0" smtClean="0">
                <a:solidFill>
                  <a:srgbClr val="19FF10"/>
                </a:solidFill>
                <a:latin typeface="Times New Roman"/>
              </a:rPr>
              <a:t>Fender, </a:t>
            </a:r>
            <a:r>
              <a:rPr lang="en-US" sz="2400" dirty="0" err="1" smtClean="0">
                <a:solidFill>
                  <a:srgbClr val="19FF10"/>
                </a:solidFill>
                <a:latin typeface="Times New Roman"/>
              </a:rPr>
              <a:t>Belloni</a:t>
            </a:r>
            <a:r>
              <a:rPr lang="en-US" sz="2400" dirty="0" smtClean="0">
                <a:solidFill>
                  <a:srgbClr val="19FF10"/>
                </a:solidFill>
                <a:latin typeface="Times New Roman"/>
              </a:rPr>
              <a:t>, &amp; Gallo (2004)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33400"/>
            <a:ext cx="4191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From most likely to least likely to produce jets:</a:t>
            </a:r>
          </a:p>
          <a:p>
            <a:endParaRPr lang="en-US" dirty="0" smtClean="0"/>
          </a:p>
          <a:p>
            <a:r>
              <a:rPr lang="en-US" dirty="0" smtClean="0"/>
              <a:t>Black hole systems with no intrinsic magnetic field.</a:t>
            </a:r>
          </a:p>
          <a:p>
            <a:endParaRPr lang="en-US" dirty="0" smtClean="0"/>
          </a:p>
          <a:p>
            <a:r>
              <a:rPr lang="en-US" dirty="0" smtClean="0"/>
              <a:t>Low-mass neutron star systems with weak magnetic fields at high accretion (Z-type)</a:t>
            </a:r>
          </a:p>
          <a:p>
            <a:endParaRPr lang="en-US" dirty="0" smtClean="0"/>
          </a:p>
          <a:p>
            <a:r>
              <a:rPr lang="en-US" dirty="0" smtClean="0"/>
              <a:t>Low-mass neutron star systems with weak magnetic fields at low accretion (Atoll)</a:t>
            </a:r>
          </a:p>
          <a:p>
            <a:endParaRPr lang="en-US" dirty="0" smtClean="0"/>
          </a:p>
          <a:p>
            <a:r>
              <a:rPr lang="en-US" dirty="0" smtClean="0"/>
              <a:t>High-mass neutron star systems with high magnetic fields (Pulsars)</a:t>
            </a:r>
            <a:endParaRPr lang="en-US" dirty="0"/>
          </a:p>
        </p:txBody>
      </p:sp>
      <p:pic>
        <p:nvPicPr>
          <p:cNvPr id="6" name="Picture 5" descr="MNR_8384_f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676400"/>
            <a:ext cx="4400855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228600"/>
            <a:ext cx="622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Fender et al model for jet production in </a:t>
            </a:r>
            <a:r>
              <a:rPr lang="en-US" sz="2400" dirty="0" err="1" smtClean="0">
                <a:solidFill>
                  <a:schemeClr val="tx1"/>
                </a:solidFill>
              </a:rPr>
              <a:t>XRBs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Line 8"/>
          <p:cNvSpPr>
            <a:spLocks noChangeShapeType="1"/>
          </p:cNvSpPr>
          <p:nvPr/>
        </p:nvSpPr>
        <p:spPr bwMode="auto">
          <a:xfrm>
            <a:off x="5791200" y="3657600"/>
            <a:ext cx="762000" cy="22860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4267200" y="60960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9700"/>
              </a:solidFill>
            </a:endParaRPr>
          </a:p>
        </p:txBody>
      </p:sp>
      <p:sp>
        <p:nvSpPr>
          <p:cNvPr id="23557" name="Rectangle 18"/>
          <p:cNvSpPr>
            <a:spLocks noChangeArrowheads="1"/>
          </p:cNvSpPr>
          <p:nvPr/>
        </p:nvSpPr>
        <p:spPr bwMode="auto">
          <a:xfrm>
            <a:off x="762000" y="3048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AE740"/>
              </a:solidFill>
            </a:endParaRPr>
          </a:p>
        </p:txBody>
      </p:sp>
      <p:pic>
        <p:nvPicPr>
          <p:cNvPr id="23566" name="Picture 25" descr="massi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85800"/>
            <a:ext cx="507939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 rot="720000">
            <a:off x="1150824" y="2999919"/>
            <a:ext cx="2505075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Magnetic field strength </a:t>
            </a:r>
            <a:r>
              <a:rPr lang="en-US" sz="1600" dirty="0" err="1">
                <a:solidFill>
                  <a:srgbClr val="0000FF"/>
                </a:solidFill>
                <a:latin typeface="+mn-lt"/>
                <a:sym typeface="Wingdings"/>
              </a:rPr>
              <a:t>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9320000">
            <a:off x="4294188" y="5562600"/>
            <a:ext cx="1857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9620000">
            <a:off x="3643453" y="2653902"/>
            <a:ext cx="2262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0000FF"/>
                </a:solidFill>
                <a:latin typeface="+mn-lt"/>
                <a:sym typeface="Wingdings"/>
              </a:rPr>
              <a:t></a:t>
            </a:r>
            <a:r>
              <a:rPr lang="en-US" sz="1600" dirty="0">
                <a:solidFill>
                  <a:srgbClr val="0000FF"/>
                </a:solidFill>
                <a:latin typeface="+mn-lt"/>
                <a:sym typeface="Wingding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Mass accretion rate 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35523" y="1583322"/>
            <a:ext cx="15240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R</a:t>
            </a:r>
            <a:r>
              <a:rPr lang="en-US" sz="1600" baseline="-25000" dirty="0" err="1">
                <a:solidFill>
                  <a:srgbClr val="0000FF"/>
                </a:solidFill>
              </a:rPr>
              <a:t>A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lfven</a:t>
            </a:r>
            <a:r>
              <a:rPr lang="en-US" sz="1600" dirty="0" smtClean="0">
                <a:solidFill>
                  <a:srgbClr val="0000FF"/>
                </a:solidFill>
              </a:rPr>
              <a:t>/R </a:t>
            </a:r>
            <a:r>
              <a:rPr lang="en-US" sz="1600" baseline="-25000" dirty="0" smtClean="0">
                <a:solidFill>
                  <a:srgbClr val="0000FF"/>
                </a:solidFill>
              </a:rPr>
              <a:t>*</a:t>
            </a:r>
            <a:endParaRPr lang="en-US" sz="1600" baseline="-25000" dirty="0">
              <a:solidFill>
                <a:srgbClr val="0000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8928637">
            <a:off x="6425033" y="3088327"/>
            <a:ext cx="2175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8600" y="3505200"/>
            <a:ext cx="2512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 smtClean="0">
                <a:solidFill>
                  <a:srgbClr val="008000"/>
                </a:solidFill>
              </a:rPr>
              <a:t>Massi</a:t>
            </a:r>
            <a:r>
              <a:rPr lang="en-US" sz="1800" dirty="0" smtClean="0">
                <a:solidFill>
                  <a:srgbClr val="008000"/>
                </a:solidFill>
              </a:rPr>
              <a:t> &amp; </a:t>
            </a:r>
            <a:r>
              <a:rPr lang="en-US" sz="1800" dirty="0" err="1" smtClean="0">
                <a:solidFill>
                  <a:srgbClr val="008000"/>
                </a:solidFill>
              </a:rPr>
              <a:t>Bernado</a:t>
            </a:r>
            <a:r>
              <a:rPr lang="en-US" sz="1800" dirty="0" smtClean="0">
                <a:solidFill>
                  <a:srgbClr val="008000"/>
                </a:solidFill>
              </a:rPr>
              <a:t> 2008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13" name="Picture 12" descr="jetsnojetsCCI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895600"/>
            <a:ext cx="3962400" cy="3962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7400" y="5105400"/>
            <a:ext cx="1032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Sco</a:t>
            </a:r>
            <a:r>
              <a:rPr lang="en-US" dirty="0" smtClean="0">
                <a:solidFill>
                  <a:srgbClr val="FF6600"/>
                </a:solidFill>
              </a:rPr>
              <a:t> X-1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roquas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6858000" cy="5377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33290"/>
            <a:ext cx="8534400" cy="70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Quasars and </a:t>
            </a:r>
            <a:r>
              <a:rPr lang="en-US" dirty="0" err="1" smtClean="0"/>
              <a:t>microquasars</a:t>
            </a:r>
            <a:r>
              <a:rPr lang="en-US" dirty="0" smtClean="0"/>
              <a:t> show direct correlation between kinetic power and </a:t>
            </a:r>
            <a:r>
              <a:rPr lang="en-US" dirty="0" err="1" smtClean="0"/>
              <a:t>γ</a:t>
            </a:r>
            <a:r>
              <a:rPr lang="en-US" dirty="0" smtClean="0"/>
              <a:t>-ray luminosity over 10 orders of magnitude!  </a:t>
            </a:r>
            <a:r>
              <a:rPr lang="en-US" dirty="0" err="1" smtClean="0">
                <a:solidFill>
                  <a:srgbClr val="04E615"/>
                </a:solidFill>
              </a:rPr>
              <a:t>Nemmen</a:t>
            </a:r>
            <a:r>
              <a:rPr lang="en-US" dirty="0" smtClean="0">
                <a:solidFill>
                  <a:srgbClr val="04E615"/>
                </a:solidFill>
              </a:rPr>
              <a:t> et al. 2012</a:t>
            </a:r>
            <a:endParaRPr lang="en-US" dirty="0">
              <a:solidFill>
                <a:srgbClr val="04E61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400" y="6248400"/>
            <a:ext cx="4486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http://hera.ph1.uni-koeln.de/~heintzma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6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14400"/>
            <a:ext cx="3563403" cy="2514600"/>
          </a:xfrm>
          <a:prstGeom prst="rect">
            <a:avLst/>
          </a:prstGeom>
        </p:spPr>
      </p:pic>
      <p:pic>
        <p:nvPicPr>
          <p:cNvPr id="3" name="Picture 2" descr="img6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14400"/>
            <a:ext cx="377574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8395" y="3505200"/>
            <a:ext cx="2927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Schwarzschild-BH </a:t>
            </a:r>
            <a:r>
              <a:rPr lang="en-US" dirty="0" err="1" smtClean="0"/>
              <a:t>XRBs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3581400"/>
            <a:ext cx="1877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Kerr-BH </a:t>
            </a:r>
            <a:r>
              <a:rPr lang="en-US" dirty="0" err="1" smtClean="0"/>
              <a:t>XRBs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381000"/>
            <a:ext cx="1494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</a:t>
            </a:r>
            <a:r>
              <a:rPr lang="en-US" dirty="0" smtClean="0"/>
              <a:t>/R</a:t>
            </a:r>
            <a:r>
              <a:rPr lang="en-US" baseline="-25000" dirty="0" smtClean="0"/>
              <a:t>LSO</a:t>
            </a:r>
            <a:r>
              <a:rPr lang="en-US" dirty="0" smtClean="0"/>
              <a:t> = 1</a:t>
            </a:r>
            <a:endParaRPr lang="en-US" dirty="0"/>
          </a:p>
        </p:txBody>
      </p:sp>
      <p:pic>
        <p:nvPicPr>
          <p:cNvPr id="7" name="Picture 14" descr="jetsnojetsII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962400"/>
            <a:ext cx="3001376" cy="281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Line 8"/>
          <p:cNvSpPr>
            <a:spLocks noChangeShapeType="1"/>
          </p:cNvSpPr>
          <p:nvPr/>
        </p:nvSpPr>
        <p:spPr bwMode="auto">
          <a:xfrm>
            <a:off x="5791200" y="3657600"/>
            <a:ext cx="762000" cy="22860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4267200" y="60960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9700"/>
              </a:solidFill>
            </a:endParaRPr>
          </a:p>
        </p:txBody>
      </p:sp>
      <p:sp>
        <p:nvSpPr>
          <p:cNvPr id="23557" name="Rectangle 18"/>
          <p:cNvSpPr>
            <a:spLocks noChangeArrowheads="1"/>
          </p:cNvSpPr>
          <p:nvPr/>
        </p:nvSpPr>
        <p:spPr bwMode="auto">
          <a:xfrm>
            <a:off x="762000" y="3048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AE740"/>
              </a:solidFill>
            </a:endParaRPr>
          </a:p>
        </p:txBody>
      </p:sp>
      <p:pic>
        <p:nvPicPr>
          <p:cNvPr id="23566" name="Picture 25" descr="massi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507939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 rot="720000">
            <a:off x="1150824" y="2999919"/>
            <a:ext cx="2505075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Magnetic field strength </a:t>
            </a:r>
            <a:r>
              <a:rPr lang="en-US" sz="1600" dirty="0" err="1">
                <a:solidFill>
                  <a:srgbClr val="0000FF"/>
                </a:solidFill>
                <a:latin typeface="+mn-lt"/>
                <a:sym typeface="Wingdings"/>
              </a:rPr>
              <a:t>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9320000">
            <a:off x="4294188" y="5562600"/>
            <a:ext cx="1857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9620000">
            <a:off x="3643453" y="2653902"/>
            <a:ext cx="2262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0000FF"/>
                </a:solidFill>
                <a:latin typeface="+mn-lt"/>
                <a:sym typeface="Wingdings"/>
              </a:rPr>
              <a:t></a:t>
            </a:r>
            <a:r>
              <a:rPr lang="en-US" sz="1600" dirty="0">
                <a:solidFill>
                  <a:srgbClr val="0000FF"/>
                </a:solidFill>
                <a:latin typeface="+mn-lt"/>
                <a:sym typeface="Wingding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Mass accretion rate 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35523" y="1583322"/>
            <a:ext cx="15240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R</a:t>
            </a:r>
            <a:r>
              <a:rPr lang="en-US" sz="1600" baseline="-25000" dirty="0" err="1">
                <a:solidFill>
                  <a:srgbClr val="0000FF"/>
                </a:solidFill>
              </a:rPr>
              <a:t>A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lfven</a:t>
            </a:r>
            <a:r>
              <a:rPr lang="en-US" sz="1600" dirty="0" smtClean="0">
                <a:solidFill>
                  <a:srgbClr val="0000FF"/>
                </a:solidFill>
              </a:rPr>
              <a:t>/R </a:t>
            </a:r>
            <a:r>
              <a:rPr lang="en-US" sz="1600" baseline="-25000" dirty="0" smtClean="0">
                <a:solidFill>
                  <a:srgbClr val="0000FF"/>
                </a:solidFill>
              </a:rPr>
              <a:t>*</a:t>
            </a:r>
            <a:endParaRPr lang="en-US" sz="1600" baseline="-25000" dirty="0">
              <a:solidFill>
                <a:srgbClr val="0000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8928637">
            <a:off x="6425033" y="3088327"/>
            <a:ext cx="2175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8600" y="3505200"/>
            <a:ext cx="2512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 smtClean="0">
                <a:solidFill>
                  <a:srgbClr val="008000"/>
                </a:solidFill>
              </a:rPr>
              <a:t>Massi</a:t>
            </a:r>
            <a:r>
              <a:rPr lang="en-US" sz="1800" dirty="0" smtClean="0">
                <a:solidFill>
                  <a:srgbClr val="008000"/>
                </a:solidFill>
              </a:rPr>
              <a:t> &amp; </a:t>
            </a:r>
            <a:r>
              <a:rPr lang="en-US" sz="1800" dirty="0" err="1" smtClean="0">
                <a:solidFill>
                  <a:srgbClr val="008000"/>
                </a:solidFill>
              </a:rPr>
              <a:t>Bernado</a:t>
            </a:r>
            <a:r>
              <a:rPr lang="en-US" sz="1800" dirty="0" smtClean="0">
                <a:solidFill>
                  <a:srgbClr val="008000"/>
                </a:solidFill>
              </a:rPr>
              <a:t> 2008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13" name="Picture 12" descr="AZburster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276600"/>
            <a:ext cx="3302000" cy="330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" y="4800600"/>
            <a:ext cx="38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Homan et al 2010 claim </a:t>
            </a:r>
            <a:r>
              <a:rPr lang="en-US" dirty="0" err="1" smtClean="0">
                <a:solidFill>
                  <a:schemeClr val="tx1"/>
                </a:solidFill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</a:rPr>
              <a:t>dot</a:t>
            </a:r>
            <a:r>
              <a:rPr lang="en-US" dirty="0" smtClean="0">
                <a:solidFill>
                  <a:schemeClr val="tx1"/>
                </a:solidFill>
              </a:rPr>
              <a:t> increases from </a:t>
            </a:r>
            <a:r>
              <a:rPr lang="en-US" dirty="0" smtClean="0">
                <a:solidFill>
                  <a:srgbClr val="14FCEC"/>
                </a:solidFill>
              </a:rPr>
              <a:t>Atoll</a:t>
            </a:r>
            <a:r>
              <a:rPr lang="en-US" dirty="0" smtClean="0">
                <a:solidFill>
                  <a:schemeClr val="tx1"/>
                </a:solidFill>
              </a:rPr>
              <a:t> to </a:t>
            </a:r>
            <a:r>
              <a:rPr lang="en-US" dirty="0" smtClean="0">
                <a:solidFill>
                  <a:srgbClr val="0A19FF"/>
                </a:solidFill>
              </a:rPr>
              <a:t>Z sources</a:t>
            </a:r>
            <a:r>
              <a:rPr lang="en-US" dirty="0" smtClean="0">
                <a:solidFill>
                  <a:schemeClr val="tx1"/>
                </a:solidFill>
              </a:rPr>
              <a:t>.  And </a:t>
            </a:r>
            <a:r>
              <a:rPr lang="en-US" dirty="0" err="1" smtClean="0">
                <a:solidFill>
                  <a:srgbClr val="04E615"/>
                </a:solidFill>
              </a:rPr>
              <a:t>bursters</a:t>
            </a:r>
            <a:r>
              <a:rPr lang="en-US" dirty="0" smtClean="0">
                <a:solidFill>
                  <a:srgbClr val="0A19FF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are thought to be at very low </a:t>
            </a:r>
            <a:r>
              <a:rPr lang="en-US" dirty="0" err="1" smtClean="0">
                <a:solidFill>
                  <a:schemeClr val="tx1"/>
                </a:solidFill>
              </a:rPr>
              <a:t>Mdot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Line 8"/>
          <p:cNvSpPr>
            <a:spLocks noChangeShapeType="1"/>
          </p:cNvSpPr>
          <p:nvPr/>
        </p:nvSpPr>
        <p:spPr bwMode="auto">
          <a:xfrm>
            <a:off x="5791200" y="3657600"/>
            <a:ext cx="762000" cy="22860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4267200" y="60960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9700"/>
              </a:solidFill>
            </a:endParaRPr>
          </a:p>
        </p:txBody>
      </p:sp>
      <p:sp>
        <p:nvSpPr>
          <p:cNvPr id="23557" name="Rectangle 18"/>
          <p:cNvSpPr>
            <a:spLocks noChangeArrowheads="1"/>
          </p:cNvSpPr>
          <p:nvPr/>
        </p:nvSpPr>
        <p:spPr bwMode="auto">
          <a:xfrm>
            <a:off x="762000" y="3048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AE740"/>
              </a:solidFill>
            </a:endParaRPr>
          </a:p>
        </p:txBody>
      </p:sp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6477000" y="1447800"/>
            <a:ext cx="2362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5105400"/>
            <a:ext cx="28194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800" dirty="0">
              <a:solidFill>
                <a:srgbClr val="007C07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720000">
            <a:off x="839710" y="5756558"/>
            <a:ext cx="2505075" cy="2778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 rot="18900000">
            <a:off x="7823736" y="3890576"/>
            <a:ext cx="1846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9320000">
            <a:off x="4294188" y="5562600"/>
            <a:ext cx="1857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9620000">
            <a:off x="3197370" y="5440747"/>
            <a:ext cx="198530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 rot="2640000">
            <a:off x="5541963" y="3524250"/>
            <a:ext cx="1919287" cy="276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7010400" y="5562600"/>
            <a:ext cx="76200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44196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259083" y="4682618"/>
            <a:ext cx="1219200" cy="235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aseline="-25000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28271" y="43434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69907" y="3317255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7" name="Picture 36" descr="plotarrows3axisnola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17732" y="1524000"/>
            <a:ext cx="5410200" cy="54102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447800" y="3730823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</a:rPr>
              <a:t>HR2</a:t>
            </a:r>
          </a:p>
        </p:txBody>
      </p:sp>
      <p:sp>
        <p:nvSpPr>
          <p:cNvPr id="39" name="Rectangle 38"/>
          <p:cNvSpPr/>
          <p:nvPr/>
        </p:nvSpPr>
        <p:spPr>
          <a:xfrm rot="18928637">
            <a:off x="3972055" y="3157096"/>
            <a:ext cx="2175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Mass accretion rate </a:t>
            </a:r>
            <a:r>
              <a:rPr lang="en-US" sz="1400" dirty="0" err="1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3401583">
            <a:off x="1449285" y="3004872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Magnetic field strength </a:t>
            </a:r>
            <a:r>
              <a:rPr lang="en-US" sz="1400" dirty="0" err="1" smtClean="0">
                <a:solidFill>
                  <a:srgbClr val="0000FF"/>
                </a:solidFill>
                <a:sym typeface="Wingdings"/>
              </a:rPr>
              <a:t>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51924" y="4035623"/>
            <a:ext cx="1043876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R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Alfven</a:t>
            </a:r>
            <a:r>
              <a:rPr lang="en-US" sz="1400" dirty="0" err="1" smtClean="0">
                <a:solidFill>
                  <a:srgbClr val="0000FF"/>
                </a:solidFill>
              </a:rPr>
              <a:t>/R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Isco</a:t>
            </a:r>
            <a:endParaRPr lang="en-US" sz="1400" baseline="-25000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23461" y="6169223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A19FF"/>
                </a:solidFill>
              </a:rPr>
              <a:t>HR1</a:t>
            </a:r>
            <a:endParaRPr lang="en-US" sz="1400" dirty="0">
              <a:solidFill>
                <a:srgbClr val="0A1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20437" y="2435423"/>
            <a:ext cx="5565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A19FF"/>
                </a:solidFill>
              </a:rPr>
              <a:t>Lum</a:t>
            </a:r>
            <a:endParaRPr lang="en-US" sz="1400" dirty="0">
              <a:solidFill>
                <a:srgbClr val="0A1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6248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29200" y="63246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19600" y="3810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2000" y="228600"/>
            <a:ext cx="6781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dirty="0" smtClean="0">
                <a:solidFill>
                  <a:srgbClr val="0000FF"/>
                </a:solidFill>
              </a:rPr>
              <a:t>CCI diagram incorporate ALL k</a:t>
            </a:r>
            <a:r>
              <a:rPr lang="en-US" dirty="0" smtClean="0">
                <a:solidFill>
                  <a:srgbClr val="0000FF"/>
                </a:solidFill>
              </a:rPr>
              <a:t>ey </a:t>
            </a:r>
            <a:r>
              <a:rPr lang="en-US" dirty="0" smtClean="0">
                <a:solidFill>
                  <a:srgbClr val="0000FF"/>
                </a:solidFill>
              </a:rPr>
              <a:t>elements that determine interplay between jet power and disk radiation: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101A"/>
                </a:solidFill>
              </a:rPr>
              <a:t>Mass accretion rate which determines available energy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101A"/>
                </a:solidFill>
              </a:rPr>
              <a:t>Strong magnetic fields which inhibit jet formation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101A"/>
                </a:solidFill>
              </a:rPr>
              <a:t>Basic condition for jet formation (R</a:t>
            </a:r>
            <a:r>
              <a:rPr lang="en-US" baseline="-25000" dirty="0" smtClean="0">
                <a:solidFill>
                  <a:srgbClr val="FF101A"/>
                </a:solidFill>
              </a:rPr>
              <a:t>A</a:t>
            </a:r>
            <a:r>
              <a:rPr lang="en-US" dirty="0" smtClean="0">
                <a:solidFill>
                  <a:srgbClr val="FF101A"/>
                </a:solidFill>
              </a:rPr>
              <a:t>/</a:t>
            </a:r>
            <a:r>
              <a:rPr lang="en-US" dirty="0" err="1" smtClean="0">
                <a:solidFill>
                  <a:srgbClr val="FF101A"/>
                </a:solidFill>
              </a:rPr>
              <a:t>R</a:t>
            </a:r>
            <a:r>
              <a:rPr lang="en-US" baseline="-25000" dirty="0" err="1" smtClean="0">
                <a:solidFill>
                  <a:srgbClr val="FF101A"/>
                </a:solidFill>
              </a:rPr>
              <a:t>lso</a:t>
            </a:r>
            <a:r>
              <a:rPr lang="en-US" dirty="0" smtClean="0">
                <a:solidFill>
                  <a:srgbClr val="FF101A"/>
                </a:solidFill>
              </a:rPr>
              <a:t> = 1)</a:t>
            </a:r>
            <a:endParaRPr lang="en-US" dirty="0">
              <a:solidFill>
                <a:srgbClr val="FF101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Line 8"/>
          <p:cNvSpPr>
            <a:spLocks noChangeShapeType="1"/>
          </p:cNvSpPr>
          <p:nvPr/>
        </p:nvSpPr>
        <p:spPr bwMode="auto">
          <a:xfrm>
            <a:off x="5791200" y="3657600"/>
            <a:ext cx="762000" cy="22860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4267200" y="60960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9700"/>
              </a:solidFill>
            </a:endParaRPr>
          </a:p>
        </p:txBody>
      </p:sp>
      <p:sp>
        <p:nvSpPr>
          <p:cNvPr id="23557" name="Rectangle 18"/>
          <p:cNvSpPr>
            <a:spLocks noChangeArrowheads="1"/>
          </p:cNvSpPr>
          <p:nvPr/>
        </p:nvSpPr>
        <p:spPr bwMode="auto">
          <a:xfrm>
            <a:off x="762000" y="3048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AE740"/>
              </a:solidFill>
            </a:endParaRPr>
          </a:p>
        </p:txBody>
      </p:sp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6477000" y="1447800"/>
            <a:ext cx="2362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5105400"/>
            <a:ext cx="28194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800" dirty="0">
              <a:solidFill>
                <a:srgbClr val="007C07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720000">
            <a:off x="839710" y="5756558"/>
            <a:ext cx="2505075" cy="2778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 rot="18900000">
            <a:off x="7823736" y="3890576"/>
            <a:ext cx="1846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9320000">
            <a:off x="4294188" y="5562600"/>
            <a:ext cx="1857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9620000">
            <a:off x="3197370" y="5440747"/>
            <a:ext cx="198530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 rot="2640000">
            <a:off x="5541963" y="3524250"/>
            <a:ext cx="1919287" cy="276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7010400" y="5562600"/>
            <a:ext cx="76200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44196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259083" y="4682618"/>
            <a:ext cx="1219200" cy="235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aseline="-25000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28271" y="43434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69907" y="3317255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7" name="Picture 36" descr="plotarrows3axisnola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244868" y="2362200"/>
            <a:ext cx="4495800" cy="44958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419600" y="4416623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</a:rPr>
              <a:t>HR2</a:t>
            </a:r>
          </a:p>
        </p:txBody>
      </p:sp>
      <p:sp>
        <p:nvSpPr>
          <p:cNvPr id="39" name="Rectangle 38"/>
          <p:cNvSpPr/>
          <p:nvPr/>
        </p:nvSpPr>
        <p:spPr>
          <a:xfrm rot="18928637">
            <a:off x="6425033" y="3545527"/>
            <a:ext cx="2175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Mass accretion rate </a:t>
            </a:r>
            <a:r>
              <a:rPr lang="en-US" sz="1400" dirty="0" err="1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3401583">
            <a:off x="4192485" y="3545351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Magnetic field strength </a:t>
            </a:r>
            <a:r>
              <a:rPr lang="en-US" sz="1400" dirty="0" err="1" smtClean="0">
                <a:solidFill>
                  <a:srgbClr val="0000FF"/>
                </a:solidFill>
                <a:sym typeface="Wingdings"/>
              </a:rPr>
              <a:t>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19800" y="4416623"/>
            <a:ext cx="1043876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R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Alfven</a:t>
            </a:r>
            <a:r>
              <a:rPr lang="en-US" sz="1400" dirty="0" err="1" smtClean="0">
                <a:solidFill>
                  <a:srgbClr val="0000FF"/>
                </a:solidFill>
              </a:rPr>
              <a:t>/R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Isco</a:t>
            </a:r>
            <a:endParaRPr lang="en-US" sz="1400" baseline="-25000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4600" y="6245423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A19FF"/>
                </a:solidFill>
              </a:rPr>
              <a:t>HR1</a:t>
            </a:r>
            <a:endParaRPr lang="en-US" sz="1400" dirty="0">
              <a:solidFill>
                <a:srgbClr val="0A1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53400" y="3197423"/>
            <a:ext cx="5565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A19FF"/>
                </a:solidFill>
              </a:rPr>
              <a:t>Lum</a:t>
            </a:r>
            <a:endParaRPr lang="en-US" sz="1400" dirty="0">
              <a:solidFill>
                <a:srgbClr val="0A1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6248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29200" y="63246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" name="Picture 1" descr="fenderstat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667000"/>
            <a:ext cx="4114800" cy="323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4419600" y="3810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8200" y="5943600"/>
            <a:ext cx="29127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Times New Roman"/>
              </a:rPr>
              <a:t>Fender, </a:t>
            </a:r>
            <a:r>
              <a:rPr lang="en-US" sz="1600" dirty="0" err="1" smtClean="0">
                <a:solidFill>
                  <a:srgbClr val="008000"/>
                </a:solidFill>
                <a:latin typeface="Times New Roman"/>
              </a:rPr>
              <a:t>Belloni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</a:rPr>
              <a:t>, &amp; Gallo (2004)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1000" y="304800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101A"/>
                </a:solidFill>
              </a:rPr>
              <a:t>Mass accretion rate determines available energy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101A"/>
                </a:solidFill>
              </a:rPr>
              <a:t>Strong magnetic fields inhibit jet formation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101A"/>
                </a:solidFill>
              </a:rPr>
              <a:t>ISCO is related to jet power</a:t>
            </a:r>
            <a:endParaRPr lang="en-US" dirty="0">
              <a:solidFill>
                <a:srgbClr val="FF101A"/>
              </a:solidFill>
            </a:endParaRPr>
          </a:p>
        </p:txBody>
      </p:sp>
      <p:pic>
        <p:nvPicPr>
          <p:cNvPr id="48" name="Picture 2" descr="riscoje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61843"/>
            <a:ext cx="3469422" cy="268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5265228" y="2404646"/>
            <a:ext cx="3497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McClintock, </a:t>
            </a:r>
            <a:r>
              <a:rPr lang="en-US" sz="16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Narayan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, &amp; Steiner 2013</a:t>
            </a:r>
            <a:endParaRPr lang="en-US" sz="16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A2DBC-B492-9E4D-B3F6-437FBCBD472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657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400" dirty="0"/>
          </a:p>
          <a:p>
            <a:r>
              <a:rPr lang="en-US" sz="2400" dirty="0"/>
              <a:t>Introduction:</a:t>
            </a:r>
          </a:p>
          <a:p>
            <a:r>
              <a:rPr lang="en-US" sz="2400" dirty="0"/>
              <a:t>	X-ray binaries</a:t>
            </a:r>
          </a:p>
          <a:p>
            <a:r>
              <a:rPr lang="en-US" sz="2400" dirty="0"/>
              <a:t>	Data set</a:t>
            </a:r>
          </a:p>
          <a:p>
            <a:r>
              <a:rPr lang="en-US" sz="2400" dirty="0"/>
              <a:t>	CCI </a:t>
            </a:r>
            <a:r>
              <a:rPr lang="en-US" sz="2400" dirty="0" smtClean="0"/>
              <a:t>description</a:t>
            </a:r>
          </a:p>
          <a:p>
            <a:endParaRPr lang="en-US" sz="2400" dirty="0" smtClean="0"/>
          </a:p>
          <a:p>
            <a:r>
              <a:rPr lang="en-US" sz="2400" dirty="0" smtClean="0"/>
              <a:t>Physical interpretations</a:t>
            </a:r>
          </a:p>
          <a:p>
            <a:endParaRPr lang="en-US" sz="2400" dirty="0" smtClean="0"/>
          </a:p>
          <a:p>
            <a:r>
              <a:rPr lang="en-US" sz="2400" dirty="0" smtClean="0"/>
              <a:t>Statistical solutions (Luke)</a:t>
            </a:r>
          </a:p>
          <a:p>
            <a:endParaRPr lang="en-US" sz="2400" dirty="0" smtClean="0"/>
          </a:p>
          <a:p>
            <a:r>
              <a:rPr lang="en-US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 err="1" smtClean="0"/>
              <a:t>Future</a:t>
            </a:r>
            <a:r>
              <a:rPr lang="en-US" sz="2400" dirty="0" smtClean="0"/>
              <a:t> </a:t>
            </a:r>
            <a:r>
              <a:rPr lang="en-US" sz="2400" dirty="0"/>
              <a:t>work</a:t>
            </a:r>
          </a:p>
          <a:p>
            <a:endParaRPr lang="en-US" sz="2400" dirty="0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457200" y="3810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Putting X-ray binaries in their proper place.</a:t>
            </a:r>
          </a:p>
        </p:txBody>
      </p:sp>
      <p:pic>
        <p:nvPicPr>
          <p:cNvPr id="6" name="Picture 5" descr="AZburster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524000"/>
            <a:ext cx="44704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animate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29718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jetsnojetsII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219200"/>
            <a:ext cx="4289428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381000"/>
            <a:ext cx="4796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Template from known sources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1" descr="H-R_diagra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668" y="76200"/>
            <a:ext cx="2809332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Line 8"/>
          <p:cNvSpPr>
            <a:spLocks noChangeShapeType="1"/>
          </p:cNvSpPr>
          <p:nvPr/>
        </p:nvSpPr>
        <p:spPr bwMode="auto">
          <a:xfrm>
            <a:off x="5791200" y="3657600"/>
            <a:ext cx="762000" cy="22860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4267200" y="60960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9700"/>
              </a:solidFill>
            </a:endParaRPr>
          </a:p>
        </p:txBody>
      </p:sp>
      <p:sp>
        <p:nvSpPr>
          <p:cNvPr id="23557" name="Rectangle 18"/>
          <p:cNvSpPr>
            <a:spLocks noChangeArrowheads="1"/>
          </p:cNvSpPr>
          <p:nvPr/>
        </p:nvSpPr>
        <p:spPr bwMode="auto">
          <a:xfrm>
            <a:off x="762000" y="3048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AE740"/>
              </a:solidFill>
            </a:endParaRPr>
          </a:p>
        </p:txBody>
      </p:sp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6477000" y="1447800"/>
            <a:ext cx="2362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5105400"/>
            <a:ext cx="28194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800" dirty="0">
              <a:solidFill>
                <a:srgbClr val="007C07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720000">
            <a:off x="839710" y="5756558"/>
            <a:ext cx="2505075" cy="2778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 rot="18900000">
            <a:off x="7823736" y="3890576"/>
            <a:ext cx="1846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9320000">
            <a:off x="4294188" y="5562600"/>
            <a:ext cx="1857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9620000">
            <a:off x="3197370" y="5440747"/>
            <a:ext cx="198530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 rot="2640000">
            <a:off x="5541963" y="3524250"/>
            <a:ext cx="1919287" cy="276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7010400" y="5562600"/>
            <a:ext cx="76200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44196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259083" y="4682618"/>
            <a:ext cx="1219200" cy="235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aseline="-25000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28271" y="4343400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69907" y="3317255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7" name="Picture 36" descr="plotarrows3axisnola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30668" y="2819400"/>
            <a:ext cx="4213332" cy="421333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923773" y="4721423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</a:rPr>
              <a:t>HR2</a:t>
            </a:r>
          </a:p>
        </p:txBody>
      </p:sp>
      <p:sp>
        <p:nvSpPr>
          <p:cNvPr id="39" name="Rectangle 38"/>
          <p:cNvSpPr/>
          <p:nvPr/>
        </p:nvSpPr>
        <p:spPr>
          <a:xfrm rot="18928637">
            <a:off x="6882233" y="4002727"/>
            <a:ext cx="2175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Mass accretion rate </a:t>
            </a:r>
            <a:r>
              <a:rPr lang="en-US" sz="1400" dirty="0" err="1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3401583">
            <a:off x="4646715" y="3850151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Magnetic field strength </a:t>
            </a:r>
            <a:r>
              <a:rPr lang="en-US" sz="1400" dirty="0" err="1" smtClean="0">
                <a:solidFill>
                  <a:srgbClr val="0000FF"/>
                </a:solidFill>
                <a:sym typeface="Wingdings"/>
              </a:rPr>
              <a:t>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3200" y="4953000"/>
            <a:ext cx="1043876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R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Alfven</a:t>
            </a:r>
            <a:r>
              <a:rPr lang="en-US" sz="1400" dirty="0" err="1" smtClean="0">
                <a:solidFill>
                  <a:srgbClr val="0000FF"/>
                </a:solidFill>
              </a:rPr>
              <a:t>/R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Isco</a:t>
            </a:r>
            <a:endParaRPr lang="en-US" sz="1400" baseline="-25000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81800" y="6400800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A19FF"/>
                </a:solidFill>
              </a:rPr>
              <a:t>HR1</a:t>
            </a:r>
            <a:endParaRPr lang="en-US" sz="1400" dirty="0">
              <a:solidFill>
                <a:srgbClr val="0A1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11237" y="3429000"/>
            <a:ext cx="5565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A19FF"/>
                </a:solidFill>
              </a:rPr>
              <a:t>Lum</a:t>
            </a:r>
            <a:endParaRPr lang="en-US" sz="1400" dirty="0">
              <a:solidFill>
                <a:srgbClr val="0A1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6248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29200" y="63246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" name="Picture 1" descr="fenderstat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581400"/>
            <a:ext cx="3733800" cy="293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4419600" y="3810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2000" y="6477000"/>
            <a:ext cx="29127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Times New Roman"/>
              </a:rPr>
              <a:t>Fender, </a:t>
            </a:r>
            <a:r>
              <a:rPr lang="en-US" sz="1600" dirty="0" err="1" smtClean="0">
                <a:solidFill>
                  <a:srgbClr val="008000"/>
                </a:solidFill>
                <a:latin typeface="Times New Roman"/>
              </a:rPr>
              <a:t>Belloni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</a:rPr>
              <a:t>, &amp; Gallo (2004)</a:t>
            </a:r>
          </a:p>
        </p:txBody>
      </p:sp>
      <p:pic>
        <p:nvPicPr>
          <p:cNvPr id="47" name="Picture 46" descr="GRS_ALL_STATES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38100"/>
            <a:ext cx="4622800" cy="34671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14400" y="228600"/>
            <a:ext cx="301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101A"/>
                </a:solidFill>
              </a:rPr>
              <a:t>GRS 1915+105 </a:t>
            </a:r>
            <a:r>
              <a:rPr lang="en-US" sz="1800" dirty="0" err="1" smtClean="0">
                <a:solidFill>
                  <a:srgbClr val="FF101A"/>
                </a:solidFill>
              </a:rPr>
              <a:t>Belloni</a:t>
            </a:r>
            <a:r>
              <a:rPr lang="en-US" sz="1800" dirty="0" smtClean="0">
                <a:solidFill>
                  <a:srgbClr val="FF101A"/>
                </a:solidFill>
              </a:rPr>
              <a:t> states</a:t>
            </a:r>
            <a:endParaRPr lang="en-US" sz="1800" dirty="0">
              <a:solidFill>
                <a:srgbClr val="FF101A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6200" y="1066800"/>
            <a:ext cx="6065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A19FF"/>
                </a:solidFill>
              </a:rPr>
              <a:t>Lum</a:t>
            </a:r>
            <a:endParaRPr lang="en-US" sz="1600" dirty="0">
              <a:solidFill>
                <a:srgbClr val="0A19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90600" y="2910840"/>
            <a:ext cx="585216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A19FF"/>
                </a:solidFill>
              </a:rPr>
              <a:t>HR1</a:t>
            </a:r>
          </a:p>
          <a:p>
            <a:endParaRPr lang="en-US" dirty="0">
              <a:solidFill>
                <a:srgbClr val="0A19F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10000" y="2709446"/>
            <a:ext cx="59503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A19FF"/>
                </a:solidFill>
              </a:rPr>
              <a:t>HR2</a:t>
            </a:r>
            <a:endParaRPr lang="en-US" sz="1600" dirty="0">
              <a:solidFill>
                <a:srgbClr val="0A19FF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1981200" y="2057400"/>
            <a:ext cx="2133600" cy="457200"/>
          </a:xfrm>
          <a:prstGeom prst="line">
            <a:avLst/>
          </a:prstGeom>
          <a:ln w="4445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191000" y="1828800"/>
            <a:ext cx="190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Belloni</a:t>
            </a:r>
            <a:r>
              <a:rPr lang="en-US" dirty="0" smtClean="0"/>
              <a:t> Jet Line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486400" y="533400"/>
            <a:ext cx="329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Putting in the numbers.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0128"/>
            <a:ext cx="8001000" cy="1828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5582" y="1066800"/>
            <a:ext cx="18288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43200" y="1066800"/>
            <a:ext cx="18288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29200" y="1066800"/>
            <a:ext cx="182880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800" y="2791541"/>
            <a:ext cx="18288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57055" y="2826028"/>
            <a:ext cx="18288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29200" y="2822639"/>
            <a:ext cx="182880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800" y="4616353"/>
            <a:ext cx="18288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43200" y="4616353"/>
            <a:ext cx="18288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29200" y="4616353"/>
            <a:ext cx="18288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38109" y="2871272"/>
            <a:ext cx="182880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86600" y="1118672"/>
            <a:ext cx="1828800" cy="137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873" y="4355430"/>
            <a:ext cx="36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λ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91346" y="4355430"/>
            <a:ext cx="36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63491" y="4355430"/>
            <a:ext cx="36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ν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20891" y="2490272"/>
            <a:ext cx="36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ρ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87582" y="25146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1346" y="25146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91200" y="25146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876309" y="104247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63491" y="9466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χ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91346" y="9466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15291" y="9466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91400" y="4876800"/>
            <a:ext cx="131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Peris</a:t>
            </a:r>
            <a:r>
              <a:rPr lang="en-US" dirty="0" smtClean="0">
                <a:solidFill>
                  <a:srgbClr val="008000"/>
                </a:solidFill>
              </a:rPr>
              <a:t> 2013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0" y="6172200"/>
            <a:ext cx="4712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PCA Data of GRS1915+105 </a:t>
            </a:r>
            <a:r>
              <a:rPr lang="en-US" dirty="0" err="1" smtClean="0"/>
              <a:t>Belloni</a:t>
            </a:r>
            <a:r>
              <a:rPr lang="en-US" dirty="0" smtClean="0"/>
              <a:t> states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514600" y="304800"/>
            <a:ext cx="4616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Individual sources with better resolution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87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4649plot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4491936" cy="4505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X-ray binaries in external galaxies: NGC4649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5638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Chandra ACIS data from Dong-Woo Kim and </a:t>
            </a:r>
            <a:r>
              <a:rPr lang="en-US" sz="1800" dirty="0" err="1" smtClean="0">
                <a:solidFill>
                  <a:srgbClr val="008000"/>
                </a:solidFill>
              </a:rPr>
              <a:t>Pepi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Fabbiano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7" name="Picture 6" descr="cygx3diffplo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76400"/>
            <a:ext cx="3352800" cy="3362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86400" y="1219200"/>
            <a:ext cx="2899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Cyg</a:t>
            </a:r>
            <a:r>
              <a:rPr lang="en-US" dirty="0" smtClean="0">
                <a:solidFill>
                  <a:srgbClr val="FF0000"/>
                </a:solidFill>
              </a:rPr>
              <a:t> X-3 </a:t>
            </a:r>
            <a:r>
              <a:rPr lang="en-US" dirty="0" err="1" smtClean="0">
                <a:solidFill>
                  <a:srgbClr val="FF0000"/>
                </a:solidFill>
              </a:rPr>
              <a:t>Kalkonen</a:t>
            </a:r>
            <a:r>
              <a:rPr lang="en-US" dirty="0" smtClean="0">
                <a:solidFill>
                  <a:srgbClr val="FF0000"/>
                </a:solidFill>
              </a:rPr>
              <a:t> states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53340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Chandra grating data</a:t>
            </a:r>
            <a:r>
              <a:rPr lang="en-US" sz="1800" dirty="0" smtClean="0">
                <a:solidFill>
                  <a:srgbClr val="008000"/>
                </a:solidFill>
              </a:rPr>
              <a:t> from Mike </a:t>
            </a:r>
            <a:r>
              <a:rPr lang="en-US" sz="1800" dirty="0" err="1" smtClean="0">
                <a:solidFill>
                  <a:srgbClr val="008000"/>
                </a:solidFill>
              </a:rPr>
              <a:t>McCollough</a:t>
            </a:r>
            <a:endParaRPr lang="en-US" sz="1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14800" y="3886200"/>
            <a:ext cx="4724400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Slit camera with a collecting area of 5000 cm</a:t>
            </a:r>
            <a:r>
              <a:rPr lang="en-US" sz="1600" baseline="30000" dirty="0" smtClean="0">
                <a:solidFill>
                  <a:schemeClr val="tx1"/>
                </a:solidFill>
              </a:rPr>
              <a:t>2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90-98% of sky every 96 minutes.</a:t>
            </a:r>
          </a:p>
          <a:p>
            <a:endParaRPr lang="en-US" sz="1600" dirty="0" smtClean="0">
              <a:solidFill>
                <a:schemeClr val="tx1"/>
              </a:solidFill>
              <a:latin typeface="Arial" pitchFamily="-103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-103" charset="0"/>
              </a:rPr>
              <a:t>Sensitivity: 3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-103" charset="0"/>
              </a:rPr>
              <a:t>mCrab</a:t>
            </a:r>
            <a:r>
              <a:rPr lang="en-US" sz="1600" dirty="0" smtClean="0">
                <a:solidFill>
                  <a:schemeClr val="tx1"/>
                </a:solidFill>
                <a:latin typeface="Arial" pitchFamily="-103" charset="0"/>
              </a:rPr>
              <a:t> </a:t>
            </a:r>
          </a:p>
          <a:p>
            <a:endParaRPr lang="en-US" sz="1600" dirty="0" smtClean="0">
              <a:solidFill>
                <a:schemeClr val="tx1"/>
              </a:solidFill>
              <a:latin typeface="Arial" pitchFamily="-103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-103" charset="0"/>
              </a:rPr>
              <a:t>Energy range: 0.5-30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-103" charset="0"/>
              </a:rPr>
              <a:t>keV</a:t>
            </a:r>
            <a:endParaRPr lang="en-US" sz="1600" dirty="0" smtClean="0">
              <a:solidFill>
                <a:schemeClr val="tx1"/>
              </a:solidFill>
              <a:latin typeface="Arial" pitchFamily="-103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-103" charset="0"/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-103" charset="0"/>
              </a:rPr>
              <a:t>Resolution: 18% at 6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-103" charset="0"/>
              </a:rPr>
              <a:t>keV</a:t>
            </a:r>
            <a:r>
              <a:rPr lang="en-US" sz="1600" dirty="0" smtClean="0">
                <a:solidFill>
                  <a:schemeClr val="tx1"/>
                </a:solidFill>
                <a:latin typeface="Arial" pitchFamily="-103" charset="0"/>
              </a:rPr>
              <a:t>)</a:t>
            </a:r>
          </a:p>
          <a:p>
            <a:endParaRPr lang="en-US" sz="1600" dirty="0" smtClean="0">
              <a:solidFill>
                <a:schemeClr val="tx1"/>
              </a:solidFill>
              <a:latin typeface="Arial" pitchFamily="-103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Monitoring over 1000 sources.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4" descr="MAXIic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4572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124200" y="304800"/>
            <a:ext cx="28194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7" name="Picture 16" descr="maxilmcx3DiffKmean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609600"/>
            <a:ext cx="2815770" cy="2824162"/>
          </a:xfrm>
          <a:prstGeom prst="rect">
            <a:avLst/>
          </a:prstGeom>
        </p:spPr>
      </p:pic>
      <p:pic>
        <p:nvPicPr>
          <p:cNvPr id="18" name="Picture 17" descr="maxilmcx1DiffKmean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609600"/>
            <a:ext cx="2743200" cy="2751377"/>
          </a:xfrm>
          <a:prstGeom prst="rect">
            <a:avLst/>
          </a:prstGeom>
        </p:spPr>
      </p:pic>
      <p:pic>
        <p:nvPicPr>
          <p:cNvPr id="19" name="Picture 18" descr="maxicompDiffKmean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733800"/>
            <a:ext cx="2814638" cy="282302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2400" y="6248400"/>
            <a:ext cx="2819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Cyg</a:t>
            </a:r>
            <a:r>
              <a:rPr lang="en-US" sz="1600" dirty="0" smtClean="0">
                <a:solidFill>
                  <a:schemeClr val="tx1"/>
                </a:solidFill>
              </a:rPr>
              <a:t> X-1, LMC X-1, LMC X-3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152400"/>
            <a:ext cx="29718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MAXI </a:t>
            </a:r>
            <a:r>
              <a:rPr lang="en-US" sz="2800" dirty="0" smtClean="0">
                <a:solidFill>
                  <a:srgbClr val="FFFF00"/>
                </a:solidFill>
              </a:rPr>
              <a:t>data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62400" y="3124200"/>
            <a:ext cx="1295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LMC X-3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8400" y="590490"/>
            <a:ext cx="2533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9700"/>
                </a:solidFill>
              </a:rPr>
              <a:t>Freshwater et al 2013</a:t>
            </a:r>
            <a:endParaRPr lang="en-US" dirty="0">
              <a:solidFill>
                <a:srgbClr val="0097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00" y="2938046"/>
            <a:ext cx="103375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LMC X-1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38200" y="3200400"/>
            <a:ext cx="908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Cyg</a:t>
            </a:r>
            <a:r>
              <a:rPr lang="en-US" sz="1600" dirty="0" smtClean="0">
                <a:solidFill>
                  <a:schemeClr val="tx1"/>
                </a:solidFill>
              </a:rPr>
              <a:t> X-1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810000" y="3733800"/>
            <a:ext cx="5029200" cy="29718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charset="0"/>
            </a:endParaRPr>
          </a:p>
        </p:txBody>
      </p:sp>
      <p:pic>
        <p:nvPicPr>
          <p:cNvPr id="27" name="Picture 26" descr="maxicygx1DiffKmean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764258"/>
            <a:ext cx="2438400" cy="2445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roquas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6934200" cy="5437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152400"/>
            <a:ext cx="236815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7665FC"/>
                </a:solidFill>
              </a:rPr>
              <a:t>τ</a:t>
            </a:r>
            <a:r>
              <a:rPr lang="en-US" sz="3200" dirty="0" smtClean="0">
                <a:solidFill>
                  <a:srgbClr val="7665FC"/>
                </a:solidFill>
              </a:rPr>
              <a:t> ≈ R</a:t>
            </a:r>
            <a:r>
              <a:rPr lang="en-US" sz="3200" baseline="-25000" dirty="0" smtClean="0">
                <a:solidFill>
                  <a:srgbClr val="7665FC"/>
                </a:solidFill>
              </a:rPr>
              <a:t>S</a:t>
            </a:r>
            <a:r>
              <a:rPr lang="en-US" sz="3200" dirty="0" smtClean="0">
                <a:solidFill>
                  <a:srgbClr val="7665FC"/>
                </a:solidFill>
              </a:rPr>
              <a:t>/</a:t>
            </a:r>
            <a:r>
              <a:rPr lang="en-US" sz="3200" dirty="0" err="1" smtClean="0">
                <a:solidFill>
                  <a:srgbClr val="7665FC"/>
                </a:solidFill>
              </a:rPr>
              <a:t>c</a:t>
            </a:r>
            <a:r>
              <a:rPr lang="en-US" sz="3200" dirty="0" smtClean="0">
                <a:solidFill>
                  <a:srgbClr val="7665FC"/>
                </a:solidFill>
              </a:rPr>
              <a:t> ~ M</a:t>
            </a:r>
            <a:endParaRPr lang="en-US" sz="3200" dirty="0">
              <a:solidFill>
                <a:srgbClr val="7665F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63246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Minutes				Years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90600"/>
            <a:ext cx="5029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Defining geometric loci for classification of unknown objects.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Identifying the physics that drives objects to specific locations in CCI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Quantifying the disk-jet connection: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    When will an accreting neutron star become a </a:t>
            </a:r>
            <a:r>
              <a:rPr lang="en-US" sz="1600" dirty="0" err="1" smtClean="0">
                <a:solidFill>
                  <a:srgbClr val="0000FF"/>
                </a:solidFill>
              </a:rPr>
              <a:t>microquasar</a:t>
            </a:r>
            <a:r>
              <a:rPr lang="en-US" sz="1600" dirty="0" smtClean="0">
                <a:solidFill>
                  <a:srgbClr val="0000FF"/>
                </a:solidFill>
              </a:rPr>
              <a:t> rather than a pulsar?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    When will a black hole X-ray binary evolve into a </a:t>
            </a:r>
            <a:r>
              <a:rPr lang="en-US" sz="1600" dirty="0" err="1" smtClean="0">
                <a:solidFill>
                  <a:srgbClr val="0000FF"/>
                </a:solidFill>
              </a:rPr>
              <a:t>microquasar</a:t>
            </a:r>
            <a:r>
              <a:rPr lang="en-US" sz="1600" dirty="0" smtClean="0">
                <a:solidFill>
                  <a:srgbClr val="0000FF"/>
                </a:solidFill>
              </a:rPr>
              <a:t> phase?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Studying states within a given object (need better resolution data)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Studying populations in other galaxies.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Expanding to other databases, instruments, and object </a:t>
            </a:r>
            <a:r>
              <a:rPr lang="en-US" dirty="0" smtClean="0">
                <a:solidFill>
                  <a:srgbClr val="0000FF"/>
                </a:solidFill>
              </a:rPr>
              <a:t>classes.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28600"/>
            <a:ext cx="4417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What we are working on. . 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 descr="mq-schemat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219200"/>
            <a:ext cx="3430847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1097" y="6443246"/>
            <a:ext cx="5542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http://hera.ph1.uni-koeln.de/~heintzma/U1/MIV_microq.htm</a:t>
            </a:r>
            <a:endParaRPr lang="en-US" sz="16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457200"/>
            <a:ext cx="7027084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XRB classification scheme</a:t>
            </a:r>
          </a:p>
          <a:p>
            <a:endParaRPr lang="en-US" dirty="0" smtClean="0"/>
          </a:p>
          <a:p>
            <a:r>
              <a:rPr lang="en-US" dirty="0" smtClean="0"/>
              <a:t>Binary systems containing black holes:*</a:t>
            </a:r>
          </a:p>
          <a:p>
            <a:r>
              <a:rPr lang="en-US" dirty="0" smtClean="0"/>
              <a:t>	</a:t>
            </a:r>
            <a:r>
              <a:rPr lang="en-US" b="0" dirty="0" smtClean="0"/>
              <a:t>Dynamically well determined with massive companions</a:t>
            </a:r>
          </a:p>
          <a:p>
            <a:r>
              <a:rPr lang="en-US" b="0" dirty="0" smtClean="0"/>
              <a:t>	Dynamically well determined with low-mass companions</a:t>
            </a:r>
          </a:p>
          <a:p>
            <a:r>
              <a:rPr lang="en-US" b="0" dirty="0" smtClean="0"/>
              <a:t>	Black hole candidates</a:t>
            </a:r>
          </a:p>
          <a:p>
            <a:r>
              <a:rPr lang="en-US" dirty="0" smtClean="0"/>
              <a:t>Binary systems containing neutron stars:**</a:t>
            </a:r>
          </a:p>
          <a:p>
            <a:r>
              <a:rPr lang="en-US" b="0" dirty="0" smtClean="0"/>
              <a:t>	Systems with high mass companions</a:t>
            </a:r>
          </a:p>
          <a:p>
            <a:r>
              <a:rPr lang="en-US" b="0" dirty="0" smtClean="0"/>
              <a:t>		Pulsars</a:t>
            </a:r>
          </a:p>
          <a:p>
            <a:r>
              <a:rPr lang="en-US" b="0" dirty="0" smtClean="0"/>
              <a:t>		Non-pulsing</a:t>
            </a:r>
          </a:p>
          <a:p>
            <a:r>
              <a:rPr lang="en-US" b="0" dirty="0" smtClean="0"/>
              <a:t>	Systems with low mass companions</a:t>
            </a:r>
          </a:p>
          <a:p>
            <a:r>
              <a:rPr lang="en-US" b="0" dirty="0" smtClean="0"/>
              <a:t>		Pulsars</a:t>
            </a:r>
          </a:p>
          <a:p>
            <a:r>
              <a:rPr lang="en-US" b="0" dirty="0" smtClean="0"/>
              <a:t>		Non-pulsing</a:t>
            </a:r>
          </a:p>
          <a:p>
            <a:r>
              <a:rPr lang="en-US" b="0" dirty="0" smtClean="0"/>
              <a:t>			Z-sources</a:t>
            </a:r>
          </a:p>
          <a:p>
            <a:r>
              <a:rPr lang="en-US" b="0" dirty="0" smtClean="0"/>
              <a:t>			Atolls</a:t>
            </a:r>
          </a:p>
          <a:p>
            <a:r>
              <a:rPr lang="en-US" b="0" dirty="0" smtClean="0"/>
              <a:t>			</a:t>
            </a:r>
            <a:r>
              <a:rPr lang="en-US" b="0" dirty="0" err="1" smtClean="0"/>
              <a:t>Bursters</a:t>
            </a:r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*</a:t>
            </a:r>
            <a:r>
              <a:rPr lang="en-US" b="0" dirty="0" smtClean="0">
                <a:solidFill>
                  <a:schemeClr val="tx1"/>
                </a:solidFill>
              </a:rPr>
              <a:t>From</a:t>
            </a:r>
            <a:r>
              <a:rPr lang="en-US" b="0" dirty="0" smtClean="0"/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Remillard</a:t>
            </a:r>
            <a:r>
              <a:rPr lang="en-US" b="0" dirty="0" smtClean="0">
                <a:solidFill>
                  <a:schemeClr val="tx1"/>
                </a:solidFill>
              </a:rPr>
              <a:t> &amp; McClintock 2006</a:t>
            </a:r>
          </a:p>
          <a:p>
            <a:r>
              <a:rPr lang="en-US" b="0" dirty="0" smtClean="0">
                <a:solidFill>
                  <a:schemeClr val="tx1"/>
                </a:solidFill>
              </a:rPr>
              <a:t>**Liu, van </a:t>
            </a:r>
            <a:r>
              <a:rPr lang="en-US" b="0" dirty="0" err="1" smtClean="0">
                <a:solidFill>
                  <a:schemeClr val="tx1"/>
                </a:solidFill>
              </a:rPr>
              <a:t>Paradijs</a:t>
            </a:r>
            <a:r>
              <a:rPr lang="en-US" b="0" dirty="0" smtClean="0">
                <a:solidFill>
                  <a:schemeClr val="tx1"/>
                </a:solidFill>
              </a:rPr>
              <a:t>, &amp; van den </a:t>
            </a:r>
            <a:r>
              <a:rPr lang="en-US" b="0" dirty="0" err="1" smtClean="0">
                <a:solidFill>
                  <a:schemeClr val="tx1"/>
                </a:solidFill>
              </a:rPr>
              <a:t>Heuvel</a:t>
            </a:r>
            <a:r>
              <a:rPr lang="en-US" b="0" dirty="0" smtClean="0">
                <a:solidFill>
                  <a:schemeClr val="tx1"/>
                </a:solidFill>
              </a:rPr>
              <a:t> 2000,2001</a:t>
            </a:r>
            <a:endParaRPr 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3794" y="1869138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66700"/>
            <a:ext cx="8077200" cy="605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243935"/>
            <a:ext cx="5427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Sample </a:t>
            </a:r>
            <a:r>
              <a:rPr lang="en-US" sz="2400" dirty="0" err="1" smtClean="0"/>
              <a:t>heirarchical</a:t>
            </a:r>
            <a:r>
              <a:rPr lang="en-US" sz="2400" dirty="0" smtClean="0"/>
              <a:t> clustering schemes.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797D81-236F-1543-B779-C81CBB20533F}" type="slidenum">
              <a:rPr lang="en-US" smtClean="0"/>
              <a:pPr/>
              <a:t>53</a:t>
            </a:fld>
            <a:endParaRPr lang="en-US" smtClean="0"/>
          </a:p>
        </p:txBody>
      </p:sp>
      <p:pic>
        <p:nvPicPr>
          <p:cNvPr id="32771" name="Picture 2" descr="richspiral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35052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richdiff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124200"/>
            <a:ext cx="36147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richpccoor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200400"/>
            <a:ext cx="3803650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5867400" y="990600"/>
            <a:ext cx="228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9700"/>
                </a:solidFill>
              </a:rPr>
              <a:t>Richards et al (2008)</a:t>
            </a:r>
          </a:p>
        </p:txBody>
      </p:sp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533400" y="6172200"/>
            <a:ext cx="786568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Principal Components Analysis              Spectral </a:t>
            </a:r>
            <a:r>
              <a:rPr lang="en-US" dirty="0">
                <a:solidFill>
                  <a:srgbClr val="0000FF"/>
                </a:solidFill>
              </a:rPr>
              <a:t>Connectivity Analysis	</a:t>
            </a:r>
            <a:r>
              <a:rPr lang="en-US" dirty="0" smtClean="0">
                <a:solidFill>
                  <a:srgbClr val="0000FF"/>
                </a:solidFill>
              </a:rPr>
              <a:t>	  </a:t>
            </a:r>
            <a:r>
              <a:rPr lang="en-US" dirty="0"/>
              <a:t>	</a:t>
            </a:r>
          </a:p>
        </p:txBody>
      </p:sp>
      <p:sp>
        <p:nvSpPr>
          <p:cNvPr id="32776" name="TextBox 9"/>
          <p:cNvSpPr txBox="1">
            <a:spLocks noChangeArrowheads="1"/>
          </p:cNvSpPr>
          <p:nvPr/>
        </p:nvSpPr>
        <p:spPr bwMode="auto">
          <a:xfrm>
            <a:off x="2667000" y="381000"/>
            <a:ext cx="298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</a:t>
            </a:r>
          </a:p>
        </p:txBody>
      </p:sp>
      <p:sp>
        <p:nvSpPr>
          <p:cNvPr id="32777" name="Rectangle 10"/>
          <p:cNvSpPr>
            <a:spLocks noChangeArrowheads="1"/>
          </p:cNvSpPr>
          <p:nvPr/>
        </p:nvSpPr>
        <p:spPr bwMode="auto">
          <a:xfrm>
            <a:off x="4343400" y="381000"/>
            <a:ext cx="3525838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Capturing geometries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 descr="mikroquasar-grs-19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95795"/>
            <a:ext cx="3352800" cy="4119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52400"/>
            <a:ext cx="2569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779FF"/>
                </a:solidFill>
              </a:rPr>
              <a:t>Mirabel et al 1994</a:t>
            </a:r>
          </a:p>
          <a:p>
            <a:r>
              <a:rPr lang="en-US" sz="2400" dirty="0" smtClean="0">
                <a:solidFill>
                  <a:srgbClr val="0779FF"/>
                </a:solidFill>
              </a:rPr>
              <a:t>Nature front page</a:t>
            </a:r>
            <a:endParaRPr lang="en-US" sz="2400" dirty="0">
              <a:solidFill>
                <a:srgbClr val="0779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410200"/>
            <a:ext cx="8294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779FF"/>
                </a:solidFill>
              </a:rPr>
              <a:t>GRS1915+105:</a:t>
            </a:r>
          </a:p>
          <a:p>
            <a:r>
              <a:rPr lang="en-US" sz="2400" dirty="0" smtClean="0">
                <a:solidFill>
                  <a:srgbClr val="0779FF"/>
                </a:solidFill>
              </a:rPr>
              <a:t>First XRB system observed to show prominent relativistic jets</a:t>
            </a:r>
          </a:p>
        </p:txBody>
      </p:sp>
      <p:pic>
        <p:nvPicPr>
          <p:cNvPr id="7" name="Picture 8" descr="1915p105_rxte.jpg                                              001EDE6CMacintosh HD                   BFF2B25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95400"/>
            <a:ext cx="3781848" cy="399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800">
                <a:solidFill>
                  <a:srgbClr val="FFFF00"/>
                </a:solidFill>
                <a:ea typeface="ＭＳ Ｐゴシック" pitchFamily="-103" charset="-128"/>
                <a:cs typeface="ＭＳ Ｐゴシック" pitchFamily="-103" charset="-128"/>
              </a:rPr>
              <a:t>Why Study X-ray Binaries?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5181600" cy="40386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ea typeface="ＭＳ Ｐゴシック" pitchFamily="-103" charset="-128"/>
                <a:cs typeface="ＭＳ Ｐゴシック" pitchFamily="-103" charset="-128"/>
              </a:rPr>
              <a:t>Efficient matter to energy converters</a:t>
            </a:r>
            <a:endParaRPr lang="en-US" sz="2800" dirty="0" smtClean="0">
              <a:solidFill>
                <a:schemeClr val="bg1"/>
              </a:solidFill>
              <a:ea typeface="ＭＳ Ｐゴシック" pitchFamily="-103" charset="-128"/>
              <a:cs typeface="ＭＳ Ｐゴシック" pitchFamily="-103" charset="-128"/>
            </a:endParaRPr>
          </a:p>
          <a:p>
            <a:r>
              <a:rPr lang="en-US" sz="2800" dirty="0" smtClean="0">
                <a:solidFill>
                  <a:schemeClr val="bg1"/>
                </a:solidFill>
                <a:ea typeface="ＭＳ Ｐゴシック" pitchFamily="-103" charset="-128"/>
                <a:cs typeface="ＭＳ Ｐゴシック" pitchFamily="-103" charset="-128"/>
              </a:rPr>
              <a:t>Study </a:t>
            </a:r>
            <a:r>
              <a:rPr lang="en-US" sz="2800" dirty="0">
                <a:solidFill>
                  <a:schemeClr val="bg1"/>
                </a:solidFill>
                <a:ea typeface="ＭＳ Ｐゴシック" pitchFamily="-103" charset="-128"/>
                <a:cs typeface="ＭＳ Ｐゴシック" pitchFamily="-103" charset="-128"/>
              </a:rPr>
              <a:t>matter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-103" charset="-128"/>
                <a:cs typeface="ＭＳ Ｐゴシック" pitchFamily="-103" charset="-128"/>
              </a:rPr>
              <a:t> at </a:t>
            </a:r>
            <a:r>
              <a:rPr lang="en-US" sz="2800" dirty="0">
                <a:solidFill>
                  <a:schemeClr val="bg1"/>
                </a:solidFill>
                <a:ea typeface="ＭＳ Ｐゴシック" pitchFamily="-103" charset="-128"/>
                <a:cs typeface="ＭＳ Ｐゴシック" pitchFamily="-103" charset="-128"/>
              </a:rPr>
              <a:t>extreme conditions</a:t>
            </a:r>
          </a:p>
          <a:p>
            <a:r>
              <a:rPr lang="en-US" sz="2800" dirty="0">
                <a:solidFill>
                  <a:schemeClr val="bg1"/>
                </a:solidFill>
                <a:ea typeface="ＭＳ Ｐゴシック" pitchFamily="-103" charset="-128"/>
                <a:cs typeface="ＭＳ Ｐゴシック" pitchFamily="-103" charset="-128"/>
              </a:rPr>
              <a:t>Contain endpoints of stellar evolution</a:t>
            </a:r>
          </a:p>
          <a:p>
            <a:r>
              <a:rPr lang="en-US" sz="2800" dirty="0">
                <a:solidFill>
                  <a:schemeClr val="bg1"/>
                </a:solidFill>
                <a:ea typeface="ＭＳ Ｐゴシック" pitchFamily="-103" charset="-128"/>
                <a:cs typeface="ＭＳ Ｐゴシック" pitchFamily="-103" charset="-128"/>
              </a:rPr>
              <a:t>Most nearby, easily studied example of accretion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-103" charset="-128"/>
                <a:cs typeface="ＭＳ Ｐゴシック" pitchFamily="-103" charset="-128"/>
              </a:rPr>
              <a:t>processes and disk/jet interaction</a:t>
            </a:r>
            <a:endParaRPr lang="en-US" sz="2800" dirty="0">
              <a:solidFill>
                <a:schemeClr val="bg1"/>
              </a:solidFill>
              <a:ea typeface="ＭＳ Ｐゴシック" pitchFamily="-103" charset="-128"/>
              <a:cs typeface="ＭＳ Ｐゴシック" pitchFamily="-103" charset="-128"/>
            </a:endParaRPr>
          </a:p>
        </p:txBody>
      </p:sp>
      <p:pic>
        <p:nvPicPr>
          <p:cNvPr id="19460" name="Picture 4" descr="1820-30_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62600" y="1600200"/>
            <a:ext cx="3105150" cy="2185988"/>
          </a:xfrm>
          <a:noFill/>
        </p:spPr>
      </p:pic>
      <p:pic>
        <p:nvPicPr>
          <p:cNvPr id="19461" name="Picture 6" descr="Cen-X3_h_notx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410200" y="3886200"/>
            <a:ext cx="3581399" cy="2797714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7391400" y="3733800"/>
            <a:ext cx="1438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HEASARC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3" descr="cygx1_rx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1430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enx3_rx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2819400" cy="2819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2200" y="152401"/>
            <a:ext cx="4724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RXTE/ASM: 15 year light curves</a:t>
            </a:r>
            <a:endParaRPr lang="en-US" dirty="0"/>
          </a:p>
        </p:txBody>
      </p:sp>
      <p:pic>
        <p:nvPicPr>
          <p:cNvPr id="14" name="Picture 2" descr="0115p634_rxt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199" y="3886200"/>
            <a:ext cx="2960851" cy="28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gx339m4_rxt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8100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 bwMode="auto">
          <a:xfrm rot="5400000">
            <a:off x="2095500" y="3619500"/>
            <a:ext cx="5106194" cy="794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21704" y="3828815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5800" y="6858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Neutron star systems			      Black hole systems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724400" y="1143000"/>
            <a:ext cx="998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/>
              <a:t>Cyg</a:t>
            </a:r>
            <a:r>
              <a:rPr lang="en-US" sz="1800" dirty="0" smtClean="0"/>
              <a:t> X-1 </a:t>
            </a:r>
            <a:endParaRPr lang="en-US" sz="1800" dirty="0"/>
          </a:p>
        </p:txBody>
      </p:sp>
      <p:sp>
        <p:nvSpPr>
          <p:cNvPr id="22" name="Rectangle 21"/>
          <p:cNvSpPr/>
          <p:nvPr/>
        </p:nvSpPr>
        <p:spPr>
          <a:xfrm>
            <a:off x="4724400" y="3962400"/>
            <a:ext cx="1124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GX339+4       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1981200" y="3733800"/>
            <a:ext cx="12240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 (days)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2133600" y="6324600"/>
            <a:ext cx="12240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Time (days)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6629400" y="3429000"/>
            <a:ext cx="12240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Time (days)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6705600" y="6248400"/>
            <a:ext cx="12240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Time (days)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 rot="5400000">
            <a:off x="5183009" y="2284591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5400000">
            <a:off x="668099" y="5027791"/>
            <a:ext cx="1159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5400000">
            <a:off x="534104" y="2285296"/>
            <a:ext cx="1313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5400000">
            <a:off x="5106809" y="5103991"/>
            <a:ext cx="1159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4800" y="1143000"/>
            <a:ext cx="99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Cen</a:t>
            </a:r>
            <a:r>
              <a:rPr lang="en-US" sz="1800" dirty="0" smtClean="0"/>
              <a:t> X-3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304800" y="4038600"/>
            <a:ext cx="111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0115+634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F383-06E0-EB42-922B-4F00782A8FD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" name="Picture 3" descr="img13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437"/>
            <a:ext cx="3048000" cy="2228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471446"/>
            <a:ext cx="3120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20B01C"/>
                </a:solidFill>
              </a:rPr>
              <a:t>Deufel</a:t>
            </a:r>
            <a:r>
              <a:rPr lang="en-US" sz="1600" dirty="0" smtClean="0">
                <a:solidFill>
                  <a:srgbClr val="20B01C"/>
                </a:solidFill>
              </a:rPr>
              <a:t>, </a:t>
            </a:r>
            <a:r>
              <a:rPr lang="en-US" sz="1600" dirty="0" err="1" smtClean="0">
                <a:solidFill>
                  <a:srgbClr val="20B01C"/>
                </a:solidFill>
              </a:rPr>
              <a:t>Dullemond</a:t>
            </a:r>
            <a:r>
              <a:rPr lang="en-US" sz="1600" dirty="0" smtClean="0">
                <a:solidFill>
                  <a:srgbClr val="20B01C"/>
                </a:solidFill>
              </a:rPr>
              <a:t> &amp; </a:t>
            </a:r>
            <a:r>
              <a:rPr lang="en-US" sz="1600" dirty="0" err="1" smtClean="0">
                <a:solidFill>
                  <a:srgbClr val="20B01C"/>
                </a:solidFill>
              </a:rPr>
              <a:t>Spruit</a:t>
            </a:r>
            <a:r>
              <a:rPr lang="en-US" sz="1600" dirty="0" smtClean="0">
                <a:solidFill>
                  <a:srgbClr val="20B01C"/>
                </a:solidFill>
              </a:rPr>
              <a:t> 2001</a:t>
            </a:r>
            <a:endParaRPr lang="en-US" sz="1600" dirty="0">
              <a:solidFill>
                <a:srgbClr val="20B01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5334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Neutron </a:t>
            </a:r>
            <a:r>
              <a:rPr lang="en-US" sz="2400" dirty="0"/>
              <a:t>s</a:t>
            </a:r>
            <a:r>
              <a:rPr lang="en-US" sz="2400" dirty="0" smtClean="0"/>
              <a:t>tar systems			      Black hole systems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2438400" y="3962400"/>
            <a:ext cx="4420394" cy="794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21704" y="3828815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19400" y="76200"/>
            <a:ext cx="350979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Spectra of X-ray binaries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1" name="Picture 10" descr="apjl467673f2_l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43604"/>
            <a:ext cx="3203134" cy="2380996"/>
          </a:xfrm>
          <a:prstGeom prst="rect">
            <a:avLst/>
          </a:prstGeom>
        </p:spPr>
      </p:pic>
      <p:pic>
        <p:nvPicPr>
          <p:cNvPr id="12" name="Picture 11" descr="cygx1_dotani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032575"/>
            <a:ext cx="3429000" cy="26250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21269" y="3623846"/>
            <a:ext cx="1660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20B01C"/>
                </a:solidFill>
              </a:rPr>
              <a:t>Dotani</a:t>
            </a:r>
            <a:r>
              <a:rPr lang="en-US" sz="1600" dirty="0" smtClean="0">
                <a:solidFill>
                  <a:srgbClr val="20B01C"/>
                </a:solidFill>
              </a:rPr>
              <a:t> et al 1997</a:t>
            </a:r>
            <a:endParaRPr lang="en-US" sz="1600" dirty="0">
              <a:solidFill>
                <a:srgbClr val="20B01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1143000"/>
            <a:ext cx="817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Cyg</a:t>
            </a:r>
            <a:r>
              <a:rPr lang="en-US" sz="1400" dirty="0" smtClean="0"/>
              <a:t> X-1</a:t>
            </a:r>
            <a:endParaRPr lang="en-US" sz="1400" dirty="0"/>
          </a:p>
        </p:txBody>
      </p:sp>
      <p:pic>
        <p:nvPicPr>
          <p:cNvPr id="15" name="Picture 14" descr="fg1.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4191000"/>
            <a:ext cx="3129771" cy="2057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5200" y="4267200"/>
            <a:ext cx="872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GX339-4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6367046"/>
            <a:ext cx="2981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0B01C"/>
                </a:solidFill>
              </a:rPr>
              <a:t>Miller, Homan, &amp; </a:t>
            </a:r>
            <a:r>
              <a:rPr lang="en-US" sz="1600" dirty="0" err="1" smtClean="0">
                <a:solidFill>
                  <a:srgbClr val="20B01C"/>
                </a:solidFill>
              </a:rPr>
              <a:t>Miniutti</a:t>
            </a:r>
            <a:r>
              <a:rPr lang="en-US" sz="1600" dirty="0" smtClean="0">
                <a:solidFill>
                  <a:srgbClr val="20B01C"/>
                </a:solidFill>
              </a:rPr>
              <a:t> 2006 </a:t>
            </a:r>
            <a:endParaRPr lang="en-US" sz="1600" dirty="0">
              <a:solidFill>
                <a:srgbClr val="20B01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" y="6367046"/>
            <a:ext cx="32552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20B01C"/>
                </a:solidFill>
              </a:rPr>
              <a:t>Dejenaar</a:t>
            </a:r>
            <a:r>
              <a:rPr lang="en-US" sz="1600" dirty="0" smtClean="0">
                <a:solidFill>
                  <a:srgbClr val="20B01C"/>
                </a:solidFill>
              </a:rPr>
              <a:t>, </a:t>
            </a:r>
            <a:r>
              <a:rPr lang="en-US" sz="1600" dirty="0" err="1" smtClean="0">
                <a:solidFill>
                  <a:srgbClr val="20B01C"/>
                </a:solidFill>
              </a:rPr>
              <a:t>Wijnands</a:t>
            </a:r>
            <a:r>
              <a:rPr lang="en-US" sz="1600" dirty="0" smtClean="0">
                <a:solidFill>
                  <a:srgbClr val="20B01C"/>
                </a:solidFill>
              </a:rPr>
              <a:t>, &amp; Miller 2013</a:t>
            </a:r>
            <a:endParaRPr lang="en-US" sz="1600" dirty="0">
              <a:solidFill>
                <a:srgbClr val="20B01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67000" y="4114800"/>
            <a:ext cx="962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J1709-267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0360AE"/>
            </a:solidFill>
            <a:effectLst/>
            <a:latin typeface="Times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0360AE"/>
            </a:solidFill>
            <a:effectLst/>
            <a:latin typeface="Times" pitchFamily="-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X:Templates:Presentations:Designs:Shimmer</Template>
  <TotalTime>42914</TotalTime>
  <Words>2225</Words>
  <Application>Microsoft Macintosh PowerPoint</Application>
  <PresentationFormat>Letter Paper (8.5x11 in)</PresentationFormat>
  <Paragraphs>445</Paragraphs>
  <Slides>53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Why Study X-ray Binaries?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 </vt:lpstr>
      <vt:lpstr>Slide 48</vt:lpstr>
      <vt:lpstr>Slide 49</vt:lpstr>
      <vt:lpstr>Slide 50</vt:lpstr>
      <vt:lpstr>Slide 51</vt:lpstr>
      <vt:lpstr>Slide 52</vt:lpstr>
      <vt:lpstr>Slide 53</vt:lpstr>
    </vt:vector>
  </TitlesOfParts>
  <Company>SAO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Eyes on the Universe</dc:title>
  <dc:creator>Smithsonian Institution</dc:creator>
  <cp:lastModifiedBy>A. User</cp:lastModifiedBy>
  <cp:revision>95</cp:revision>
  <cp:lastPrinted>2008-09-19T20:07:20Z</cp:lastPrinted>
  <dcterms:created xsi:type="dcterms:W3CDTF">2013-10-22T13:08:24Z</dcterms:created>
  <dcterms:modified xsi:type="dcterms:W3CDTF">2013-10-22T15:17:48Z</dcterms:modified>
</cp:coreProperties>
</file>