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1BAA-4F1A-4E4F-ACAB-08756CFF3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F96C0-85C3-4F22-A122-45747C0D2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F624F-5FB3-4450-8C69-7954C823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5E180-8450-4DE1-955D-215D5D049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F14AA-FFF3-458B-A487-27AAAF5B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657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271B-D5F8-43D1-8D01-5285035BA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4600F9-D432-49BD-9E86-A9314CF8E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81607-4B60-4C43-B41A-A28DB430D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E4187-9735-478A-8203-74D4C9556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68556-13E1-49C2-BBB4-E5C8C4F9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404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D83C6A-935B-4774-BFC5-F2B7F1DE89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AE0A2-BD42-4F9F-87F3-F38A1C049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B94D1-E267-445F-8763-0E552E7C8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6A2E9-A94C-4777-8791-05935973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FD4F9-2B2B-495C-9794-781E28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095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0A6A1-C955-4248-85B5-25673AC5D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64B0C-1BE2-41BE-8377-D13BC3552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60207-8351-493C-90CF-1B8E77B34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394F7-27FB-49B6-B851-8E08A863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759A3-9DCE-4518-B80D-CB25298A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060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7350-6B6C-4353-8575-D6AA3D350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21E491-0490-4920-A4AA-25DA719F2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E9880-D451-4618-91AB-F97FC65BF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E15D2-31BF-484A-B549-83B4AF43D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4F9EF-83A9-4FEB-ACDF-2531B03A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30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90C46-F34D-4CE4-88E9-945702B9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F6B63-C47F-498D-AA13-4ADF2838E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1CAB4-F997-48C7-928E-A5F335A44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07816-63F0-4E64-BE6C-BF2654BD1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9257C-4D3D-4D43-B35D-D06E40B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14344-A47C-45C0-81B0-433A8B91B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93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AB08A-6B50-4FE0-866A-E311CC526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068BA-54D6-4FA5-8776-006C3010C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D4E09-82D1-4FC0-9A42-1684061A4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3199BC-E9B7-4CAB-9BF1-CFBA0B435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8C8DA-D41A-4C38-A6B5-B4049FD350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B9863B-E658-434D-9D5B-F79E1090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A7D2-9951-4F65-8C75-C152EF0D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9F3E59-68AE-4D6C-8B1F-8E6178BFB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036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A5A0-C2B2-4ACE-9B64-18F0259C5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E2FB95-148E-4CCE-81C5-39415847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03513C-44B1-4E23-81E5-3C57AADB6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C8E421-A943-4252-92AE-DF243C565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430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5443DD-824E-450A-A682-264FD1B9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BE1781-511C-452B-852C-8A0EE7181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0C9E1-0869-46A5-8959-AB355C27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29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1C61C-728E-4135-A2EC-CE992BE7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93A58-C1EE-45D2-8676-60E9196D8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0CDFE-1703-481F-87D1-C8E3333D1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9FE8E-24D7-47DF-8791-DABE199C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65224-1D49-4073-A48D-FB59063A4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FA481-E066-4556-9D5E-307CFAAF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11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8B374-3EEA-4E21-B5C8-1D16EC372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FD96CF-94F9-4E38-83C3-A288562AA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2BF7F-1C4D-4BDC-BFAE-4CCA192B7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94CAE8-A9CD-4375-A95B-C947A755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40BE4-4A9C-4168-807B-4160E20B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43EDB-4A92-43D8-8EC6-4E686B6B6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013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AF61E-852A-44DD-B4CA-33186E592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6DB09-A15D-4854-92F7-DD7E2CE2F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2B33B-4904-4690-A23F-736DD8B79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59F59-D029-4944-BCD9-44FC908858B9}" type="datetimeFigureOut">
              <a:rPr lang="en-CA" smtClean="0"/>
              <a:t>2021-06-07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0F07A-1AF5-445A-990D-085FA11C65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14CEC-2D8C-445F-9A60-8C30EC8BD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93EE0-A8E3-4334-8F22-8E365B93E5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44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F38C5-8127-41CD-94D9-D0625776F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Unaccounted Uncertainties: Commentary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6510D-AD32-4BEE-9877-1D7538921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62492"/>
          </a:xfrm>
        </p:spPr>
        <p:txBody>
          <a:bodyPr>
            <a:normAutofit/>
          </a:bodyPr>
          <a:lstStyle/>
          <a:p>
            <a:r>
              <a:rPr lang="en-CA" sz="2800" dirty="0"/>
              <a:t>Joshua S. Speagle </a:t>
            </a:r>
          </a:p>
          <a:p>
            <a:endParaRPr lang="en-CA" dirty="0"/>
          </a:p>
          <a:p>
            <a:r>
              <a:rPr lang="en-CA" dirty="0"/>
              <a:t>Statistical Sciences, Astronomy &amp; Astrophysics, Dunlap Institute</a:t>
            </a:r>
          </a:p>
          <a:p>
            <a:r>
              <a:rPr lang="en-CA" dirty="0"/>
              <a:t>University of Toronto</a:t>
            </a:r>
          </a:p>
        </p:txBody>
      </p:sp>
    </p:spTree>
    <p:extLst>
      <p:ext uri="{BB962C8B-B14F-4D97-AF65-F5344CB8AC3E}">
        <p14:creationId xmlns:p14="http://schemas.microsoft.com/office/powerpoint/2010/main" val="330146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EF5F7-D344-4D2D-9723-FC45C283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 Complementary Perspective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8D50F2-42B0-47E1-9FBF-243BD46928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/>
              <a:lstStyle/>
              <a:p>
                <a:r>
                  <a:rPr lang="en-CA" dirty="0"/>
                  <a:t>Often conceptual/practical problems when trying to combine datasets or properly model sources come down to unaccounted systematics.</a:t>
                </a:r>
              </a:p>
              <a:p>
                <a:pPr lvl="1"/>
                <a:r>
                  <a:rPr lang="en-CA" dirty="0"/>
                  <a:t>Properly modeling and propagating these to other downstream tasks is becoming an ever-larger challenge.</a:t>
                </a:r>
              </a:p>
              <a:p>
                <a:endParaRPr lang="en-CA" dirty="0"/>
              </a:p>
              <a:p>
                <a:r>
                  <a:rPr lang="en-CA" dirty="0"/>
                  <a:t>Example: Spectral + photometry modeling</a:t>
                </a:r>
              </a:p>
              <a:p>
                <a:pPr lvl="1"/>
                <a:r>
                  <a:rPr lang="en-CA" dirty="0"/>
                  <a:t>Naïve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spec</m:t>
                        </m:r>
                      </m:sub>
                      <m:sup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CA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phot</m:t>
                        </m:r>
                      </m:sub>
                      <m:sup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CA" dirty="0"/>
                  <a:t> often discounted because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spec</m:t>
                        </m:r>
                      </m:sub>
                    </m:sSub>
                    <m:r>
                      <a:rPr lang="en-CA" b="0" i="1" smtClean="0">
                        <a:latin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phot</m:t>
                        </m:r>
                      </m:sub>
                    </m:sSub>
                  </m:oMath>
                </a14:m>
                <a:r>
                  <a:rPr lang="en-CA" dirty="0"/>
                  <a:t>.</a:t>
                </a:r>
              </a:p>
              <a:p>
                <a:pPr lvl="1"/>
                <a:r>
                  <a:rPr lang="en-CA" dirty="0"/>
                  <a:t>But if we believe our data this is exactly what we want!</a:t>
                </a:r>
              </a:p>
              <a:p>
                <a:pPr lvl="1"/>
                <a:r>
                  <a:rPr lang="en-CA" dirty="0"/>
                  <a:t>Skepticism arises because most approaches ignores different systematics present in spectral data and photometry, which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spec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eff</m:t>
                        </m:r>
                      </m:sub>
                    </m:sSub>
                    <m:r>
                      <a:rPr lang="en-CA" b="0" i="1" smtClean="0">
                        <a:latin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spec</m:t>
                        </m:r>
                      </m:sub>
                    </m:sSub>
                  </m:oMath>
                </a14:m>
                <a:r>
                  <a:rPr lang="en-CA" dirty="0"/>
                  <a:t>.</a:t>
                </a:r>
              </a:p>
              <a:p>
                <a:pPr lvl="1"/>
                <a:endParaRPr lang="en-CA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8D50F2-42B0-47E1-9FBF-243BD46928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>
                <a:blip r:embed="rId2"/>
                <a:stretch>
                  <a:fillRect l="-1043" t="-193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250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A00AB-EFB9-4B43-823A-EC8BDD611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Uncovering Systematics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7B8CE-AE72-409E-8EF3-9C7046B49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 tools have you found that are very useful in discovering deficiencies (unknown systematics) present in the modeling?</a:t>
            </a:r>
          </a:p>
          <a:p>
            <a:pPr lvl="1"/>
            <a:r>
              <a:rPr lang="en-CA" dirty="0"/>
              <a:t>Examples: quantile-quantile plots, posterior predictive plots, p-value checks, simulation tests, etc.</a:t>
            </a:r>
          </a:p>
        </p:txBody>
      </p:sp>
    </p:spTree>
    <p:extLst>
      <p:ext uri="{BB962C8B-B14F-4D97-AF65-F5344CB8AC3E}">
        <p14:creationId xmlns:p14="http://schemas.microsoft.com/office/powerpoint/2010/main" val="309774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BAEF6-C74B-45B3-BF15-22C6181EC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Role of Bayesian vs Frequentist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0FEB8-512F-427E-8888-6303C7859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Both approaches presented rely on priors and marginalization over nuisance parameters.</a:t>
            </a:r>
          </a:p>
          <a:p>
            <a:endParaRPr lang="en-CA" dirty="0"/>
          </a:p>
          <a:p>
            <a:r>
              <a:rPr lang="en-CA" dirty="0"/>
              <a:t>Is moving in this direction the path forward, or are there frequentist methods that can be useful?</a:t>
            </a:r>
          </a:p>
        </p:txBody>
      </p:sp>
    </p:spTree>
    <p:extLst>
      <p:ext uri="{BB962C8B-B14F-4D97-AF65-F5344CB8AC3E}">
        <p14:creationId xmlns:p14="http://schemas.microsoft.com/office/powerpoint/2010/main" val="374468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A00AB-EFB9-4B43-823A-EC8BDD611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7B8CE-AE72-409E-8EF3-9C7046B49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can we find a balance between ignoring (some) outliers and/or using them to drive our systematics modeling?</a:t>
            </a:r>
          </a:p>
        </p:txBody>
      </p:sp>
    </p:spTree>
    <p:extLst>
      <p:ext uri="{BB962C8B-B14F-4D97-AF65-F5344CB8AC3E}">
        <p14:creationId xmlns:p14="http://schemas.microsoft.com/office/powerpoint/2010/main" val="15875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A00AB-EFB9-4B43-823A-EC8BDD611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Prior Influence on Systematics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7B8CE-AE72-409E-8EF3-9C7046B49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much influence can/should the prior have over the final outcome? </a:t>
            </a:r>
          </a:p>
          <a:p>
            <a:pPr lvl="1"/>
            <a:r>
              <a:rPr lang="en-CA" dirty="0"/>
              <a:t>What guidance should there be in setting this? </a:t>
            </a:r>
          </a:p>
          <a:p>
            <a:pPr lvl="1"/>
            <a:r>
              <a:rPr lang="en-CA" dirty="0"/>
              <a:t>How can we look into quantifying this?</a:t>
            </a:r>
          </a:p>
          <a:p>
            <a:endParaRPr lang="en-CA" dirty="0"/>
          </a:p>
          <a:p>
            <a:r>
              <a:rPr lang="en-CA" dirty="0"/>
              <a:t>How can we diagnose and/or account for mismatches between priors and data (likelihood)?</a:t>
            </a:r>
          </a:p>
        </p:txBody>
      </p:sp>
    </p:spTree>
    <p:extLst>
      <p:ext uri="{BB962C8B-B14F-4D97-AF65-F5344CB8AC3E}">
        <p14:creationId xmlns:p14="http://schemas.microsoft.com/office/powerpoint/2010/main" val="3869826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72CD-E331-4EEE-B611-15319A1A1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Point Estimate </a:t>
            </a:r>
            <a:r>
              <a:rPr lang="en-CA" dirty="0">
                <a:sym typeface="Wingdings" panose="05000000000000000000" pitchFamily="2" charset="2"/>
              </a:rPr>
              <a:t> Samples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10C93-4FDB-4708-952D-B5D62F375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 are some of the challenges moving from single point estimates to samples?</a:t>
            </a:r>
          </a:p>
          <a:p>
            <a:pPr lvl="1"/>
            <a:r>
              <a:rPr lang="en-CA" dirty="0"/>
              <a:t>Statistical (modeling, degeneracies, convergence, effective sample size, etc.)</a:t>
            </a:r>
          </a:p>
          <a:p>
            <a:pPr lvl="1"/>
            <a:r>
              <a:rPr lang="en-CA" dirty="0"/>
              <a:t>Computational (additional compute time, redoing pipelines, etc.)</a:t>
            </a:r>
          </a:p>
          <a:p>
            <a:pPr lvl="1"/>
            <a:r>
              <a:rPr lang="en-CA" dirty="0"/>
              <a:t>Science (data sharing, downstream error propagation, interpretation, etc.)</a:t>
            </a:r>
          </a:p>
          <a:p>
            <a:endParaRPr lang="en-CA" dirty="0"/>
          </a:p>
          <a:p>
            <a:r>
              <a:rPr lang="en-CA" dirty="0"/>
              <a:t>How will these procedures work without access to analytic underlying models (and associated gradients)?</a:t>
            </a:r>
          </a:p>
        </p:txBody>
      </p:sp>
    </p:spTree>
    <p:extLst>
      <p:ext uri="{BB962C8B-B14F-4D97-AF65-F5344CB8AC3E}">
        <p14:creationId xmlns:p14="http://schemas.microsoft.com/office/powerpoint/2010/main" val="188622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618A-9F4D-4075-9501-4958E716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Role of Machine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AD542-39C4-4FB3-A4B5-D4DF569A0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will machine learning techniques help us approach some of these problems, both within and outside of traditional statistical modeling frameworks?</a:t>
            </a:r>
          </a:p>
        </p:txBody>
      </p:sp>
    </p:spTree>
    <p:extLst>
      <p:ext uri="{BB962C8B-B14F-4D97-AF65-F5344CB8AC3E}">
        <p14:creationId xmlns:p14="http://schemas.microsoft.com/office/powerpoint/2010/main" val="562805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362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Unaccounted Uncertainties: Commentary</vt:lpstr>
      <vt:lpstr>A Complementary Perspective</vt:lpstr>
      <vt:lpstr>Uncovering Systematics</vt:lpstr>
      <vt:lpstr>Role of Bayesian vs Frequentist Approaches</vt:lpstr>
      <vt:lpstr>Outliers</vt:lpstr>
      <vt:lpstr>Prior Influence on Systematics Models</vt:lpstr>
      <vt:lpstr>Point Estimate  Samples</vt:lpstr>
      <vt:lpstr>Role of Machine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Unaccounted Uncertainties: Commentary</dc:title>
  <dc:creator>josh speagle</dc:creator>
  <cp:lastModifiedBy>josh speagle</cp:lastModifiedBy>
  <cp:revision>6</cp:revision>
  <dcterms:created xsi:type="dcterms:W3CDTF">2021-06-07T15:35:29Z</dcterms:created>
  <dcterms:modified xsi:type="dcterms:W3CDTF">2021-06-07T17:36:59Z</dcterms:modified>
</cp:coreProperties>
</file>