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69" r:id="rId4"/>
    <p:sldId id="396" r:id="rId5"/>
    <p:sldId id="368" r:id="rId6"/>
    <p:sldId id="375" r:id="rId7"/>
    <p:sldId id="376" r:id="rId8"/>
    <p:sldId id="371" r:id="rId9"/>
    <p:sldId id="372" r:id="rId10"/>
    <p:sldId id="377" r:id="rId11"/>
    <p:sldId id="380" r:id="rId12"/>
    <p:sldId id="379" r:id="rId13"/>
    <p:sldId id="383" r:id="rId14"/>
    <p:sldId id="381" r:id="rId15"/>
    <p:sldId id="262" r:id="rId16"/>
    <p:sldId id="263" r:id="rId17"/>
    <p:sldId id="268" r:id="rId18"/>
    <p:sldId id="394" r:id="rId19"/>
    <p:sldId id="390" r:id="rId20"/>
    <p:sldId id="393" r:id="rId21"/>
    <p:sldId id="392" r:id="rId22"/>
    <p:sldId id="385" r:id="rId23"/>
    <p:sldId id="3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4293D-977D-5D48-AEFF-0232DFD64BE3}" type="datetimeFigureOut">
              <a:rPr lang="en-US" smtClean="0"/>
              <a:t>6/7/21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0E85B-4B39-F94D-A601-9189EF2E6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51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96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4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86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7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68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90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23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62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10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9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69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2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87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37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53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7A48-4B3B-4C91-91C5-584F279D57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978CF-B40B-1044-B469-6A678CCF3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E4AF5-0092-6342-BF6F-268C385A5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400E4-A74A-7845-BBC4-97418132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97FB-9916-6C42-AEB9-6485537A1E30}" type="datetime1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5BE2C-4587-A145-B0BB-34A578CA9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F4E1C-5141-384E-A046-BDE28768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7AE4-826F-5742-8132-AE8429198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3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CBF5B-6C7B-714D-B553-E7D50687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772EA-8100-D04E-AB0D-EEEDAEAA1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7958F-5146-3B42-86AF-A9EA3AF16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C812-57F0-A444-830F-23D171BC36FD}" type="datetime1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DA3B2-EB3C-3E44-9C6E-ECE6F31C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EAD23-5BFB-B149-AB6D-D89E444E1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7AE4-826F-5742-8132-AE8429198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17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D3B949-50BA-2C48-AE81-8BA4C2646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7254B7-EB0B-E041-AEFF-5348B6C87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02FA5-3275-F140-8F54-D31BCDFB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05BC8-754E-104A-B3CF-FD4B10360EDD}" type="datetime1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AE469-2F13-8D4D-AAEE-EE67F0B82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DCD47-684A-8240-A924-99488E3A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7AE4-826F-5742-8132-AE8429198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6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BBA9-B8FF-E543-B852-11108EE59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8F044-ED70-E549-AF49-A23D5FA25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C78B-2774-C64D-A673-659F2CC8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C173-D7C6-4448-BA0B-1D7B8446E3CA}" type="datetime1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7D9D-17E6-F747-A3EC-A8C75FCDF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1399-01B0-6440-82DD-7E98C562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7AE4-826F-5742-8132-AE8429198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5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4B790-9363-CE4F-94B2-96CA7AE15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F574A-D932-E64A-82BB-E9D1AF81F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8BAEE-DECC-724A-84B8-EA9AAF9FF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0CB5-684B-D249-8390-327787C137AC}" type="datetime1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54B07-781B-254B-BE2F-B5C9EAB10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27F21-CE36-A54F-9FFE-10DABE9B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7AE4-826F-5742-8132-AE8429198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6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8B9F-005E-554A-B646-5FFBE5E1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22E0A-7245-4C42-BD5D-A50507F10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EB47F-5173-B348-8EA8-BE95D8639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BC0F2-D5CF-394B-9662-328B7F08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DFBF-384F-4A4F-9CC1-61C4D81051AE}" type="datetime1">
              <a:rPr lang="en-US" smtClean="0"/>
              <a:t>6/7/21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2B5C2-17D1-6943-A024-317339F6F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753E0-068B-AE4E-865C-BD465DCF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7AE4-826F-5742-8132-AE8429198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38004-5DCF-7A45-A532-278E12EB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89FC5-F000-A64B-994D-FD87A246D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B5908-2C45-B14A-869E-F6D939454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23A272-0718-A14C-B06C-14BD16843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BBCB8-7C75-3F4C-9D2D-D38FD20DA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0566F7-0A34-AC42-93DB-02F1B96AD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09B6-AD85-AE41-ADC4-03BB01A8A078}" type="datetime1">
              <a:rPr lang="en-US" smtClean="0"/>
              <a:t>6/7/21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F74EAB-9C07-974C-B161-8E8853B7E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10C56D-5ABB-DC4B-A288-BE0CAD3E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7AE4-826F-5742-8132-AE8429198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1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8C8DD-F5D9-AF4E-8FCD-044F49B1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77A059-EA68-FE49-BF36-D10AAADE1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D17AE-F3D6-8040-9EC8-FFA546DD6644}" type="datetime1">
              <a:rPr lang="en-US" smtClean="0"/>
              <a:t>6/7/21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0D34D-8B0B-CC43-8EE8-34979346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56FE2-89A4-2840-9EB1-3E5BBD4F5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7AE4-826F-5742-8132-AE8429198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5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6D9D64-1AD0-3346-9BF8-9E40E6B9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DC11E-CE7F-CA44-85A7-1EC5284B9D53}" type="datetime1">
              <a:rPr lang="en-US" smtClean="0"/>
              <a:t>6/7/21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710C60-669E-3741-B026-94E8E580D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CA0E4-CFF8-F043-B7F8-3B56A3A0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7AE4-826F-5742-8132-AE8429198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6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61EE-D333-2447-9095-23188FB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F9403-2CDD-3542-9C7A-41D54E3DD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13457-81A7-A64B-8480-701B9B2A9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8AE79-6918-BD4A-B093-1DB239BA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5965-5459-ED46-A2EA-ACD45A1B3B2E}" type="datetime1">
              <a:rPr lang="en-US" smtClean="0"/>
              <a:t>6/7/21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883FA-CC0D-5442-9FCC-C915DD06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F351B-F436-E946-B743-FF97A1D6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7AE4-826F-5742-8132-AE8429198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0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4F44-B5BD-1B4C-B94D-8F7D8A63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65109F-2EEA-D841-BF40-76DD72DBF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5EA71F-FF35-0143-9E88-927C109D4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084BD-124B-654D-AB66-FA1CAE0B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5E249-25A9-D643-A89E-BCE9B0591DBC}" type="datetime1">
              <a:rPr lang="en-US" smtClean="0"/>
              <a:t>6/7/21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8953A-CBA8-164E-9954-1528FE6C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8B754-1804-B249-8831-B9536733A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7AE4-826F-5742-8132-AE8429198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61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36EAA0-F5A7-AE43-BCF7-0E2ACA472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657CB-3918-7543-ADB0-CD71E0C47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5FD3F-0830-AC43-A962-0281D6E0A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19319-F030-A049-BA0B-0A1B26C8C665}" type="datetime1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B319F-8A73-E74B-8A6C-72D8439A9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238th AAS Conference : June 7th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14E9E-854C-0F47-8653-F738353FF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37AE4-826F-5742-8132-AE8429198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0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0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loch@physics.auburn.ed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amdis.iaea.org/meetings/UQ2016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877" y="580757"/>
            <a:ext cx="10846190" cy="1643459"/>
          </a:xfrm>
        </p:spPr>
        <p:txBody>
          <a:bodyPr>
            <a:normAutofit/>
          </a:bodyPr>
          <a:lstStyle/>
          <a:p>
            <a:r>
              <a:rPr lang="en-US" dirty="0"/>
              <a:t>On atomic data uncertainties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9777" y="2743147"/>
            <a:ext cx="9642389" cy="2313427"/>
          </a:xfrm>
        </p:spPr>
        <p:txBody>
          <a:bodyPr>
            <a:normAutofit fontScale="55000" lnSpcReduction="20000"/>
          </a:bodyPr>
          <a:lstStyle/>
          <a:p>
            <a:r>
              <a:rPr lang="en-US" sz="3800" i="1" dirty="0"/>
              <a:t>Stuart Loch</a:t>
            </a:r>
            <a:r>
              <a:rPr lang="en-US" sz="3800" i="1" baseline="30000" dirty="0"/>
              <a:t>1</a:t>
            </a:r>
            <a:r>
              <a:rPr lang="en-US" sz="3800" i="1" dirty="0"/>
              <a:t>, Kyle Stewart</a:t>
            </a:r>
            <a:r>
              <a:rPr lang="en-US" sz="3800" i="1" baseline="30000" dirty="0"/>
              <a:t>1</a:t>
            </a:r>
            <a:r>
              <a:rPr lang="en-US" sz="3800" i="1" dirty="0"/>
              <a:t>, Hans Verner Van Wyk</a:t>
            </a:r>
            <a:r>
              <a:rPr lang="en-US" sz="3800" i="1" baseline="30000" dirty="0"/>
              <a:t>1</a:t>
            </a:r>
            <a:r>
              <a:rPr lang="en-US" sz="3800" i="1" dirty="0"/>
              <a:t>,</a:t>
            </a:r>
          </a:p>
          <a:p>
            <a:r>
              <a:rPr lang="en-US" sz="3800" i="1" dirty="0"/>
              <a:t> Connor Ballance</a:t>
            </a:r>
            <a:r>
              <a:rPr lang="en-US" sz="3800" i="1" baseline="30000" dirty="0"/>
              <a:t>2</a:t>
            </a:r>
            <a:r>
              <a:rPr lang="en-US" sz="3800" i="1" dirty="0"/>
              <a:t>, Adam Foster</a:t>
            </a:r>
            <a:r>
              <a:rPr lang="en-US" sz="3800" i="1" baseline="30000" dirty="0"/>
              <a:t>3</a:t>
            </a:r>
            <a:r>
              <a:rPr lang="en-US" sz="3800" i="1" dirty="0"/>
              <a:t>, Martin O’Mullane</a:t>
            </a:r>
            <a:r>
              <a:rPr lang="en-US" sz="3800" i="1" baseline="30000" dirty="0"/>
              <a:t>4</a:t>
            </a:r>
          </a:p>
          <a:p>
            <a:endParaRPr lang="en-US" baseline="30000" dirty="0"/>
          </a:p>
          <a:p>
            <a:r>
              <a:rPr lang="en-US" baseline="30000" dirty="0"/>
              <a:t>1</a:t>
            </a:r>
            <a:r>
              <a:rPr lang="en-US" dirty="0"/>
              <a:t>Auburn University, Auburn, AL</a:t>
            </a:r>
          </a:p>
          <a:p>
            <a:r>
              <a:rPr lang="en-US" baseline="30000" dirty="0"/>
              <a:t>2</a:t>
            </a:r>
            <a:r>
              <a:rPr lang="en-US" dirty="0"/>
              <a:t>Queen’s University of Belfast, Belfast</a:t>
            </a:r>
          </a:p>
          <a:p>
            <a:r>
              <a:rPr lang="en-US" baseline="30000" dirty="0"/>
              <a:t>3</a:t>
            </a:r>
            <a:r>
              <a:rPr lang="en-US" dirty="0"/>
              <a:t>The Center for Astrophysics Harvard &amp; Smithsonian, Boston, MA</a:t>
            </a:r>
          </a:p>
          <a:p>
            <a:r>
              <a:rPr lang="en-US" baseline="30000" dirty="0"/>
              <a:t>4</a:t>
            </a:r>
            <a:r>
              <a:rPr lang="en-US" dirty="0"/>
              <a:t>The University of Strathclyde, Glasgow, UK</a:t>
            </a:r>
          </a:p>
          <a:p>
            <a:r>
              <a:rPr lang="en-US" i="1" dirty="0"/>
              <a:t>7</a:t>
            </a:r>
            <a:r>
              <a:rPr lang="en-US" i="1" baseline="30000" dirty="0"/>
              <a:t>th</a:t>
            </a:r>
            <a:r>
              <a:rPr lang="en-US" i="1" dirty="0"/>
              <a:t>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1C66E-3B69-034A-84EA-788B7D0E0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73" y="5432813"/>
            <a:ext cx="3898992" cy="6554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548FF8F-2006-0D4F-8C4E-1A601E495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277" y="5293794"/>
            <a:ext cx="3422740" cy="102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ffre d&amp;#39;emploi – Lecturer in Medieval History (Queen&amp;#39;s University Belfast )  | RMBLF.be">
            <a:extLst>
              <a:ext uri="{FF2B5EF4-FFF2-40B4-BE49-F238E27FC236}">
                <a16:creationId xmlns:a16="http://schemas.microsoft.com/office/drawing/2014/main" id="{016D341E-F4EF-2941-AA41-91497D9C1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058" y="5174477"/>
            <a:ext cx="2363745" cy="11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680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 approach for collision data uncertainties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234" y="1699464"/>
            <a:ext cx="6007443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We consider methods that are appropriate for the process being considered (i.e., </a:t>
            </a:r>
            <a:r>
              <a:rPr lang="en-US" b="1" i="1" dirty="0"/>
              <a:t>no missing physics </a:t>
            </a:r>
            <a:r>
              <a:rPr lang="en-US" dirty="0"/>
              <a:t>such as relativistic effects).</a:t>
            </a:r>
          </a:p>
          <a:p>
            <a:pPr lvl="1"/>
            <a:r>
              <a:rPr lang="en-US" dirty="0"/>
              <a:t>Missing physics would become apparent when the results are compared to other theory/experiments.</a:t>
            </a:r>
          </a:p>
          <a:p>
            <a:r>
              <a:rPr lang="en-US" dirty="0"/>
              <a:t>The uncertainties reflect the range of values the method would give, </a:t>
            </a:r>
            <a:r>
              <a:rPr lang="en-US" b="1" i="1" dirty="0"/>
              <a:t>based upon reasonable variation in the input parameters</a:t>
            </a:r>
            <a:r>
              <a:rPr lang="en-US" dirty="0"/>
              <a:t>. </a:t>
            </a:r>
          </a:p>
          <a:p>
            <a:r>
              <a:rPr lang="en-US" dirty="0"/>
              <a:t>We use a Bayesian analysis method to determine how much to vary the input parameters. </a:t>
            </a:r>
          </a:p>
          <a:p>
            <a:pPr lvl="1"/>
            <a:r>
              <a:rPr lang="en-US" dirty="0"/>
              <a:t>Gives a distribution function on the input parameters.</a:t>
            </a:r>
          </a:p>
          <a:p>
            <a:pPr lvl="1"/>
            <a:r>
              <a:rPr lang="en-US" dirty="0"/>
              <a:t>This is then carried through the whole collision calculation.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32E99-B81A-E645-9C8D-6B9E6DAC70E6}"/>
              </a:ext>
            </a:extLst>
          </p:cNvPr>
          <p:cNvSpPr txBox="1"/>
          <p:nvPr/>
        </p:nvSpPr>
        <p:spPr>
          <a:xfrm>
            <a:off x="-1706336" y="38698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E622FA-6AE0-4D46-8328-080016DB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613" y="3894488"/>
            <a:ext cx="4527207" cy="2468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1AD8CC-7A70-9245-833C-97E5E8E7ACB3}"/>
              </a:ext>
            </a:extLst>
          </p:cNvPr>
          <p:cNvSpPr txBox="1"/>
          <p:nvPr/>
        </p:nvSpPr>
        <p:spPr>
          <a:xfrm>
            <a:off x="7222371" y="1699464"/>
            <a:ext cx="4542199" cy="220135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compatLnSpc="0">
            <a:spAutoFit/>
          </a:bodyPr>
          <a:lstStyle/>
          <a:p>
            <a:pPr hangingPunct="0"/>
            <a:r>
              <a:rPr lang="en-US" sz="2000" dirty="0">
                <a:ea typeface="DejaVu Sans" pitchFamily="2"/>
                <a:cs typeface="DejaVu Sans" pitchFamily="2"/>
              </a:rPr>
              <a:t>Bayes’ rule allows us to update our assumed </a:t>
            </a:r>
            <a:r>
              <a:rPr lang="en-US" sz="2000" dirty="0">
                <a:solidFill>
                  <a:srgbClr val="157FFB"/>
                </a:solidFill>
                <a:ea typeface="DejaVu Sans" pitchFamily="2"/>
                <a:cs typeface="DejaVu Sans" pitchFamily="2"/>
              </a:rPr>
              <a:t>prior distribution of </a:t>
            </a:r>
            <a:r>
              <a:rPr lang="en-US" sz="2000" dirty="0">
                <a:solidFill>
                  <a:srgbClr val="157FFB"/>
                </a:solidFill>
                <a:ea typeface="ＭＳ Ｐゴシック" pitchFamily="2"/>
                <a:cs typeface="Mangal" pitchFamily="2"/>
              </a:rPr>
              <a:t>input parameters</a:t>
            </a:r>
            <a:r>
              <a:rPr lang="en-US" sz="2000" dirty="0">
                <a:ea typeface="ＭＳ Ｐゴシック" pitchFamily="2"/>
                <a:cs typeface="Mangal" pitchFamily="2"/>
              </a:rPr>
              <a:t> in light of the </a:t>
            </a:r>
            <a:r>
              <a:rPr lang="en-US" sz="2000" dirty="0">
                <a:solidFill>
                  <a:srgbClr val="CE181E"/>
                </a:solidFill>
                <a:ea typeface="ＭＳ Ｐゴシック" pitchFamily="2"/>
                <a:cs typeface="Mangal" pitchFamily="2"/>
              </a:rPr>
              <a:t>experimental measurement</a:t>
            </a:r>
            <a:r>
              <a:rPr lang="en-US" sz="2000" dirty="0">
                <a:ea typeface="ＭＳ Ｐゴシック" pitchFamily="2"/>
                <a:cs typeface="Mangal" pitchFamily="2"/>
              </a:rPr>
              <a:t> and its error distribution, yielding a </a:t>
            </a:r>
            <a:r>
              <a:rPr lang="en-US" sz="2000" dirty="0">
                <a:solidFill>
                  <a:srgbClr val="00A65D"/>
                </a:solidFill>
                <a:ea typeface="ＭＳ Ｐゴシック" pitchFamily="2"/>
                <a:cs typeface="Mangal" pitchFamily="2"/>
              </a:rPr>
              <a:t>posterior distribution of input parameters</a:t>
            </a:r>
            <a:r>
              <a:rPr lang="en-US" sz="2000" dirty="0">
                <a:ea typeface="ＭＳ Ｐゴシック" pitchFamily="2"/>
                <a:cs typeface="Mangal" pitchFamily="2"/>
              </a:rPr>
              <a:t>.</a:t>
            </a:r>
          </a:p>
          <a:p>
            <a:pPr hangingPunct="0"/>
            <a:endParaRPr lang="en-US" sz="1633" dirty="0"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5730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00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Dielectronic recombination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2882" y="1591894"/>
            <a:ext cx="3664625" cy="47158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Much of current databases use total DR rate coefficients based upon Distorted-wave calculations using perturbation theory.</a:t>
            </a:r>
          </a:p>
          <a:p>
            <a:pPr lvl="1"/>
            <a:r>
              <a:rPr lang="en-US" dirty="0"/>
              <a:t>The DR project (</a:t>
            </a:r>
            <a:r>
              <a:rPr lang="en-US" dirty="0" err="1"/>
              <a:t>Badnell</a:t>
            </a:r>
            <a:r>
              <a:rPr lang="en-US" dirty="0"/>
              <a:t> et al. A&amp;A, </a:t>
            </a:r>
            <a:r>
              <a:rPr lang="en-US" b="1" dirty="0"/>
              <a:t>406</a:t>
            </a:r>
            <a:r>
              <a:rPr lang="en-US" dirty="0"/>
              <a:t>, 1151 (2003))</a:t>
            </a:r>
          </a:p>
          <a:p>
            <a:pPr lvl="1"/>
            <a:r>
              <a:rPr lang="en-US" dirty="0"/>
              <a:t>FAC (Gu </a:t>
            </a:r>
            <a:r>
              <a:rPr lang="en-US" dirty="0" err="1"/>
              <a:t>ApJ</a:t>
            </a:r>
            <a:r>
              <a:rPr lang="en-US" dirty="0"/>
              <a:t>, </a:t>
            </a:r>
            <a:r>
              <a:rPr lang="en-US" b="1" dirty="0"/>
              <a:t>590</a:t>
            </a:r>
            <a:r>
              <a:rPr lang="en-US" dirty="0"/>
              <a:t>, 1131 (2003))</a:t>
            </a:r>
          </a:p>
          <a:p>
            <a:r>
              <a:rPr lang="en-US" dirty="0"/>
              <a:t>These methods work well for collisional-ionization temperatures, but not for low temperature photo-ionized regime.</a:t>
            </a:r>
          </a:p>
          <a:p>
            <a:r>
              <a:rPr lang="en-US" dirty="0"/>
              <a:t>We will focus on uncertainties in the collisional-radiative regime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32E99-B81A-E645-9C8D-6B9E6DAC70E6}"/>
              </a:ext>
            </a:extLst>
          </p:cNvPr>
          <p:cNvSpPr txBox="1"/>
          <p:nvPr/>
        </p:nvSpPr>
        <p:spPr>
          <a:xfrm>
            <a:off x="-1706336" y="38698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1A2117D0-CB02-1643-98B4-422F964E3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11" y="1366464"/>
            <a:ext cx="7874284" cy="4715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A2AD4C-935C-EB48-BD00-1F6441479BC9}"/>
              </a:ext>
            </a:extLst>
          </p:cNvPr>
          <p:cNvSpPr txBox="1"/>
          <p:nvPr/>
        </p:nvSpPr>
        <p:spPr>
          <a:xfrm>
            <a:off x="716175" y="5908189"/>
            <a:ext cx="298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Measurements from Fogle et al. A&amp;A, </a:t>
            </a:r>
            <a:r>
              <a:rPr lang="en-US" b="1" i="1" dirty="0"/>
              <a:t>442</a:t>
            </a:r>
            <a:r>
              <a:rPr lang="en-US" i="1" dirty="0"/>
              <a:t>, 757 (2005)</a:t>
            </a:r>
          </a:p>
        </p:txBody>
      </p:sp>
    </p:spTree>
    <p:extLst>
      <p:ext uri="{BB962C8B-B14F-4D97-AF65-F5344CB8AC3E}">
        <p14:creationId xmlns:p14="http://schemas.microsoft.com/office/powerpoint/2010/main" val="1137020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Illustration for dielectronic recombination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1240" y="1825625"/>
                <a:ext cx="2798555" cy="4351338"/>
              </a:xfrm>
            </p:spPr>
            <p:txBody>
              <a:bodyPr>
                <a:normAutofit fontScale="62500" lnSpcReduction="20000"/>
              </a:bodyPr>
              <a:lstStyle/>
              <a:p>
                <a:pPr marL="285750" indent="-285750"/>
                <a:r>
                  <a:rPr lang="en-US" dirty="0"/>
                  <a:t>We varied the orbital wavefunctions using orbital scaling parameters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𝑛𝑙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marL="285750" indent="-285750"/>
                <a:r>
                  <a:rPr lang="en-US" dirty="0"/>
                  <a:t>Also varied the choice of central field potential</a:t>
                </a:r>
              </a:p>
              <a:p>
                <a:pPr marL="285750" indent="-285750"/>
                <a:r>
                  <a:rPr lang="en-US" dirty="0"/>
                  <a:t>Use a Bayesian analysis Markov chain Monte-Carlo method</a:t>
                </a:r>
              </a:p>
              <a:p>
                <a:pPr marL="742950" lvl="1" indent="-285750"/>
                <a:r>
                  <a:rPr lang="en-US" dirty="0"/>
                  <a:t>Give the code the NIST energies and assume a Gaussian distribution function</a:t>
                </a:r>
              </a:p>
              <a:p>
                <a:pPr marL="742950" lvl="1" indent="-285750"/>
                <a:r>
                  <a:rPr lang="en-US" dirty="0"/>
                  <a:t>Code returns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𝑛𝑙</m:t>
                        </m:r>
                      </m:sub>
                    </m:sSub>
                  </m:oMath>
                </a14:m>
                <a:r>
                  <a:rPr lang="en-US" dirty="0"/>
                  <a:t> distribution functions</a:t>
                </a:r>
              </a:p>
              <a:p>
                <a:pPr marL="742950" lvl="1" indent="-285750"/>
                <a:r>
                  <a:rPr lang="en-US" dirty="0"/>
                  <a:t>This is then carried through the DR calculations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240" y="1825625"/>
                <a:ext cx="2798555" cy="4351338"/>
              </a:xfrm>
              <a:blipFill>
                <a:blip r:embed="rId3"/>
                <a:stretch>
                  <a:fillRect l="-1357" t="-2326" r="-1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93925-01FC-1045-89C4-8E2DCD617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795" y="1324811"/>
            <a:ext cx="8476211" cy="5274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0924F3-0146-BE42-83A5-4824E8474890}"/>
              </a:ext>
            </a:extLst>
          </p:cNvPr>
          <p:cNvSpPr txBox="1"/>
          <p:nvPr/>
        </p:nvSpPr>
        <p:spPr>
          <a:xfrm>
            <a:off x="7983019" y="1690688"/>
            <a:ext cx="178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NIST ENERGIES</a:t>
            </a:r>
          </a:p>
        </p:txBody>
      </p:sp>
    </p:spTree>
    <p:extLst>
      <p:ext uri="{BB962C8B-B14F-4D97-AF65-F5344CB8AC3E}">
        <p14:creationId xmlns:p14="http://schemas.microsoft.com/office/powerpoint/2010/main" val="119450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68CD409A-EE7A-9247-BF78-BCF61191C0C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4256" y="365126"/>
                <a:ext cx="10993348" cy="11143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200" dirty="0"/>
                  <a:t>Fe</a:t>
                </a:r>
                <a:r>
                  <a:rPr lang="en-US" sz="4200" baseline="30000" dirty="0"/>
                  <a:t>22+</a:t>
                </a:r>
                <a:r>
                  <a:rPr lang="en-US" sz="4200" dirty="0"/>
                  <a:t> results showing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4200" dirty="0"/>
                  <a:t> distribution function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68CD409A-EE7A-9247-BF78-BCF61191C0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4256" y="365126"/>
                <a:ext cx="10993348" cy="1114354"/>
              </a:xfrm>
              <a:blipFill>
                <a:blip r:embed="rId2"/>
                <a:stretch>
                  <a:fillRect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2A7668EA-EFCE-1844-8CC7-16C568F22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395" y="2023160"/>
            <a:ext cx="3951605" cy="3951605"/>
          </a:xfrm>
          <a:prstGeom prst="rect">
            <a:avLst/>
          </a:prstGeom>
        </p:spPr>
      </p:pic>
      <p:pic>
        <p:nvPicPr>
          <p:cNvPr id="10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48DCCE80-8053-1741-94F7-CD4579CC1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92" y="1356189"/>
            <a:ext cx="5420848" cy="5420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53C47-339E-AD4C-A56D-DF04535AE163}"/>
              </a:ext>
            </a:extLst>
          </p:cNvPr>
          <p:cNvSpPr txBox="1"/>
          <p:nvPr/>
        </p:nvSpPr>
        <p:spPr>
          <a:xfrm>
            <a:off x="2013735" y="5527497"/>
            <a:ext cx="2979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Atomic structure for Fe</a:t>
            </a:r>
            <a:r>
              <a:rPr lang="en-US" i="1" baseline="30000" dirty="0"/>
              <a:t>22+</a:t>
            </a:r>
            <a:r>
              <a:rPr lang="en-US" i="1" dirty="0"/>
              <a:t>, showing variation with orbital scaling parameter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DBA1A-084A-AE4C-8E24-7F2960AED569}"/>
              </a:ext>
            </a:extLst>
          </p:cNvPr>
          <p:cNvSpPr txBox="1"/>
          <p:nvPr/>
        </p:nvSpPr>
        <p:spPr>
          <a:xfrm>
            <a:off x="6923069" y="5872114"/>
            <a:ext cx="2979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Resulting lambda distribution distributions and contours.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C58B28-BD39-6C46-9CE7-A23D35EED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</p:spTree>
    <p:extLst>
      <p:ext uri="{BB962C8B-B14F-4D97-AF65-F5344CB8AC3E}">
        <p14:creationId xmlns:p14="http://schemas.microsoft.com/office/powerpoint/2010/main" val="30625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53"/>
    </mc:Choice>
    <mc:Fallback xmlns="">
      <p:transition spd="slow" advTm="7895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6136D22-BA36-3A49-AA45-0228AEE84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09" y="954093"/>
            <a:ext cx="6999898" cy="5402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639" y="231561"/>
            <a:ext cx="9544463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code reproduces the NIST energies with a reasonable Gaussian distribution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66ED0510-868D-2F46-A9D8-3C0252147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671" y="1669012"/>
            <a:ext cx="2218658" cy="22186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2D7692-CCB4-124A-8B11-F60868BE1613}"/>
              </a:ext>
            </a:extLst>
          </p:cNvPr>
          <p:cNvSpPr txBox="1"/>
          <p:nvPr/>
        </p:nvSpPr>
        <p:spPr>
          <a:xfrm>
            <a:off x="1972640" y="6452171"/>
            <a:ext cx="111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6EDA29-0CAB-7349-B57F-2F63C02A09B2}"/>
                  </a:ext>
                </a:extLst>
              </p:cNvPr>
              <p:cNvSpPr txBox="1"/>
              <p:nvPr/>
            </p:nvSpPr>
            <p:spPr>
              <a:xfrm>
                <a:off x="6213875" y="1956490"/>
                <a:ext cx="14537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𝑛𝑙</m:t>
                        </m:r>
                      </m:sub>
                    </m:sSub>
                  </m:oMath>
                </a14:m>
                <a:r>
                  <a:rPr lang="en-US" dirty="0"/>
                  <a:t> distributions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6EDA29-0CAB-7349-B57F-2F63C02A0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875" y="1956490"/>
                <a:ext cx="1453791" cy="646331"/>
              </a:xfrm>
              <a:prstGeom prst="rect">
                <a:avLst/>
              </a:prstGeom>
              <a:blipFill>
                <a:blip r:embed="rId5"/>
                <a:stretch>
                  <a:fillRect l="-3478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039A5D7-D99D-2443-A02E-D65CBDBB9BA7}"/>
              </a:ext>
            </a:extLst>
          </p:cNvPr>
          <p:cNvSpPr txBox="1"/>
          <p:nvPr/>
        </p:nvSpPr>
        <p:spPr>
          <a:xfrm>
            <a:off x="9049822" y="5671126"/>
            <a:ext cx="165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NIST energies</a:t>
            </a:r>
          </a:p>
        </p:txBody>
      </p:sp>
      <p:pic>
        <p:nvPicPr>
          <p:cNvPr id="20" name="Picture 19" descr="Table&#10;&#10;Description automatically generated">
            <a:extLst>
              <a:ext uri="{FF2B5EF4-FFF2-40B4-BE49-F238E27FC236}">
                <a16:creationId xmlns:a16="http://schemas.microsoft.com/office/drawing/2014/main" id="{E9493E39-632D-B44D-BF82-42D1B26E7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505" y="2100391"/>
            <a:ext cx="4257414" cy="350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0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BDA788C-FD00-DB40-91C0-4F6DA1192B1C}"/>
              </a:ext>
            </a:extLst>
          </p:cNvPr>
          <p:cNvSpPr txBox="1"/>
          <p:nvPr/>
        </p:nvSpPr>
        <p:spPr>
          <a:xfrm>
            <a:off x="5972432" y="2030626"/>
            <a:ext cx="52598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Central field potential #1 (Thomas-Fermi-</a:t>
            </a:r>
            <a:r>
              <a:rPr lang="en-US" i="1" dirty="0" err="1"/>
              <a:t>Amaldi</a:t>
            </a:r>
            <a:r>
              <a:rPr lang="en-US" i="1" dirty="0"/>
              <a:t>-</a:t>
            </a:r>
            <a:r>
              <a:rPr lang="en-US" i="1" dirty="0" err="1"/>
              <a:t>Dira</a:t>
            </a:r>
            <a:r>
              <a:rPr lang="en-US" i="1" dirty="0"/>
              <a:t>)</a:t>
            </a:r>
            <a:endParaRPr lang="en-US" i="1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Average = ﻿1.583x10</a:t>
            </a:r>
            <a:r>
              <a:rPr lang="en-US" baseline="30000" dirty="0">
                <a:sym typeface="Wingdings" pitchFamily="2" charset="2"/>
              </a:rPr>
              <a:t>-11</a:t>
            </a:r>
            <a:r>
              <a:rPr lang="en-US" dirty="0">
                <a:sym typeface="Wingdings" pitchFamily="2" charset="2"/>
              </a:rPr>
              <a:t> cm</a:t>
            </a:r>
            <a:r>
              <a:rPr lang="en-US" baseline="30000" dirty="0">
                <a:sym typeface="Wingdings" pitchFamily="2" charset="2"/>
              </a:rPr>
              <a:t>3 </a:t>
            </a:r>
            <a:r>
              <a:rPr lang="en-US" dirty="0">
                <a:sym typeface="Wingdings" pitchFamily="2" charset="2"/>
              </a:rPr>
              <a:t>s</a:t>
            </a:r>
            <a:r>
              <a:rPr lang="en-US" baseline="30000" dirty="0">
                <a:sym typeface="Wingdings" pitchFamily="2" charset="2"/>
              </a:rPr>
              <a:t>-1</a:t>
            </a:r>
          </a:p>
          <a:p>
            <a:r>
              <a:rPr lang="en-US" dirty="0">
                <a:sym typeface="Wingdings" pitchFamily="2" charset="2"/>
              </a:rPr>
              <a:t>Std Dev  = ﻿7.333x10</a:t>
            </a:r>
            <a:r>
              <a:rPr lang="en-US" baseline="30000" dirty="0">
                <a:sym typeface="Wingdings" pitchFamily="2" charset="2"/>
              </a:rPr>
              <a:t>-13</a:t>
            </a:r>
            <a:r>
              <a:rPr lang="en-US" dirty="0">
                <a:sym typeface="Wingdings" pitchFamily="2" charset="2"/>
              </a:rPr>
              <a:t> cm</a:t>
            </a:r>
            <a:r>
              <a:rPr lang="en-US" baseline="30000" dirty="0">
                <a:sym typeface="Wingdings" pitchFamily="2" charset="2"/>
              </a:rPr>
              <a:t>3 </a:t>
            </a:r>
            <a:r>
              <a:rPr lang="en-US" dirty="0">
                <a:sym typeface="Wingdings" pitchFamily="2" charset="2"/>
              </a:rPr>
              <a:t>s</a:t>
            </a:r>
            <a:r>
              <a:rPr lang="en-US" baseline="30000" dirty="0">
                <a:sym typeface="Wingdings" pitchFamily="2" charset="2"/>
              </a:rPr>
              <a:t>-1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Std Dev / Avg  = ﻿﻿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﻿4.631 %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i="1" dirty="0">
                <a:sym typeface="Wingdings" pitchFamily="2" charset="2"/>
              </a:rPr>
              <a:t>Central field potential #2 (Hartree with Slater-Type Orbitals)</a:t>
            </a:r>
          </a:p>
          <a:p>
            <a:r>
              <a:rPr lang="en-US" dirty="0">
                <a:sym typeface="Wingdings" pitchFamily="2" charset="2"/>
              </a:rPr>
              <a:t>Average = ﻿﻿1.566x10</a:t>
            </a:r>
            <a:r>
              <a:rPr lang="en-US" baseline="30000" dirty="0">
                <a:sym typeface="Wingdings" pitchFamily="2" charset="2"/>
              </a:rPr>
              <a:t>-11</a:t>
            </a:r>
            <a:r>
              <a:rPr lang="en-US" dirty="0">
                <a:sym typeface="Wingdings" pitchFamily="2" charset="2"/>
              </a:rPr>
              <a:t> cm</a:t>
            </a:r>
            <a:r>
              <a:rPr lang="en-US" baseline="30000" dirty="0">
                <a:sym typeface="Wingdings" pitchFamily="2" charset="2"/>
              </a:rPr>
              <a:t>3 </a:t>
            </a:r>
            <a:r>
              <a:rPr lang="en-US" dirty="0">
                <a:sym typeface="Wingdings" pitchFamily="2" charset="2"/>
              </a:rPr>
              <a:t>s</a:t>
            </a:r>
            <a:r>
              <a:rPr lang="en-US" baseline="30000" dirty="0">
                <a:sym typeface="Wingdings" pitchFamily="2" charset="2"/>
              </a:rPr>
              <a:t>-1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Std Dev  = ﻿﻿7.655x10</a:t>
            </a:r>
            <a:r>
              <a:rPr lang="en-US" baseline="30000" dirty="0">
                <a:sym typeface="Wingdings" pitchFamily="2" charset="2"/>
              </a:rPr>
              <a:t>-13</a:t>
            </a:r>
            <a:r>
              <a:rPr lang="en-US" dirty="0">
                <a:sym typeface="Wingdings" pitchFamily="2" charset="2"/>
              </a:rPr>
              <a:t> cm</a:t>
            </a:r>
            <a:r>
              <a:rPr lang="en-US" baseline="30000" dirty="0">
                <a:sym typeface="Wingdings" pitchFamily="2" charset="2"/>
              </a:rPr>
              <a:t>3 </a:t>
            </a:r>
            <a:r>
              <a:rPr lang="en-US" dirty="0">
                <a:sym typeface="Wingdings" pitchFamily="2" charset="2"/>
              </a:rPr>
              <a:t>s</a:t>
            </a:r>
            <a:r>
              <a:rPr lang="en-US" baseline="30000" dirty="0">
                <a:sym typeface="Wingdings" pitchFamily="2" charset="2"/>
              </a:rPr>
              <a:t>-1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Std Dev / Avg  = ﻿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4.888 %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Equally weighted distributions</a:t>
            </a:r>
          </a:p>
          <a:p>
            <a:r>
              <a:rPr lang="en-US" dirty="0">
                <a:sym typeface="Wingdings" pitchFamily="2" charset="2"/>
              </a:rPr>
              <a:t>Avg = </a:t>
            </a:r>
            <a:r>
              <a:rPr lang="en-US" dirty="0"/>
              <a:t>﻿1.574x10</a:t>
            </a:r>
            <a:r>
              <a:rPr lang="en-US" baseline="30000" dirty="0"/>
              <a:t>-11</a:t>
            </a:r>
            <a:r>
              <a:rPr lang="en-US" dirty="0">
                <a:sym typeface="Wingdings" pitchFamily="2" charset="2"/>
              </a:rPr>
              <a:t> cm</a:t>
            </a:r>
            <a:r>
              <a:rPr lang="en-US" baseline="30000" dirty="0">
                <a:sym typeface="Wingdings" pitchFamily="2" charset="2"/>
              </a:rPr>
              <a:t>3 </a:t>
            </a:r>
            <a:r>
              <a:rPr lang="en-US" dirty="0">
                <a:sym typeface="Wingdings" pitchFamily="2" charset="2"/>
              </a:rPr>
              <a:t>s</a:t>
            </a:r>
            <a:r>
              <a:rPr lang="en-US" baseline="30000" dirty="0">
                <a:sym typeface="Wingdings" pitchFamily="2" charset="2"/>
              </a:rPr>
              <a:t>-1</a:t>
            </a:r>
          </a:p>
          <a:p>
            <a:r>
              <a:rPr lang="en-US" dirty="0">
                <a:sym typeface="Wingdings" pitchFamily="2" charset="2"/>
              </a:rPr>
              <a:t>Std Dev = </a:t>
            </a:r>
            <a:r>
              <a:rPr lang="en-US" dirty="0"/>
              <a:t>7.545x10</a:t>
            </a:r>
            <a:r>
              <a:rPr lang="en-US" baseline="30000" dirty="0"/>
              <a:t>-13 </a:t>
            </a:r>
            <a:r>
              <a:rPr lang="en-US" dirty="0">
                <a:sym typeface="Wingdings" pitchFamily="2" charset="2"/>
              </a:rPr>
              <a:t>cm</a:t>
            </a:r>
            <a:r>
              <a:rPr lang="en-US" baseline="30000" dirty="0">
                <a:sym typeface="Wingdings" pitchFamily="2" charset="2"/>
              </a:rPr>
              <a:t>3 </a:t>
            </a:r>
            <a:r>
              <a:rPr lang="en-US" dirty="0">
                <a:sym typeface="Wingdings" pitchFamily="2" charset="2"/>
              </a:rPr>
              <a:t>s</a:t>
            </a:r>
            <a:r>
              <a:rPr lang="en-US" baseline="30000" dirty="0">
                <a:sym typeface="Wingdings" pitchFamily="2" charset="2"/>
              </a:rPr>
              <a:t>-1</a:t>
            </a:r>
          </a:p>
          <a:p>
            <a:r>
              <a:rPr lang="en-US" dirty="0">
                <a:sym typeface="Wingdings" pitchFamily="2" charset="2"/>
              </a:rPr>
              <a:t>Std Dev / Avg = ﻿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4.79%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7F4B1411-00FE-0B47-8E56-0880744EE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29" y="1690688"/>
            <a:ext cx="5383427" cy="4037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19A2B3-D371-3E41-AC5F-117031B9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4839" cy="1325563"/>
          </a:xfrm>
        </p:spPr>
        <p:txBody>
          <a:bodyPr/>
          <a:lstStyle/>
          <a:p>
            <a:r>
              <a:rPr lang="en-US" dirty="0"/>
              <a:t>Fe</a:t>
            </a:r>
            <a:r>
              <a:rPr lang="en-US" baseline="30000" dirty="0"/>
              <a:t>22+</a:t>
            </a:r>
            <a:r>
              <a:rPr lang="en-US" dirty="0"/>
              <a:t> DR rate coefficient distribution functions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752B31-8117-2341-AE52-EC5F2FFAA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</p:spTree>
    <p:extLst>
      <p:ext uri="{BB962C8B-B14F-4D97-AF65-F5344CB8AC3E}">
        <p14:creationId xmlns:p14="http://schemas.microsoft.com/office/powerpoint/2010/main" val="144933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6"/>
    </mc:Choice>
    <mc:Fallback xmlns="">
      <p:transition spd="slow" advTm="2964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A2B3-D371-3E41-AC5F-117031B9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Be-like C</a:t>
            </a: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05564190-4C0F-9A46-B53B-885240533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16" y="3906458"/>
            <a:ext cx="3496275" cy="2622206"/>
          </a:xfrm>
          <a:prstGeom prst="rect">
            <a:avLst/>
          </a:prstGeom>
        </p:spPr>
      </p:pic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B3A2DBCE-9414-994D-BD73-8670A1860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35" y="1474311"/>
            <a:ext cx="3251657" cy="2438743"/>
          </a:xfrm>
          <a:prstGeom prst="rect">
            <a:avLst/>
          </a:prstGeom>
        </p:spPr>
      </p:pic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CECCEF2F-3EE2-6041-B002-4CCF6315E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699" y="191817"/>
            <a:ext cx="4390572" cy="32929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5B7375C9-5FEF-B24E-98FA-B48004FE3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699" y="3550060"/>
            <a:ext cx="4390572" cy="3043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8C845FC-71ED-2040-BA0C-5087F4E3D20D}"/>
              </a:ext>
            </a:extLst>
          </p:cNvPr>
          <p:cNvSpPr txBox="1"/>
          <p:nvPr/>
        </p:nvSpPr>
        <p:spPr>
          <a:xfrm>
            <a:off x="8290653" y="2349731"/>
            <a:ext cx="38399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﻿</a:t>
            </a:r>
            <a:r>
              <a:rPr lang="en-US" sz="1200" b="1" u="sng" dirty="0"/>
              <a:t>Results for T(K)= 80000.0 K :  T(eV)=  6.89  eV</a:t>
            </a:r>
          </a:p>
          <a:p>
            <a:r>
              <a:rPr lang="en-US" sz="1200" dirty="0"/>
              <a:t>Average: TF       =  3.599x10</a:t>
            </a:r>
            <a:r>
              <a:rPr lang="en-US" sz="1200" baseline="30000" dirty="0"/>
              <a:t>-11 </a:t>
            </a:r>
            <a:r>
              <a:rPr lang="en-US" sz="1200" dirty="0">
                <a:sym typeface="Wingdings" pitchFamily="2" charset="2"/>
              </a:rPr>
              <a:t>cm</a:t>
            </a:r>
            <a:r>
              <a:rPr lang="en-US" sz="1200" baseline="30000" dirty="0">
                <a:sym typeface="Wingdings" pitchFamily="2" charset="2"/>
              </a:rPr>
              <a:t>3 </a:t>
            </a:r>
            <a:r>
              <a:rPr lang="en-US" sz="1200" dirty="0">
                <a:sym typeface="Wingdings" pitchFamily="2" charset="2"/>
              </a:rPr>
              <a:t>s</a:t>
            </a:r>
            <a:r>
              <a:rPr lang="en-US" sz="1200" baseline="30000" dirty="0">
                <a:sym typeface="Wingdings" pitchFamily="2" charset="2"/>
              </a:rPr>
              <a:t>-1</a:t>
            </a:r>
            <a:endParaRPr lang="en-US" sz="1200" baseline="30000" dirty="0"/>
          </a:p>
          <a:p>
            <a:r>
              <a:rPr lang="en-US" sz="1200" dirty="0"/>
              <a:t>Average: STO      =  3.309x10</a:t>
            </a:r>
            <a:r>
              <a:rPr lang="en-US" sz="1200" baseline="30000" dirty="0"/>
              <a:t>-11 </a:t>
            </a:r>
            <a:r>
              <a:rPr lang="en-US" sz="1200" dirty="0">
                <a:sym typeface="Wingdings" pitchFamily="2" charset="2"/>
              </a:rPr>
              <a:t>cm</a:t>
            </a:r>
            <a:r>
              <a:rPr lang="en-US" sz="1200" baseline="30000" dirty="0">
                <a:sym typeface="Wingdings" pitchFamily="2" charset="2"/>
              </a:rPr>
              <a:t>3 </a:t>
            </a:r>
            <a:r>
              <a:rPr lang="en-US" sz="1200" dirty="0">
                <a:sym typeface="Wingdings" pitchFamily="2" charset="2"/>
              </a:rPr>
              <a:t>s</a:t>
            </a:r>
            <a:r>
              <a:rPr lang="en-US" sz="1200" baseline="30000" dirty="0">
                <a:sym typeface="Wingdings" pitchFamily="2" charset="2"/>
              </a:rPr>
              <a:t>-1</a:t>
            </a:r>
            <a:endParaRPr lang="en-US" sz="1200" baseline="30000" dirty="0"/>
          </a:p>
          <a:p>
            <a:r>
              <a:rPr lang="en-US" sz="1200" dirty="0"/>
              <a:t>Average: TF + STO =  3.454x10</a:t>
            </a:r>
            <a:r>
              <a:rPr lang="en-US" sz="1200" baseline="30000" dirty="0"/>
              <a:t>-11 </a:t>
            </a:r>
            <a:r>
              <a:rPr lang="en-US" sz="1200" dirty="0">
                <a:sym typeface="Wingdings" pitchFamily="2" charset="2"/>
              </a:rPr>
              <a:t>cm</a:t>
            </a:r>
            <a:r>
              <a:rPr lang="en-US" sz="1200" baseline="30000" dirty="0">
                <a:sym typeface="Wingdings" pitchFamily="2" charset="2"/>
              </a:rPr>
              <a:t>3 </a:t>
            </a:r>
            <a:r>
              <a:rPr lang="en-US" sz="1200" dirty="0">
                <a:sym typeface="Wingdings" pitchFamily="2" charset="2"/>
              </a:rPr>
              <a:t>s</a:t>
            </a:r>
            <a:r>
              <a:rPr lang="en-US" sz="1200" baseline="30000" dirty="0">
                <a:sym typeface="Wingdings" pitchFamily="2" charset="2"/>
              </a:rPr>
              <a:t>-1</a:t>
            </a:r>
            <a:endParaRPr lang="en-US" sz="1200" baseline="30000" dirty="0"/>
          </a:p>
          <a:p>
            <a:endParaRPr lang="en-US" sz="1200" dirty="0"/>
          </a:p>
          <a:p>
            <a:r>
              <a:rPr lang="en-US" sz="1200" dirty="0"/>
              <a:t>Standard Deviation: TF       =  4.147x10</a:t>
            </a:r>
            <a:r>
              <a:rPr lang="en-US" sz="1200" baseline="30000" dirty="0"/>
              <a:t>-12 </a:t>
            </a:r>
            <a:r>
              <a:rPr lang="en-US" sz="1200" dirty="0">
                <a:sym typeface="Wingdings" pitchFamily="2" charset="2"/>
              </a:rPr>
              <a:t>cm</a:t>
            </a:r>
            <a:r>
              <a:rPr lang="en-US" sz="1200" baseline="30000" dirty="0">
                <a:sym typeface="Wingdings" pitchFamily="2" charset="2"/>
              </a:rPr>
              <a:t>3 </a:t>
            </a:r>
            <a:r>
              <a:rPr lang="en-US" sz="1200" dirty="0">
                <a:sym typeface="Wingdings" pitchFamily="2" charset="2"/>
              </a:rPr>
              <a:t>s</a:t>
            </a:r>
            <a:r>
              <a:rPr lang="en-US" sz="1200" baseline="30000" dirty="0">
                <a:sym typeface="Wingdings" pitchFamily="2" charset="2"/>
              </a:rPr>
              <a:t>-1</a:t>
            </a:r>
            <a:endParaRPr lang="en-US" sz="1200" baseline="30000" dirty="0"/>
          </a:p>
          <a:p>
            <a:r>
              <a:rPr lang="en-US" sz="1200" dirty="0"/>
              <a:t>Standard Deviation: STO      =  2.053x10</a:t>
            </a:r>
            <a:r>
              <a:rPr lang="en-US" sz="1200" baseline="30000" dirty="0"/>
              <a:t>-12 </a:t>
            </a:r>
            <a:r>
              <a:rPr lang="en-US" sz="1200" dirty="0">
                <a:sym typeface="Wingdings" pitchFamily="2" charset="2"/>
              </a:rPr>
              <a:t>cm</a:t>
            </a:r>
            <a:r>
              <a:rPr lang="en-US" sz="1200" baseline="30000" dirty="0">
                <a:sym typeface="Wingdings" pitchFamily="2" charset="2"/>
              </a:rPr>
              <a:t>3 </a:t>
            </a:r>
            <a:r>
              <a:rPr lang="en-US" sz="1200" dirty="0">
                <a:sym typeface="Wingdings" pitchFamily="2" charset="2"/>
              </a:rPr>
              <a:t>s</a:t>
            </a:r>
            <a:r>
              <a:rPr lang="en-US" sz="1200" baseline="30000" dirty="0">
                <a:sym typeface="Wingdings" pitchFamily="2" charset="2"/>
              </a:rPr>
              <a:t>-1</a:t>
            </a:r>
            <a:endParaRPr lang="en-US" sz="1200" baseline="30000" dirty="0"/>
          </a:p>
          <a:p>
            <a:r>
              <a:rPr lang="en-US" sz="1200" dirty="0"/>
              <a:t>Standard Deviation: TF + STO =  3.580x10</a:t>
            </a:r>
            <a:r>
              <a:rPr lang="en-US" sz="1200" baseline="30000" dirty="0"/>
              <a:t>-12 </a:t>
            </a:r>
            <a:r>
              <a:rPr lang="en-US" sz="1200" dirty="0">
                <a:sym typeface="Wingdings" pitchFamily="2" charset="2"/>
              </a:rPr>
              <a:t>cm</a:t>
            </a:r>
            <a:r>
              <a:rPr lang="en-US" sz="1200" baseline="30000" dirty="0">
                <a:sym typeface="Wingdings" pitchFamily="2" charset="2"/>
              </a:rPr>
              <a:t>3 </a:t>
            </a:r>
            <a:r>
              <a:rPr lang="en-US" sz="1200" dirty="0">
                <a:sym typeface="Wingdings" pitchFamily="2" charset="2"/>
              </a:rPr>
              <a:t>s</a:t>
            </a:r>
            <a:r>
              <a:rPr lang="en-US" sz="1200" baseline="30000" dirty="0">
                <a:sym typeface="Wingdings" pitchFamily="2" charset="2"/>
              </a:rPr>
              <a:t>-1</a:t>
            </a:r>
            <a:endParaRPr lang="en-US" sz="1200" baseline="30000" dirty="0"/>
          </a:p>
          <a:p>
            <a:endParaRPr lang="en-US" sz="1200" dirty="0"/>
          </a:p>
          <a:p>
            <a:r>
              <a:rPr lang="en-US" sz="1200" b="1" dirty="0"/>
              <a:t>Percent uncertainty: TF       =       </a:t>
            </a:r>
            <a:r>
              <a:rPr lang="en-US" sz="1200" b="1" dirty="0">
                <a:solidFill>
                  <a:srgbClr val="FF0000"/>
                </a:solidFill>
              </a:rPr>
              <a:t>11.5 %</a:t>
            </a:r>
          </a:p>
          <a:p>
            <a:r>
              <a:rPr lang="en-US" sz="1200" b="1" dirty="0"/>
              <a:t>Percent uncertainty: STO      =       </a:t>
            </a:r>
            <a:r>
              <a:rPr lang="en-US" sz="1200" b="1" dirty="0">
                <a:solidFill>
                  <a:srgbClr val="FF0000"/>
                </a:solidFill>
              </a:rPr>
              <a:t>6.2 v%</a:t>
            </a:r>
          </a:p>
          <a:p>
            <a:r>
              <a:rPr lang="en-US" sz="1200" b="1" dirty="0"/>
              <a:t>Percent uncertainty: TF + STO =  </a:t>
            </a:r>
            <a:r>
              <a:rPr lang="en-US" sz="1200" b="1" dirty="0">
                <a:solidFill>
                  <a:srgbClr val="FF0000"/>
                </a:solidFill>
              </a:rPr>
              <a:t>10.4 %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5DF6E0-FA14-0E44-8BA1-9D2EC416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</p:spTree>
    <p:extLst>
      <p:ext uri="{BB962C8B-B14F-4D97-AF65-F5344CB8AC3E}">
        <p14:creationId xmlns:p14="http://schemas.microsoft.com/office/powerpoint/2010/main" val="309326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2"/>
    </mc:Choice>
    <mc:Fallback xmlns="">
      <p:transition spd="slow" advTm="13842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B6A5286A-FEF7-0247-8897-2DF981A05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90" y="1596260"/>
            <a:ext cx="5395843" cy="4046882"/>
          </a:xfrm>
          <a:prstGeom prst="rect">
            <a:avLst/>
          </a:prstGeom>
        </p:spPr>
      </p:pic>
      <p:pic>
        <p:nvPicPr>
          <p:cNvPr id="17" name="Picture 16" descr="Chart, line chart, histogram&#10;&#10;Description automatically generated">
            <a:extLst>
              <a:ext uri="{FF2B5EF4-FFF2-40B4-BE49-F238E27FC236}">
                <a16:creationId xmlns:a16="http://schemas.microsoft.com/office/drawing/2014/main" id="{6294A44B-6E42-994E-98E9-C6AE9D5A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69" y="1729924"/>
            <a:ext cx="5395843" cy="40468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62CEEF-3AA3-A146-9F8D-AA7BB577D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Experiment : Be-like 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25C84E-6B33-6E4E-AB53-B192AA307C05}"/>
              </a:ext>
            </a:extLst>
          </p:cNvPr>
          <p:cNvSpPr/>
          <p:nvPr/>
        </p:nvSpPr>
        <p:spPr>
          <a:xfrm>
            <a:off x="3895601" y="2437677"/>
            <a:ext cx="481914" cy="648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785871-705A-1B42-8F40-D76DD7D4D72F}"/>
              </a:ext>
            </a:extLst>
          </p:cNvPr>
          <p:cNvCxnSpPr>
            <a:cxnSpLocks/>
          </p:cNvCxnSpPr>
          <p:nvPr/>
        </p:nvCxnSpPr>
        <p:spPr>
          <a:xfrm flipV="1">
            <a:off x="4136558" y="1976112"/>
            <a:ext cx="2602172" cy="4697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CD0EF9-4B7E-184A-AF27-C44CC204D106}"/>
              </a:ext>
            </a:extLst>
          </p:cNvPr>
          <p:cNvCxnSpPr>
            <a:cxnSpLocks/>
          </p:cNvCxnSpPr>
          <p:nvPr/>
        </p:nvCxnSpPr>
        <p:spPr>
          <a:xfrm>
            <a:off x="4136558" y="3086407"/>
            <a:ext cx="2323877" cy="21753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DC3D1FC-414A-A34C-B400-FB47B8C82804}"/>
              </a:ext>
            </a:extLst>
          </p:cNvPr>
          <p:cNvSpPr txBox="1"/>
          <p:nvPr/>
        </p:nvSpPr>
        <p:spPr>
          <a:xfrm>
            <a:off x="1083365" y="6022994"/>
            <a:ext cx="4234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Measurements from hybrid rates generated in Fogle et al. A&amp;A, 442, 757 (2005)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912C9E-2FDB-7E49-AC0D-FE592FCD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</p:spTree>
    <p:extLst>
      <p:ext uri="{BB962C8B-B14F-4D97-AF65-F5344CB8AC3E}">
        <p14:creationId xmlns:p14="http://schemas.microsoft.com/office/powerpoint/2010/main" val="291072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37"/>
    </mc:Choice>
    <mc:Fallback xmlns="">
      <p:transition spd="slow" advTm="8863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BE18F3-3315-4E48-BA84-ECBF2B69F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50" y="159476"/>
            <a:ext cx="4452251" cy="344106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7DC746-41A6-4948-94D9-53C13CDFB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36" y="1973907"/>
            <a:ext cx="4969199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We applied the same method to electron-impact excitation using the R-matrix codes. It looks promising. </a:t>
            </a:r>
          </a:p>
          <a:p>
            <a:r>
              <a:rPr lang="en-US" sz="2400" dirty="0"/>
              <a:t>In this case the role of correlation is much more important.</a:t>
            </a:r>
          </a:p>
          <a:p>
            <a:r>
              <a:rPr lang="en-US" sz="2400" dirty="0"/>
              <a:t>Line ratios based upon atomic data with</a:t>
            </a:r>
          </a:p>
          <a:p>
            <a:pPr lvl="1"/>
            <a:r>
              <a:rPr lang="en-US" sz="2000" dirty="0"/>
              <a:t>a positive correlation have uncertainties smaller then either uncertainty [He-like O]</a:t>
            </a:r>
          </a:p>
          <a:p>
            <a:pPr lvl="1"/>
            <a:r>
              <a:rPr lang="en-US" sz="2000" dirty="0"/>
              <a:t>A negative correlation have uncertainties larger than either uncertainty [Ne-like Fe]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06757-1E2D-AF42-988D-E02365B6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82" y="881124"/>
            <a:ext cx="2170662" cy="1997766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442134AF-A7CE-2249-B77C-118A9A7100E6}"/>
              </a:ext>
            </a:extLst>
          </p:cNvPr>
          <p:cNvSpPr txBox="1">
            <a:spLocks/>
          </p:cNvSpPr>
          <p:nvPr/>
        </p:nvSpPr>
        <p:spPr>
          <a:xfrm>
            <a:off x="306859" y="314817"/>
            <a:ext cx="60321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Preliminary Electron-impact excitation results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122603-FB7C-9B41-9A49-E63404739352}"/>
              </a:ext>
            </a:extLst>
          </p:cNvPr>
          <p:cNvSpPr txBox="1"/>
          <p:nvPr/>
        </p:nvSpPr>
        <p:spPr>
          <a:xfrm>
            <a:off x="9028166" y="136058"/>
            <a:ext cx="16290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He-like 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30584-A157-494B-8E2E-0454D528C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47" y="5925195"/>
            <a:ext cx="4241800" cy="80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10ACF7-70C7-A04A-91B0-0DBBB06DF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816" y="3808064"/>
            <a:ext cx="4075548" cy="2890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C300C-DAC0-F242-9B78-C6C0007C5F0A}"/>
              </a:ext>
            </a:extLst>
          </p:cNvPr>
          <p:cNvSpPr txBox="1"/>
          <p:nvPr/>
        </p:nvSpPr>
        <p:spPr>
          <a:xfrm>
            <a:off x="6139128" y="4760851"/>
            <a:ext cx="16290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Ne-like Fe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5A219-E661-144E-A858-50F7DDFF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</p:spTree>
    <p:extLst>
      <p:ext uri="{BB962C8B-B14F-4D97-AF65-F5344CB8AC3E}">
        <p14:creationId xmlns:p14="http://schemas.microsoft.com/office/powerpoint/2010/main" val="41414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81"/>
    </mc:Choice>
    <mc:Fallback xmlns="">
      <p:transition spd="slow" advTm="5178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3988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In the Bayesian analysis method, many points are required for the Markov chain Monte-Carlo steps through the parameter space</a:t>
            </a:r>
          </a:p>
          <a:p>
            <a:pPr lvl="1"/>
            <a:r>
              <a:rPr lang="en-US" b="1" i="1" dirty="0"/>
              <a:t>It is important to give the method a wide range for the input parameters, so that it can determine what to keep or throw out.</a:t>
            </a:r>
          </a:p>
          <a:p>
            <a:pPr lvl="1"/>
            <a:r>
              <a:rPr lang="en-US" dirty="0"/>
              <a:t>The use of interpolators makes the code much quicker</a:t>
            </a:r>
          </a:p>
          <a:p>
            <a:pPr lvl="1"/>
            <a:r>
              <a:rPr lang="en-US" dirty="0"/>
              <a:t>It is important to check the </a:t>
            </a:r>
            <a:r>
              <a:rPr lang="en-US" b="1" i="1" dirty="0"/>
              <a:t>acceptance fraction </a:t>
            </a:r>
            <a:r>
              <a:rPr lang="en-US" dirty="0"/>
              <a:t>and </a:t>
            </a:r>
            <a:r>
              <a:rPr lang="en-US" b="1" i="1" dirty="0"/>
              <a:t>autocorrelation time </a:t>
            </a:r>
            <a:r>
              <a:rPr lang="en-US" dirty="0"/>
              <a:t>(number of steps) for efficiency and appropriateness of the method.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</p:spTree>
    <p:extLst>
      <p:ext uri="{BB962C8B-B14F-4D97-AF65-F5344CB8AC3E}">
        <p14:creationId xmlns:p14="http://schemas.microsoft.com/office/powerpoint/2010/main" val="207274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3988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Motivation and examples</a:t>
            </a:r>
          </a:p>
          <a:p>
            <a:r>
              <a:rPr lang="en-US" dirty="0"/>
              <a:t>Top priorities for atomic data uncertainties </a:t>
            </a:r>
          </a:p>
          <a:p>
            <a:r>
              <a:rPr lang="en-US" dirty="0"/>
              <a:t>Focus on uncertainties on </a:t>
            </a:r>
            <a:r>
              <a:rPr lang="en-US" b="1" i="1" dirty="0"/>
              <a:t>calculated</a:t>
            </a:r>
            <a:r>
              <a:rPr lang="en-US" dirty="0"/>
              <a:t> atomic </a:t>
            </a:r>
            <a:r>
              <a:rPr lang="en-US" b="1" i="1" dirty="0"/>
              <a:t>collision</a:t>
            </a:r>
            <a:r>
              <a:rPr lang="en-US" dirty="0"/>
              <a:t> data</a:t>
            </a:r>
          </a:p>
          <a:p>
            <a:r>
              <a:rPr lang="en-US" dirty="0"/>
              <a:t>Propagation of atomic data uncertainties</a:t>
            </a:r>
          </a:p>
          <a:p>
            <a:r>
              <a:rPr lang="en-US" dirty="0"/>
              <a:t>Description of our method</a:t>
            </a:r>
          </a:p>
          <a:p>
            <a:pPr lvl="1"/>
            <a:r>
              <a:rPr lang="en-US" dirty="0"/>
              <a:t>Results for Dielectronic Recombination.</a:t>
            </a:r>
          </a:p>
          <a:p>
            <a:pPr lvl="1"/>
            <a:r>
              <a:rPr lang="en-US" dirty="0"/>
              <a:t>Preliminary results for A-values and electron-impact excitation</a:t>
            </a:r>
          </a:p>
          <a:p>
            <a:r>
              <a:rPr lang="en-US" dirty="0"/>
              <a:t>Future directions and discussion points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EB15A-21F3-AC45-9591-A23DCC513F83}"/>
              </a:ext>
            </a:extLst>
          </p:cNvPr>
          <p:cNvSpPr txBox="1"/>
          <p:nvPr/>
        </p:nvSpPr>
        <p:spPr>
          <a:xfrm>
            <a:off x="3548269" y="5710019"/>
            <a:ext cx="5095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Work supported by funding from NASA Laboratory Astrophysics program</a:t>
            </a:r>
          </a:p>
        </p:txBody>
      </p:sp>
    </p:spTree>
    <p:extLst>
      <p:ext uri="{BB962C8B-B14F-4D97-AF65-F5344CB8AC3E}">
        <p14:creationId xmlns:p14="http://schemas.microsoft.com/office/powerpoint/2010/main" val="202287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3988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have shown results for a method to put uncertainties on dielectronic recombination rate coefficients as a function of electron temperature</a:t>
            </a:r>
          </a:p>
          <a:p>
            <a:pPr lvl="1"/>
            <a:r>
              <a:rPr lang="en-US" dirty="0"/>
              <a:t>The same approach could be used for other atomic collision processes</a:t>
            </a:r>
          </a:p>
          <a:p>
            <a:r>
              <a:rPr lang="en-US" dirty="0"/>
              <a:t>The uncertainty data will be archived in ATOMDB and ADAS. We note that a lot of other information would be available for people who would want to use it (e.g., correlation on the uncertainties) </a:t>
            </a:r>
          </a:p>
          <a:p>
            <a:pPr lvl="1"/>
            <a:r>
              <a:rPr lang="en-US" dirty="0"/>
              <a:t>We will archive the rate coefficient uncertainties and derived coefficients (e.g., photon </a:t>
            </a:r>
            <a:r>
              <a:rPr lang="en-US" dirty="0" err="1"/>
              <a:t>emissivities</a:t>
            </a:r>
            <a:r>
              <a:rPr lang="en-US" dirty="0"/>
              <a:t>)</a:t>
            </a:r>
          </a:p>
          <a:p>
            <a:r>
              <a:rPr lang="en-US" dirty="0"/>
              <a:t>Getting some feedback from people who can use the data for their research would be very useful</a:t>
            </a:r>
          </a:p>
          <a:p>
            <a:r>
              <a:rPr lang="en-US" dirty="0"/>
              <a:t>It would also be useful to compare with other methods of assigning uncertainties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</p:spTree>
    <p:extLst>
      <p:ext uri="{BB962C8B-B14F-4D97-AF65-F5344CB8AC3E}">
        <p14:creationId xmlns:p14="http://schemas.microsoft.com/office/powerpoint/2010/main" val="1824440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Many thanks for your attention!</a:t>
            </a:r>
            <a:br>
              <a:rPr lang="en-US" dirty="0"/>
            </a:br>
            <a:r>
              <a:rPr lang="en-US" dirty="0"/>
              <a:t>Any 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467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Contact information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Stuart Loch:  </a:t>
            </a:r>
            <a:r>
              <a:rPr lang="en-US" dirty="0">
                <a:hlinkClick r:id="rId3"/>
              </a:rPr>
              <a:t>loch@physics.auburn.edu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87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Extra slides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</p:spTree>
    <p:extLst>
      <p:ext uri="{BB962C8B-B14F-4D97-AF65-F5344CB8AC3E}">
        <p14:creationId xmlns:p14="http://schemas.microsoft.com/office/powerpoint/2010/main" val="436253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Discussion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39887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Uncertainties propagated through modeling codes can provide information on what atomic processes are required to high accuracy for diagnostic and modeling purposes. </a:t>
            </a:r>
          </a:p>
          <a:p>
            <a:r>
              <a:rPr lang="en-US" dirty="0"/>
              <a:t>It would be useful to have some case studies where there is currently a difference between modeling and observation and see if the differences are within the uncertainties (of observation and theory), or if there are physics differences causing the discrepancies.</a:t>
            </a:r>
          </a:p>
          <a:p>
            <a:r>
              <a:rPr lang="en-US" dirty="0"/>
              <a:t>We will produce uncertainties on ‘derived coefficients’ such as photon </a:t>
            </a:r>
            <a:r>
              <a:rPr lang="en-US" dirty="0" err="1"/>
              <a:t>emissivities</a:t>
            </a:r>
            <a:r>
              <a:rPr lang="en-US" dirty="0"/>
              <a:t>. We have a range of such coefficients we will generate. A list of other derived coefficients commonly used would be useful.</a:t>
            </a:r>
          </a:p>
          <a:p>
            <a:r>
              <a:rPr lang="en-US" dirty="0"/>
              <a:t>There are now a few methods that have been explored to put uncertainties on atomic and molecular data. It would be good to get together and pick a common process and range of ions and do a comparison.</a:t>
            </a:r>
            <a:br>
              <a:rPr lang="en-US" b="1" i="1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</p:spTree>
    <p:extLst>
      <p:ext uri="{BB962C8B-B14F-4D97-AF65-F5344CB8AC3E}">
        <p14:creationId xmlns:p14="http://schemas.microsoft.com/office/powerpoint/2010/main" val="2946211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has been a growing interest in and demand for atomic data uncertainties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826" y="2005012"/>
            <a:ext cx="8441542" cy="4351338"/>
          </a:xfrm>
        </p:spPr>
        <p:txBody>
          <a:bodyPr>
            <a:normAutofit fontScale="92500" lnSpcReduction="20000"/>
          </a:bodyPr>
          <a:lstStyle/>
          <a:p>
            <a:pPr indent="-227880">
              <a:buClr>
                <a:srgbClr val="000000"/>
              </a:buClr>
              <a:buFont typeface="Arial"/>
              <a:buChar char="•"/>
            </a:pPr>
            <a:r>
              <a:rPr lang="en-US" sz="2200" dirty="0"/>
              <a:t>Interest in uncertainties has been growing</a:t>
            </a:r>
          </a:p>
          <a:p>
            <a:pPr lvl="1" indent="-227880">
              <a:buClr>
                <a:srgbClr val="000000"/>
              </a:buClr>
              <a:buFont typeface="Arial"/>
              <a:buChar char="•"/>
            </a:pPr>
            <a:r>
              <a:rPr lang="en-US" sz="2200" dirty="0"/>
              <a:t>NIST has a long history of assigning A-value uncertainties</a:t>
            </a:r>
          </a:p>
          <a:p>
            <a:pPr indent="-227880">
              <a:buClr>
                <a:srgbClr val="000000"/>
              </a:buClr>
              <a:buFont typeface="Arial"/>
              <a:buChar char="•"/>
            </a:pPr>
            <a:r>
              <a:rPr lang="en-US" sz="2200" dirty="0"/>
              <a:t>There have been conferences</a:t>
            </a:r>
          </a:p>
          <a:p>
            <a:pPr lvl="1" indent="-227880">
              <a:buClr>
                <a:srgbClr val="000000"/>
              </a:buClr>
              <a:buFont typeface="Arial"/>
              <a:buChar char="•"/>
            </a:pPr>
            <a:r>
              <a:rPr lang="en-US" sz="2200" dirty="0"/>
              <a:t>Proc. of Int. </a:t>
            </a:r>
            <a:r>
              <a:rPr lang="en-US" sz="2200" dirty="0" err="1"/>
              <a:t>Astr</a:t>
            </a:r>
            <a:r>
              <a:rPr lang="en-US" sz="2200" dirty="0"/>
              <a:t>. Union, IAU </a:t>
            </a:r>
            <a:r>
              <a:rPr lang="en-US" sz="2200" dirty="0" err="1"/>
              <a:t>Symp</a:t>
            </a:r>
            <a:r>
              <a:rPr lang="en-US" sz="2200" dirty="0"/>
              <a:t>., </a:t>
            </a:r>
            <a:r>
              <a:rPr lang="en-US" sz="2200" b="1" dirty="0"/>
              <a:t>283 : </a:t>
            </a:r>
            <a:r>
              <a:rPr lang="en-US" sz="2200" dirty="0"/>
              <a:t>139 (2011)</a:t>
            </a:r>
          </a:p>
          <a:p>
            <a:pPr lvl="1" indent="-227880">
              <a:buClr>
                <a:srgbClr val="000000"/>
              </a:buClr>
              <a:buFont typeface="Arial"/>
              <a:buChar char="•"/>
            </a:pPr>
            <a:r>
              <a:rPr lang="en-US" sz="2200" dirty="0"/>
              <a:t>IAEA conf. series: </a:t>
            </a:r>
            <a:r>
              <a:rPr lang="en-US" sz="2200" dirty="0">
                <a:hlinkClick r:id="rId3"/>
              </a:rPr>
              <a:t>https://www-amdis.iaea.org/meetings/UQ2016/</a:t>
            </a:r>
            <a:endParaRPr lang="en-US" sz="2200" dirty="0"/>
          </a:p>
          <a:p>
            <a:pPr indent="-227880">
              <a:buClr>
                <a:srgbClr val="000000"/>
              </a:buClr>
              <a:buFont typeface="Arial"/>
              <a:buChar char="•"/>
            </a:pPr>
            <a:r>
              <a:rPr lang="en-US" sz="2200" dirty="0"/>
              <a:t>Papers are starting to include uncertainty estimates and their impact</a:t>
            </a:r>
          </a:p>
          <a:p>
            <a:pPr lvl="1" indent="-227880">
              <a:buClr>
                <a:srgbClr val="000000"/>
              </a:buClr>
              <a:buFont typeface="Arial"/>
              <a:buChar char="•"/>
            </a:pPr>
            <a:r>
              <a:rPr lang="en-US" sz="2200" dirty="0"/>
              <a:t>Foster et al., Space Science Review </a:t>
            </a:r>
            <a:r>
              <a:rPr lang="en-US" sz="2200" b="1" dirty="0"/>
              <a:t>157</a:t>
            </a:r>
            <a:r>
              <a:rPr lang="en-US" sz="2200" dirty="0"/>
              <a:t> : 135 (2010)</a:t>
            </a:r>
          </a:p>
          <a:p>
            <a:pPr lvl="1" indent="-227880">
              <a:buClr>
                <a:srgbClr val="000000"/>
              </a:buClr>
              <a:buFont typeface="Arial"/>
              <a:buChar char="•"/>
            </a:pPr>
            <a:r>
              <a:rPr lang="en-US" sz="2200" dirty="0"/>
              <a:t>Loch et al., AIP conference proceedings </a:t>
            </a:r>
            <a:r>
              <a:rPr lang="en-US" sz="2200" b="1" dirty="0"/>
              <a:t>1545</a:t>
            </a:r>
            <a:r>
              <a:rPr lang="en-US" sz="2200" dirty="0"/>
              <a:t>  242 (2013)</a:t>
            </a:r>
          </a:p>
          <a:p>
            <a:pPr lvl="1" indent="-227880">
              <a:buClr>
                <a:srgbClr val="000000"/>
              </a:buClr>
              <a:buFont typeface="Arial"/>
              <a:buChar char="•"/>
            </a:pPr>
            <a:r>
              <a:rPr lang="en-US" sz="2200" dirty="0"/>
              <a:t>Bautista et al., </a:t>
            </a:r>
            <a:r>
              <a:rPr lang="en-US" sz="2200" dirty="0" err="1"/>
              <a:t>ApJ</a:t>
            </a:r>
            <a:r>
              <a:rPr lang="en-US" sz="2200" dirty="0"/>
              <a:t> </a:t>
            </a:r>
            <a:r>
              <a:rPr lang="en-US" sz="2200" b="1" dirty="0"/>
              <a:t>770</a:t>
            </a:r>
            <a:r>
              <a:rPr lang="en-US" sz="2200" dirty="0"/>
              <a:t> : 11 (2013)</a:t>
            </a:r>
          </a:p>
          <a:p>
            <a:pPr lvl="1" indent="-227880">
              <a:buClr>
                <a:srgbClr val="000000"/>
              </a:buClr>
              <a:buFont typeface="Arial"/>
              <a:buChar char="•"/>
            </a:pPr>
            <a:r>
              <a:rPr lang="en-US" sz="2200" dirty="0" err="1"/>
              <a:t>Xixi</a:t>
            </a:r>
            <a:r>
              <a:rPr lang="en-US" sz="2200" dirty="0"/>
              <a:t> et al., </a:t>
            </a:r>
            <a:r>
              <a:rPr lang="en-US" sz="2200" dirty="0" err="1"/>
              <a:t>ApJ</a:t>
            </a:r>
            <a:r>
              <a:rPr lang="en-US" sz="2200" dirty="0"/>
              <a:t>, </a:t>
            </a:r>
            <a:r>
              <a:rPr lang="en-US" sz="2200" b="1" dirty="0"/>
              <a:t>866</a:t>
            </a:r>
            <a:r>
              <a:rPr lang="en-US" sz="2200" dirty="0"/>
              <a:t> : 146 (2018)</a:t>
            </a:r>
          </a:p>
          <a:p>
            <a:pPr lvl="1" indent="-227880">
              <a:buClr>
                <a:srgbClr val="000000"/>
              </a:buClr>
              <a:buFont typeface="Arial"/>
              <a:buChar char="•"/>
            </a:pPr>
            <a:r>
              <a:rPr lang="en-US" sz="2200" dirty="0" err="1"/>
              <a:t>Dere</a:t>
            </a:r>
            <a:r>
              <a:rPr lang="en-US" sz="2200" dirty="0"/>
              <a:t>, MNRAS, </a:t>
            </a:r>
            <a:r>
              <a:rPr lang="en-US" sz="2200" b="1" dirty="0"/>
              <a:t>496</a:t>
            </a:r>
            <a:r>
              <a:rPr lang="en-US" sz="2200" dirty="0"/>
              <a:t>, 2334 (2020)</a:t>
            </a:r>
          </a:p>
          <a:p>
            <a:pPr lvl="1" indent="-227880">
              <a:buClr>
                <a:srgbClr val="000000"/>
              </a:buClr>
              <a:buFont typeface="Arial"/>
              <a:buChar char="•"/>
            </a:pPr>
            <a:r>
              <a:rPr lang="en-US" sz="2200" dirty="0"/>
              <a:t>Del Zanna et al., MNRAS, </a:t>
            </a:r>
            <a:r>
              <a:rPr lang="en-US" sz="2200" b="1" dirty="0"/>
              <a:t>484</a:t>
            </a:r>
            <a:r>
              <a:rPr lang="en-US" sz="2200" dirty="0"/>
              <a:t>, 4754 (2019)</a:t>
            </a:r>
          </a:p>
          <a:p>
            <a:pPr indent="-227880">
              <a:buClr>
                <a:srgbClr val="000000"/>
              </a:buClr>
              <a:buFont typeface="Arial"/>
              <a:buChar char="•"/>
            </a:pPr>
            <a:r>
              <a:rPr lang="en-US" sz="2200" dirty="0" err="1"/>
              <a:t>Kallman</a:t>
            </a:r>
            <a:r>
              <a:rPr lang="en-US" sz="2200" dirty="0"/>
              <a:t> et al. Astro2020: </a:t>
            </a:r>
            <a:r>
              <a:rPr lang="en-US" sz="2400" i="1" dirty="0"/>
              <a:t>Laboratory Astrophysics Needs for X-ray Calorimeter Observatories</a:t>
            </a:r>
            <a:r>
              <a:rPr lang="en-US" sz="2200" dirty="0"/>
              <a:t>, Bulletin of the American Astronomical Society, Vol. </a:t>
            </a:r>
            <a:r>
              <a:rPr lang="en-US" sz="2200" b="1" dirty="0"/>
              <a:t>51</a:t>
            </a:r>
            <a:r>
              <a:rPr lang="en-US" sz="2200" dirty="0"/>
              <a:t>, 156 (2019)</a:t>
            </a:r>
          </a:p>
          <a:p>
            <a:pPr lvl="1" indent="-227880">
              <a:buClr>
                <a:srgbClr val="000000"/>
              </a:buClr>
              <a:buFont typeface="Arial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ED9F7-212D-A947-B2F6-B56B38E4D43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428944" y="1838731"/>
            <a:ext cx="3506102" cy="2156600"/>
          </a:xfrm>
          <a:prstGeom prst="rect">
            <a:avLst/>
          </a:prstGeom>
          <a:noFill/>
          <a:ln w="0">
            <a:solidFill>
              <a:srgbClr val="3465A4"/>
            </a:solidFill>
            <a:prstDash val="soli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AA8E1B-53A5-234E-89CF-2391C2BA81A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5418" y="4143375"/>
            <a:ext cx="2612684" cy="2538549"/>
          </a:xfrm>
          <a:prstGeom prst="rect">
            <a:avLst/>
          </a:prstGeom>
          <a:noFill/>
          <a:ln w="0">
            <a:solidFill>
              <a:srgbClr val="3465A4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8441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B3BF5-C8F7-6E45-B481-4C534F6FF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Much progress has been made on developing methods of assigning uncertainties on atomic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BE7B0-177A-A544-BC27-C5CBDC1F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There are now several methods that have been explored to put uncertainties on atomic and molecular data. </a:t>
            </a:r>
          </a:p>
          <a:p>
            <a:pPr lvl="1"/>
            <a:r>
              <a:rPr lang="en-US" b="1" u="sng" dirty="0"/>
              <a:t>Analytic approaches </a:t>
            </a:r>
            <a:r>
              <a:rPr lang="en-US" dirty="0"/>
              <a:t>: Bautista et al., </a:t>
            </a:r>
            <a:r>
              <a:rPr lang="en-US" dirty="0" err="1"/>
              <a:t>ApJ</a:t>
            </a:r>
            <a:r>
              <a:rPr lang="en-US" dirty="0"/>
              <a:t> </a:t>
            </a:r>
            <a:r>
              <a:rPr lang="en-US" b="1" dirty="0"/>
              <a:t>770, </a:t>
            </a:r>
            <a:r>
              <a:rPr lang="en-US" dirty="0"/>
              <a:t>11 (2013)</a:t>
            </a:r>
          </a:p>
          <a:p>
            <a:pPr lvl="1"/>
            <a:r>
              <a:rPr lang="en-US" b="1" u="sng" dirty="0"/>
              <a:t>Comparing multiple codes/methods </a:t>
            </a:r>
            <a:r>
              <a:rPr lang="en-US" dirty="0"/>
              <a:t>to calculate the same process:</a:t>
            </a:r>
          </a:p>
          <a:p>
            <a:pPr lvl="2"/>
            <a:r>
              <a:rPr lang="en-US" dirty="0"/>
              <a:t>Del Zanna et al., MNRAS, </a:t>
            </a:r>
            <a:r>
              <a:rPr lang="en-US" b="1" dirty="0"/>
              <a:t>484</a:t>
            </a:r>
            <a:r>
              <a:rPr lang="en-US" dirty="0"/>
              <a:t>, 4754 (2019)</a:t>
            </a:r>
          </a:p>
          <a:p>
            <a:pPr lvl="2"/>
            <a:r>
              <a:rPr lang="en-US" dirty="0" err="1"/>
              <a:t>Xixi</a:t>
            </a:r>
            <a:r>
              <a:rPr lang="en-US" dirty="0"/>
              <a:t> et al., </a:t>
            </a:r>
            <a:r>
              <a:rPr lang="en-US" dirty="0" err="1"/>
              <a:t>ApJ</a:t>
            </a:r>
            <a:r>
              <a:rPr lang="en-US" dirty="0"/>
              <a:t>, </a:t>
            </a:r>
            <a:r>
              <a:rPr lang="en-US" b="1" dirty="0"/>
              <a:t>866, </a:t>
            </a:r>
            <a:r>
              <a:rPr lang="en-US" dirty="0"/>
              <a:t> 146 (2018)</a:t>
            </a:r>
          </a:p>
          <a:p>
            <a:pPr lvl="1"/>
            <a:r>
              <a:rPr lang="en-US" dirty="0"/>
              <a:t>Very approximate estimates (</a:t>
            </a:r>
            <a:r>
              <a:rPr lang="en-US" b="1" u="sng" dirty="0"/>
              <a:t>baseline uncertainties</a:t>
            </a:r>
            <a:r>
              <a:rPr lang="en-US" dirty="0"/>
              <a:t>) :</a:t>
            </a:r>
          </a:p>
          <a:p>
            <a:pPr lvl="2"/>
            <a:r>
              <a:rPr lang="en-US" dirty="0"/>
              <a:t>Loch et al., AIP conference proceedings </a:t>
            </a:r>
            <a:r>
              <a:rPr lang="en-US" b="1" dirty="0"/>
              <a:t>1545,</a:t>
            </a:r>
            <a:r>
              <a:rPr lang="en-US" dirty="0"/>
              <a:t>  242 (2013)</a:t>
            </a:r>
          </a:p>
          <a:p>
            <a:r>
              <a:rPr lang="en-US" dirty="0"/>
              <a:t>There are multiple working groups looking at this, including an IAEA project.</a:t>
            </a:r>
          </a:p>
          <a:p>
            <a:r>
              <a:rPr lang="en-US" dirty="0"/>
              <a:t>Given how new this area is, and how challenging it can be, a range of approaches is needed here.</a:t>
            </a:r>
          </a:p>
          <a:p>
            <a:pPr lvl="1"/>
            <a:r>
              <a:rPr lang="en-US" dirty="0"/>
              <a:t>It would be good to compare the different methods. This could be a useful topic to coordinate on during the discussion time. </a:t>
            </a:r>
            <a:br>
              <a:rPr lang="en-US" b="1" i="1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477A2F-F8BA-E249-96B8-5AE7415E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</p:spTree>
    <p:extLst>
      <p:ext uri="{BB962C8B-B14F-4D97-AF65-F5344CB8AC3E}">
        <p14:creationId xmlns:p14="http://schemas.microsoft.com/office/powerpoint/2010/main" val="1418415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: The G- and R-ratios in He-like O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2B5FA0-6558-5F43-A938-13482A280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43570" y="1805202"/>
            <a:ext cx="8110230" cy="3332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08E3A3-20F0-BF4E-B217-CD110DA27EB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5251" y="1690688"/>
            <a:ext cx="2869530" cy="32204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BBFDF7-4D4E-BC40-BC94-1651BCACF56E}"/>
              </a:ext>
            </a:extLst>
          </p:cNvPr>
          <p:cNvSpPr txBox="1"/>
          <p:nvPr/>
        </p:nvSpPr>
        <p:spPr>
          <a:xfrm>
            <a:off x="6785103" y="2287850"/>
            <a:ext cx="4969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30%</a:t>
            </a:r>
          </a:p>
          <a:p>
            <a:r>
              <a:rPr lang="en-US" sz="1200" dirty="0"/>
              <a:t>20%</a:t>
            </a:r>
          </a:p>
          <a:p>
            <a:r>
              <a:rPr lang="en-US" sz="1200" dirty="0"/>
              <a:t>10%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2A431-3824-5D4F-A5A2-EAEA47F6EE60}"/>
              </a:ext>
            </a:extLst>
          </p:cNvPr>
          <p:cNvSpPr txBox="1"/>
          <p:nvPr/>
        </p:nvSpPr>
        <p:spPr>
          <a:xfrm>
            <a:off x="10555346" y="2262910"/>
            <a:ext cx="4969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30%</a:t>
            </a:r>
          </a:p>
          <a:p>
            <a:r>
              <a:rPr lang="en-US" sz="1200" dirty="0"/>
              <a:t>20%</a:t>
            </a:r>
          </a:p>
          <a:p>
            <a:r>
              <a:rPr lang="en-US" sz="1200" dirty="0"/>
              <a:t>10%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C71A1A-A79B-B04C-BA16-C980888B0CD3}"/>
              </a:ext>
            </a:extLst>
          </p:cNvPr>
          <p:cNvSpPr/>
          <p:nvPr/>
        </p:nvSpPr>
        <p:spPr>
          <a:xfrm>
            <a:off x="960872" y="5252557"/>
            <a:ext cx="10270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Uniform uncertainties not ideal for collision data (</a:t>
            </a:r>
            <a:r>
              <a:rPr lang="en-US" dirty="0">
                <a:latin typeface="Arial" pitchFamily="18"/>
                <a:ea typeface="DejaVu Sans" pitchFamily="2"/>
                <a:cs typeface="DejaVu Sans" pitchFamily="2"/>
              </a:rPr>
              <a:t>Foster et al. Space Science Rev. </a:t>
            </a:r>
            <a:r>
              <a:rPr lang="en-US" b="1" dirty="0">
                <a:latin typeface="Arial" pitchFamily="18"/>
                <a:ea typeface="DejaVu Sans" pitchFamily="2"/>
                <a:cs typeface="DejaVu Sans" pitchFamily="2"/>
              </a:rPr>
              <a:t>157</a:t>
            </a:r>
            <a:r>
              <a:rPr lang="en-US" dirty="0">
                <a:latin typeface="Arial" pitchFamily="18"/>
                <a:ea typeface="DejaVu Sans" pitchFamily="2"/>
                <a:cs typeface="DejaVu Sans" pitchFamily="2"/>
              </a:rPr>
              <a:t> : 135 (2010))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Loch et al. (AIP conf. proc., </a:t>
            </a:r>
            <a:r>
              <a:rPr lang="en-US" b="1" dirty="0"/>
              <a:t>1541,</a:t>
            </a:r>
            <a:r>
              <a:rPr lang="en-US" dirty="0"/>
              <a:t> 242 (2013)) assigned </a:t>
            </a:r>
            <a:r>
              <a:rPr lang="en-US" b="1" dirty="0"/>
              <a:t>baseline</a:t>
            </a:r>
            <a:r>
              <a:rPr lang="en-US" dirty="0"/>
              <a:t> uncertainties that scaled with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Correlation was not included but is likely to be important in uncertainty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itchFamily="18"/>
              <a:ea typeface="DejaVu Sans" pitchFamily="2"/>
              <a:cs typeface="DejaVu Sans" pitchFamily="2"/>
            </a:endParaRPr>
          </a:p>
          <a:p>
            <a:r>
              <a:rPr lang="en-US" i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4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9799"/>
            <a:ext cx="10515600" cy="907084"/>
          </a:xfrm>
        </p:spPr>
        <p:txBody>
          <a:bodyPr>
            <a:normAutofit fontScale="90000"/>
          </a:bodyPr>
          <a:lstStyle/>
          <a:p>
            <a:r>
              <a:rPr lang="en-US" dirty="0"/>
              <a:t>Astro2020 white paper: </a:t>
            </a:r>
            <a:r>
              <a:rPr lang="en-US" i="1" dirty="0"/>
              <a:t>Laboratory Astrophysics Needs for X-ray Calorimeter Observatories</a:t>
            </a:r>
            <a:br>
              <a:rPr lang="en-US" i="1" dirty="0"/>
            </a:b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81A53-1D1F-7640-8C37-02B6CA85E4EF}"/>
              </a:ext>
            </a:extLst>
          </p:cNvPr>
          <p:cNvSpPr txBox="1"/>
          <p:nvPr/>
        </p:nvSpPr>
        <p:spPr>
          <a:xfrm>
            <a:off x="3233797" y="5615365"/>
            <a:ext cx="4423040" cy="52064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400" i="1" dirty="0"/>
              <a:t>From </a:t>
            </a:r>
            <a:r>
              <a:rPr lang="en-US" sz="1400" i="1" dirty="0" err="1"/>
              <a:t>Kallman</a:t>
            </a:r>
            <a:r>
              <a:rPr lang="en-US" sz="1400" i="1" dirty="0"/>
              <a:t> et al. Bulletin of the American Astronomical </a:t>
            </a:r>
          </a:p>
          <a:p>
            <a:pPr algn="ctr">
              <a:buClr>
                <a:srgbClr val="000000"/>
              </a:buClr>
            </a:pPr>
            <a:r>
              <a:rPr lang="en-US" sz="1400" i="1" dirty="0"/>
              <a:t>Society, Vol. 51, 156 (2019)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498BBD1C-18AA-EB4E-B9DC-131A8FA3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443" y="1813605"/>
            <a:ext cx="5983857" cy="342431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A28BD4-680D-A345-9A65-69EA77EE8852}"/>
              </a:ext>
            </a:extLst>
          </p:cNvPr>
          <p:cNvSpPr/>
          <p:nvPr/>
        </p:nvSpPr>
        <p:spPr>
          <a:xfrm>
            <a:off x="654656" y="3429000"/>
            <a:ext cx="4790661" cy="203132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Helvetica" pitchFamily="2" charset="0"/>
              </a:rPr>
              <a:t>“Knowledge of the uncertainties in the atomic data (and a framework to incorporate them into modeling software) is also important to prevent misinterpretation of discrepancies between models and measured spectra, since X-ray spectral models are calculated from first principles and atomic data.”</a:t>
            </a:r>
            <a:endParaRPr lang="en-US" i="1" dirty="0"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8331F-F514-C447-8B46-61771025CC66}"/>
              </a:ext>
            </a:extLst>
          </p:cNvPr>
          <p:cNvSpPr txBox="1"/>
          <p:nvPr/>
        </p:nvSpPr>
        <p:spPr>
          <a:xfrm>
            <a:off x="734374" y="1813173"/>
            <a:ext cx="4979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have been significant efforts to identify atomic data needs and the accuracy to which the data is required.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example is the XRISM working group (see next slide).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DA1B39-83C9-7E4B-BCB5-4AD6B24A80F8}"/>
              </a:ext>
            </a:extLst>
          </p:cNvPr>
          <p:cNvSpPr/>
          <p:nvPr/>
        </p:nvSpPr>
        <p:spPr>
          <a:xfrm>
            <a:off x="9799982" y="4082143"/>
            <a:ext cx="2194560" cy="5470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2925D-3C6B-5C40-B467-BBA9A433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</p:spTree>
    <p:extLst>
      <p:ext uri="{BB962C8B-B14F-4D97-AF65-F5344CB8AC3E}">
        <p14:creationId xmlns:p14="http://schemas.microsoft.com/office/powerpoint/2010/main" val="150762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B7C5BA-F226-E642-B7B1-A5A80B7ED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026" y="378971"/>
            <a:ext cx="9402417" cy="629004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7471B37-73F5-404D-A557-ED682D18BB0A}"/>
              </a:ext>
            </a:extLst>
          </p:cNvPr>
          <p:cNvSpPr/>
          <p:nvPr/>
        </p:nvSpPr>
        <p:spPr>
          <a:xfrm>
            <a:off x="7335078" y="1719470"/>
            <a:ext cx="695739" cy="45521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7F3CE8-1743-9241-AD96-3B02E5B8A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</p:spTree>
    <p:extLst>
      <p:ext uri="{BB962C8B-B14F-4D97-AF65-F5344CB8AC3E}">
        <p14:creationId xmlns:p14="http://schemas.microsoft.com/office/powerpoint/2010/main" val="177289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084"/>
          </a:xfrm>
        </p:spPr>
        <p:txBody>
          <a:bodyPr/>
          <a:lstStyle/>
          <a:p>
            <a:r>
              <a:rPr lang="en-US" dirty="0"/>
              <a:t>Schematic for Uncertainties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E72BD72-CEE4-2345-95D1-67386B251E28}"/>
              </a:ext>
            </a:extLst>
          </p:cNvPr>
          <p:cNvSpPr/>
          <p:nvPr/>
        </p:nvSpPr>
        <p:spPr>
          <a:xfrm>
            <a:off x="5279253" y="3243974"/>
            <a:ext cx="1371659" cy="11322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9900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endParaRPr lang="en-US" sz="2177">
              <a:latin typeface="Liberation Sans" pitchFamily="18"/>
              <a:ea typeface="ＭＳ Ｐゴシック" pitchFamily="2"/>
              <a:cs typeface="Mangal" pitchFamily="2"/>
            </a:endParaRPr>
          </a:p>
          <a:p>
            <a:pPr algn="ctr" hangingPunct="0"/>
            <a:r>
              <a:rPr lang="en-US" sz="2177">
                <a:latin typeface="Liberation Sans" pitchFamily="18"/>
                <a:ea typeface="ＭＳ Ｐゴシック" pitchFamily="2"/>
                <a:cs typeface="Mangal" pitchFamily="2"/>
              </a:rPr>
              <a:t>Modeling</a:t>
            </a:r>
          </a:p>
          <a:p>
            <a:pPr algn="ctr" hangingPunct="0"/>
            <a:r>
              <a:rPr lang="en-US" sz="2177">
                <a:latin typeface="Liberation Sans" pitchFamily="18"/>
                <a:ea typeface="ＭＳ Ｐゴシック" pitchFamily="2"/>
                <a:cs typeface="Mangal" pitchFamily="2"/>
              </a:rPr>
              <a:t>code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788991C-8B17-7544-AE74-E85C3003A557}"/>
              </a:ext>
            </a:extLst>
          </p:cNvPr>
          <p:cNvSpPr/>
          <p:nvPr/>
        </p:nvSpPr>
        <p:spPr>
          <a:xfrm>
            <a:off x="1948081" y="1562059"/>
            <a:ext cx="1110391" cy="9582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Atomic</a:t>
            </a:r>
          </a:p>
          <a:p>
            <a:pPr algn="ctr" hangingPunct="0"/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structure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B0BCBEB-427F-8648-9217-F7E9FE2702B0}"/>
              </a:ext>
            </a:extLst>
          </p:cNvPr>
          <p:cNvSpPr/>
          <p:nvPr/>
        </p:nvSpPr>
        <p:spPr>
          <a:xfrm>
            <a:off x="2046057" y="3957237"/>
            <a:ext cx="849122" cy="6969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814">
                <a:latin typeface="Liberation Sans" pitchFamily="18"/>
                <a:ea typeface="ＭＳ Ｐゴシック" pitchFamily="2"/>
                <a:cs typeface="Mangal" pitchFamily="2"/>
              </a:rPr>
              <a:t>Cross</a:t>
            </a:r>
          </a:p>
          <a:p>
            <a:pPr algn="ctr" hangingPunct="0"/>
            <a:r>
              <a:rPr lang="en-US" sz="1814">
                <a:latin typeface="Liberation Sans" pitchFamily="18"/>
                <a:ea typeface="ＭＳ Ｐゴシック" pitchFamily="2"/>
                <a:cs typeface="Mangal" pitchFamily="2"/>
              </a:rPr>
              <a:t>sections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EFF6085-4BC9-0240-BA47-1855D0EE9B27}"/>
              </a:ext>
            </a:extLst>
          </p:cNvPr>
          <p:cNvSpPr/>
          <p:nvPr/>
        </p:nvSpPr>
        <p:spPr>
          <a:xfrm>
            <a:off x="5377229" y="1937632"/>
            <a:ext cx="1306342" cy="6969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996">
                <a:latin typeface="Liberation Sans" pitchFamily="18"/>
                <a:ea typeface="ＭＳ Ｐゴシック" pitchFamily="2"/>
                <a:cs typeface="Mangal" pitchFamily="2"/>
              </a:rPr>
              <a:t>Plasma</a:t>
            </a:r>
          </a:p>
          <a:p>
            <a:pPr algn="ctr" hangingPunct="0"/>
            <a:r>
              <a:rPr lang="en-US" sz="1996">
                <a:latin typeface="Liberation Sans" pitchFamily="18"/>
                <a:ea typeface="ＭＳ Ｐゴシック" pitchFamily="2"/>
                <a:cs typeface="Mangal" pitchFamily="2"/>
              </a:rPr>
              <a:t>Parameters</a:t>
            </a: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4B5BAA14-0685-2C49-94ED-7EA59C06F885}"/>
              </a:ext>
            </a:extLst>
          </p:cNvPr>
          <p:cNvSpPr/>
          <p:nvPr/>
        </p:nvSpPr>
        <p:spPr>
          <a:xfrm>
            <a:off x="4038228" y="2612358"/>
            <a:ext cx="1241025" cy="1110717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538FDAF3-7864-F74A-A12F-1E6FF067D9B9}"/>
              </a:ext>
            </a:extLst>
          </p:cNvPr>
          <p:cNvSpPr/>
          <p:nvPr/>
        </p:nvSpPr>
        <p:spPr>
          <a:xfrm>
            <a:off x="5965083" y="2634239"/>
            <a:ext cx="0" cy="60973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7" name="Straight Connector 16">
            <a:extLst>
              <a:ext uri="{FF2B5EF4-FFF2-40B4-BE49-F238E27FC236}">
                <a16:creationId xmlns:a16="http://schemas.microsoft.com/office/drawing/2014/main" id="{4504E5C5-2522-954C-A1FE-84B195A7F50D}"/>
              </a:ext>
            </a:extLst>
          </p:cNvPr>
          <p:cNvSpPr/>
          <p:nvPr/>
        </p:nvSpPr>
        <p:spPr>
          <a:xfrm>
            <a:off x="6650912" y="3766511"/>
            <a:ext cx="816464" cy="1045073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13AB3C7-27F6-DC4C-81AE-D17950339DAC}"/>
              </a:ext>
            </a:extLst>
          </p:cNvPr>
          <p:cNvSpPr/>
          <p:nvPr/>
        </p:nvSpPr>
        <p:spPr>
          <a:xfrm>
            <a:off x="7467376" y="4289048"/>
            <a:ext cx="1632927" cy="104507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70C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996" dirty="0" err="1">
                <a:latin typeface="Liberation Sans" pitchFamily="18"/>
                <a:ea typeface="ＭＳ Ｐゴシック" pitchFamily="2"/>
                <a:cs typeface="Mangal" pitchFamily="2"/>
              </a:rPr>
              <a:t>Emissivities</a:t>
            </a:r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,</a:t>
            </a:r>
          </a:p>
          <a:p>
            <a:pPr algn="ctr" hangingPunct="0"/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power loss,</a:t>
            </a:r>
          </a:p>
          <a:p>
            <a:pPr algn="ctr" hangingPunct="0"/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effective rates</a:t>
            </a: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73CCB1BA-FEED-9F49-9155-A1D821C0D380}"/>
              </a:ext>
            </a:extLst>
          </p:cNvPr>
          <p:cNvSpPr/>
          <p:nvPr/>
        </p:nvSpPr>
        <p:spPr>
          <a:xfrm flipV="1">
            <a:off x="9100303" y="3135221"/>
            <a:ext cx="261268" cy="1676689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3C2E1CB-7422-A341-B2C0-21B2253833B3}"/>
              </a:ext>
            </a:extLst>
          </p:cNvPr>
          <p:cNvSpPr/>
          <p:nvPr/>
        </p:nvSpPr>
        <p:spPr>
          <a:xfrm>
            <a:off x="8675741" y="1992172"/>
            <a:ext cx="1371659" cy="11322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996">
                <a:latin typeface="Liberation Sans" pitchFamily="18"/>
                <a:ea typeface="ＭＳ Ｐゴシック" pitchFamily="2"/>
                <a:cs typeface="Mangal" pitchFamily="2"/>
              </a:rPr>
              <a:t>Plasma</a:t>
            </a:r>
          </a:p>
          <a:p>
            <a:pPr algn="ctr" hangingPunct="0"/>
            <a:r>
              <a:rPr lang="en-US" sz="1996">
                <a:latin typeface="Liberation Sans" pitchFamily="18"/>
                <a:ea typeface="ＭＳ Ｐゴシック" pitchFamily="2"/>
                <a:cs typeface="Mangal" pitchFamily="2"/>
              </a:rPr>
              <a:t>diagnostics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8A83592-FE51-F94E-B59F-C1C946D5F80B}"/>
              </a:ext>
            </a:extLst>
          </p:cNvPr>
          <p:cNvSpPr/>
          <p:nvPr/>
        </p:nvSpPr>
        <p:spPr>
          <a:xfrm>
            <a:off x="1915423" y="1518622"/>
            <a:ext cx="2808635" cy="32224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BD44F225-03BB-FC42-A7D0-C811476C52B8}"/>
              </a:ext>
            </a:extLst>
          </p:cNvPr>
          <p:cNvSpPr/>
          <p:nvPr/>
        </p:nvSpPr>
        <p:spPr>
          <a:xfrm>
            <a:off x="5050643" y="1502293"/>
            <a:ext cx="0" cy="4180294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3" name="Straight Connector 22">
            <a:extLst>
              <a:ext uri="{FF2B5EF4-FFF2-40B4-BE49-F238E27FC236}">
                <a16:creationId xmlns:a16="http://schemas.microsoft.com/office/drawing/2014/main" id="{7A0733A7-DE3D-E44A-A460-30F3483C8D66}"/>
              </a:ext>
            </a:extLst>
          </p:cNvPr>
          <p:cNvSpPr/>
          <p:nvPr/>
        </p:nvSpPr>
        <p:spPr>
          <a:xfrm>
            <a:off x="5050644" y="5682587"/>
            <a:ext cx="4506879" cy="0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4" name="Straight Connector 23">
            <a:extLst>
              <a:ext uri="{FF2B5EF4-FFF2-40B4-BE49-F238E27FC236}">
                <a16:creationId xmlns:a16="http://schemas.microsoft.com/office/drawing/2014/main" id="{CBC4CAF7-63A9-2F48-A175-A17FB3C417F0}"/>
              </a:ext>
            </a:extLst>
          </p:cNvPr>
          <p:cNvSpPr/>
          <p:nvPr/>
        </p:nvSpPr>
        <p:spPr>
          <a:xfrm>
            <a:off x="9557523" y="3940908"/>
            <a:ext cx="0" cy="1741679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8212929D-B5B6-AA4C-96AD-BDD34134E35E}"/>
              </a:ext>
            </a:extLst>
          </p:cNvPr>
          <p:cNvSpPr/>
          <p:nvPr/>
        </p:nvSpPr>
        <p:spPr>
          <a:xfrm>
            <a:off x="7075473" y="3940907"/>
            <a:ext cx="2482050" cy="0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064E2387-8FB7-534C-8A6A-E1EF6EBEA3C6}"/>
              </a:ext>
            </a:extLst>
          </p:cNvPr>
          <p:cNvSpPr/>
          <p:nvPr/>
        </p:nvSpPr>
        <p:spPr>
          <a:xfrm>
            <a:off x="7075473" y="1502293"/>
            <a:ext cx="0" cy="2438615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7" name="Straight Connector 26">
            <a:extLst>
              <a:ext uri="{FF2B5EF4-FFF2-40B4-BE49-F238E27FC236}">
                <a16:creationId xmlns:a16="http://schemas.microsoft.com/office/drawing/2014/main" id="{9E15B504-596C-C441-8D1D-C134ADD2D4B5}"/>
              </a:ext>
            </a:extLst>
          </p:cNvPr>
          <p:cNvSpPr/>
          <p:nvPr/>
        </p:nvSpPr>
        <p:spPr>
          <a:xfrm>
            <a:off x="5050643" y="1502293"/>
            <a:ext cx="2024830" cy="0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1E54641A-2113-2240-8046-1804A2A00948}"/>
              </a:ext>
            </a:extLst>
          </p:cNvPr>
          <p:cNvSpPr/>
          <p:nvPr/>
        </p:nvSpPr>
        <p:spPr>
          <a:xfrm>
            <a:off x="2503277" y="2999035"/>
            <a:ext cx="0" cy="43533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44EC757A-9C97-E246-85CE-6EBAF55211B4}"/>
              </a:ext>
            </a:extLst>
          </p:cNvPr>
          <p:cNvSpPr/>
          <p:nvPr/>
        </p:nvSpPr>
        <p:spPr>
          <a:xfrm>
            <a:off x="3189105" y="2128358"/>
            <a:ext cx="1175708" cy="6969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70C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Rate</a:t>
            </a:r>
          </a:p>
          <a:p>
            <a:pPr algn="ctr" hangingPunct="0"/>
            <a:r>
              <a:rPr lang="en-US" sz="1996" dirty="0" err="1">
                <a:latin typeface="Liberation Sans" pitchFamily="18"/>
                <a:ea typeface="ＭＳ Ｐゴシック" pitchFamily="2"/>
                <a:cs typeface="Mangal" pitchFamily="2"/>
              </a:rPr>
              <a:t>Coeff</a:t>
            </a:r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. (</a:t>
            </a:r>
            <a:r>
              <a:rPr lang="en-US" sz="1996" dirty="0" err="1">
                <a:latin typeface="Liberation Sans" pitchFamily="18"/>
                <a:ea typeface="ＭＳ Ｐゴシック" pitchFamily="2"/>
                <a:cs typeface="Mangal" pitchFamily="2"/>
              </a:rPr>
              <a:t>T</a:t>
            </a:r>
            <a:r>
              <a:rPr lang="en-US" sz="1996" baseline="-33000" dirty="0" err="1">
                <a:latin typeface="Liberation Sans" pitchFamily="18"/>
                <a:ea typeface="ＭＳ Ｐゴシック" pitchFamily="2"/>
                <a:cs typeface="Mangal" pitchFamily="2"/>
              </a:rPr>
              <a:t>e</a:t>
            </a:r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)</a:t>
            </a:r>
          </a:p>
        </p:txBody>
      </p:sp>
      <p:sp>
        <p:nvSpPr>
          <p:cNvPr id="30" name="Straight Connector 29">
            <a:extLst>
              <a:ext uri="{FF2B5EF4-FFF2-40B4-BE49-F238E27FC236}">
                <a16:creationId xmlns:a16="http://schemas.microsoft.com/office/drawing/2014/main" id="{6B9A3524-A088-AF4B-91F6-DD21BE42C3F2}"/>
              </a:ext>
            </a:extLst>
          </p:cNvPr>
          <p:cNvSpPr/>
          <p:nvPr/>
        </p:nvSpPr>
        <p:spPr>
          <a:xfrm flipV="1">
            <a:off x="2895180" y="2825292"/>
            <a:ext cx="293926" cy="148008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FD5F2A-23BC-5B4F-A87A-891944443281}"/>
              </a:ext>
            </a:extLst>
          </p:cNvPr>
          <p:cNvSpPr txBox="1"/>
          <p:nvPr/>
        </p:nvSpPr>
        <p:spPr>
          <a:xfrm>
            <a:off x="2147789" y="4741042"/>
            <a:ext cx="2213268" cy="72454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en-US" sz="2177">
                <a:latin typeface="Liberation Sans" pitchFamily="18"/>
                <a:ea typeface="ＭＳ Ｐゴシック" pitchFamily="2"/>
                <a:cs typeface="Mangal" pitchFamily="2"/>
              </a:rPr>
              <a:t>Fundamental </a:t>
            </a:r>
            <a:br>
              <a:rPr lang="en-US" sz="2177">
                <a:latin typeface="Liberation Sans" pitchFamily="18"/>
                <a:ea typeface="ＭＳ Ｐゴシック" pitchFamily="2"/>
                <a:cs typeface="Mangal" pitchFamily="2"/>
              </a:rPr>
            </a:br>
            <a:r>
              <a:rPr lang="en-US" sz="2177">
                <a:latin typeface="Liberation Sans" pitchFamily="18"/>
                <a:ea typeface="ＭＳ Ｐゴシック" pitchFamily="2"/>
                <a:cs typeface="Mangal" pitchFamily="2"/>
              </a:rPr>
              <a:t>Data Generation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949DD7-3718-7343-AB01-BDBA5A9DF2B9}"/>
              </a:ext>
            </a:extLst>
          </p:cNvPr>
          <p:cNvSpPr txBox="1"/>
          <p:nvPr/>
        </p:nvSpPr>
        <p:spPr>
          <a:xfrm>
            <a:off x="5447183" y="5738275"/>
            <a:ext cx="1297634" cy="72454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en-US" sz="2177" dirty="0">
                <a:latin typeface="Liberation Sans" pitchFamily="18"/>
                <a:ea typeface="ＭＳ Ｐゴシック" pitchFamily="2"/>
                <a:cs typeface="Mangal" pitchFamily="2"/>
              </a:rPr>
              <a:t>Modeling</a:t>
            </a:r>
          </a:p>
          <a:p>
            <a:pPr algn="ctr" hangingPunct="0"/>
            <a:r>
              <a:rPr lang="en-US" sz="2177" dirty="0">
                <a:latin typeface="Liberation Sans" pitchFamily="18"/>
                <a:ea typeface="ＭＳ Ｐゴシック" pitchFamily="2"/>
                <a:cs typeface="Mangal" pitchFamily="2"/>
              </a:rPr>
              <a:t>Codes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6226DC6-367F-8340-A7C6-3CD792779CCE}"/>
              </a:ext>
            </a:extLst>
          </p:cNvPr>
          <p:cNvSpPr/>
          <p:nvPr/>
        </p:nvSpPr>
        <p:spPr>
          <a:xfrm>
            <a:off x="1948408" y="2694658"/>
            <a:ext cx="1110391" cy="108883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33"/>
          </a:solidFill>
          <a:ln w="0">
            <a:solidFill>
              <a:srgbClr val="00CC33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814" dirty="0">
                <a:latin typeface="Liberation Sans" pitchFamily="18"/>
                <a:ea typeface="ＭＳ Ｐゴシック" pitchFamily="2"/>
                <a:cs typeface="Mangal" pitchFamily="2"/>
              </a:rPr>
              <a:t>Collision</a:t>
            </a:r>
          </a:p>
          <a:p>
            <a:pPr algn="ctr" hangingPunct="0"/>
            <a:r>
              <a:rPr lang="en-US" sz="1814" dirty="0">
                <a:latin typeface="Liberation Sans" pitchFamily="18"/>
                <a:ea typeface="ＭＳ Ｐゴシック" pitchFamily="2"/>
                <a:cs typeface="Mangal" pitchFamily="2"/>
              </a:rPr>
              <a:t>calculation</a:t>
            </a:r>
          </a:p>
        </p:txBody>
      </p:sp>
      <p:sp>
        <p:nvSpPr>
          <p:cNvPr id="34" name="Straight Connector 33">
            <a:extLst>
              <a:ext uri="{FF2B5EF4-FFF2-40B4-BE49-F238E27FC236}">
                <a16:creationId xmlns:a16="http://schemas.microsoft.com/office/drawing/2014/main" id="{84968E71-0E6C-C343-A2A2-8D3D6778B6D6}"/>
              </a:ext>
            </a:extLst>
          </p:cNvPr>
          <p:cNvSpPr/>
          <p:nvPr/>
        </p:nvSpPr>
        <p:spPr>
          <a:xfrm>
            <a:off x="2503277" y="2520261"/>
            <a:ext cx="0" cy="304704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35" name="Straight Connector 34">
            <a:extLst>
              <a:ext uri="{FF2B5EF4-FFF2-40B4-BE49-F238E27FC236}">
                <a16:creationId xmlns:a16="http://schemas.microsoft.com/office/drawing/2014/main" id="{159ACC1A-8801-D747-AAF0-57C8F93A0C93}"/>
              </a:ext>
            </a:extLst>
          </p:cNvPr>
          <p:cNvSpPr/>
          <p:nvPr/>
        </p:nvSpPr>
        <p:spPr>
          <a:xfrm>
            <a:off x="2503277" y="3782840"/>
            <a:ext cx="0" cy="304704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6923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084"/>
          </a:xfrm>
        </p:spPr>
        <p:txBody>
          <a:bodyPr/>
          <a:lstStyle/>
          <a:p>
            <a:r>
              <a:rPr lang="en-US" dirty="0"/>
              <a:t>Schematic for Uncertainties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4B761FB-6D0C-4B44-82AF-C7C210A078F0}"/>
              </a:ext>
            </a:extLst>
          </p:cNvPr>
          <p:cNvSpPr/>
          <p:nvPr/>
        </p:nvSpPr>
        <p:spPr>
          <a:xfrm>
            <a:off x="5279253" y="3243974"/>
            <a:ext cx="1371659" cy="11322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9900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endParaRPr lang="en-US" sz="2177">
              <a:latin typeface="Liberation Sans" pitchFamily="18"/>
              <a:ea typeface="ＭＳ Ｐゴシック" pitchFamily="2"/>
              <a:cs typeface="Mangal" pitchFamily="2"/>
            </a:endParaRPr>
          </a:p>
          <a:p>
            <a:pPr algn="ctr" hangingPunct="0"/>
            <a:r>
              <a:rPr lang="en-US" sz="2177">
                <a:latin typeface="Liberation Sans" pitchFamily="18"/>
                <a:ea typeface="ＭＳ Ｐゴシック" pitchFamily="2"/>
                <a:cs typeface="Mangal" pitchFamily="2"/>
              </a:rPr>
              <a:t>Modeling</a:t>
            </a:r>
          </a:p>
          <a:p>
            <a:pPr algn="ctr" hangingPunct="0"/>
            <a:r>
              <a:rPr lang="en-US" sz="2177">
                <a:latin typeface="Liberation Sans" pitchFamily="18"/>
                <a:ea typeface="ＭＳ Ｐゴシック" pitchFamily="2"/>
                <a:cs typeface="Mangal" pitchFamily="2"/>
              </a:rPr>
              <a:t>code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72E951-EA0D-C040-B15C-699D894B6FCE}"/>
              </a:ext>
            </a:extLst>
          </p:cNvPr>
          <p:cNvSpPr/>
          <p:nvPr/>
        </p:nvSpPr>
        <p:spPr>
          <a:xfrm>
            <a:off x="1948081" y="1562059"/>
            <a:ext cx="1110391" cy="9582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Atomic</a:t>
            </a:r>
          </a:p>
          <a:p>
            <a:pPr algn="ctr" hangingPunct="0"/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structure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4A99BFE1-C010-8041-B180-EE51B1CBB328}"/>
              </a:ext>
            </a:extLst>
          </p:cNvPr>
          <p:cNvSpPr/>
          <p:nvPr/>
        </p:nvSpPr>
        <p:spPr>
          <a:xfrm>
            <a:off x="2046057" y="3957237"/>
            <a:ext cx="849122" cy="6969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814">
                <a:latin typeface="Liberation Sans" pitchFamily="18"/>
                <a:ea typeface="ＭＳ Ｐゴシック" pitchFamily="2"/>
                <a:cs typeface="Mangal" pitchFamily="2"/>
              </a:rPr>
              <a:t>Cross</a:t>
            </a:r>
          </a:p>
          <a:p>
            <a:pPr algn="ctr" hangingPunct="0"/>
            <a:r>
              <a:rPr lang="en-US" sz="1814">
                <a:latin typeface="Liberation Sans" pitchFamily="18"/>
                <a:ea typeface="ＭＳ Ｐゴシック" pitchFamily="2"/>
                <a:cs typeface="Mangal" pitchFamily="2"/>
              </a:rPr>
              <a:t>sections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539D5603-1D0F-AE45-92BB-44AD0A58642D}"/>
              </a:ext>
            </a:extLst>
          </p:cNvPr>
          <p:cNvSpPr/>
          <p:nvPr/>
        </p:nvSpPr>
        <p:spPr>
          <a:xfrm>
            <a:off x="5377229" y="1937632"/>
            <a:ext cx="1306342" cy="6969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996">
                <a:latin typeface="Liberation Sans" pitchFamily="18"/>
                <a:ea typeface="ＭＳ Ｐゴシック" pitchFamily="2"/>
                <a:cs typeface="Mangal" pitchFamily="2"/>
              </a:rPr>
              <a:t>Plasma</a:t>
            </a:r>
          </a:p>
          <a:p>
            <a:pPr algn="ctr" hangingPunct="0"/>
            <a:r>
              <a:rPr lang="en-US" sz="1996">
                <a:latin typeface="Liberation Sans" pitchFamily="18"/>
                <a:ea typeface="ＭＳ Ｐゴシック" pitchFamily="2"/>
                <a:cs typeface="Mangal" pitchFamily="2"/>
              </a:rPr>
              <a:t>Parameters</a:t>
            </a:r>
          </a:p>
        </p:txBody>
      </p:sp>
      <p:sp>
        <p:nvSpPr>
          <p:cNvPr id="40" name="Straight Connector 39">
            <a:extLst>
              <a:ext uri="{FF2B5EF4-FFF2-40B4-BE49-F238E27FC236}">
                <a16:creationId xmlns:a16="http://schemas.microsoft.com/office/drawing/2014/main" id="{0632BF04-FB15-7B41-ADA1-947EC9AEAEC4}"/>
              </a:ext>
            </a:extLst>
          </p:cNvPr>
          <p:cNvSpPr/>
          <p:nvPr/>
        </p:nvSpPr>
        <p:spPr>
          <a:xfrm>
            <a:off x="4038228" y="2612358"/>
            <a:ext cx="1241025" cy="1110717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41" name="Straight Connector 40">
            <a:extLst>
              <a:ext uri="{FF2B5EF4-FFF2-40B4-BE49-F238E27FC236}">
                <a16:creationId xmlns:a16="http://schemas.microsoft.com/office/drawing/2014/main" id="{C25A82C0-BEA0-BD42-8198-2918E4E62FF8}"/>
              </a:ext>
            </a:extLst>
          </p:cNvPr>
          <p:cNvSpPr/>
          <p:nvPr/>
        </p:nvSpPr>
        <p:spPr>
          <a:xfrm>
            <a:off x="5965083" y="2634239"/>
            <a:ext cx="0" cy="60973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42" name="Straight Connector 41">
            <a:extLst>
              <a:ext uri="{FF2B5EF4-FFF2-40B4-BE49-F238E27FC236}">
                <a16:creationId xmlns:a16="http://schemas.microsoft.com/office/drawing/2014/main" id="{107F4ED7-AAC4-FB46-A5DD-5F844159781B}"/>
              </a:ext>
            </a:extLst>
          </p:cNvPr>
          <p:cNvSpPr/>
          <p:nvPr/>
        </p:nvSpPr>
        <p:spPr>
          <a:xfrm>
            <a:off x="6650912" y="3766511"/>
            <a:ext cx="816464" cy="1045073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9025685D-E44C-2B44-B5C7-EE511FB42670}"/>
              </a:ext>
            </a:extLst>
          </p:cNvPr>
          <p:cNvSpPr/>
          <p:nvPr/>
        </p:nvSpPr>
        <p:spPr>
          <a:xfrm>
            <a:off x="7434718" y="3995121"/>
            <a:ext cx="1632927" cy="104507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70C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996" dirty="0" err="1">
                <a:latin typeface="Liberation Sans" pitchFamily="18"/>
                <a:ea typeface="ＭＳ Ｐゴシック" pitchFamily="2"/>
                <a:cs typeface="Mangal" pitchFamily="2"/>
              </a:rPr>
              <a:t>Emissivities</a:t>
            </a:r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,</a:t>
            </a:r>
          </a:p>
          <a:p>
            <a:pPr algn="ctr" hangingPunct="0"/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power loss,</a:t>
            </a:r>
          </a:p>
          <a:p>
            <a:pPr algn="ctr" hangingPunct="0"/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effective rates</a:t>
            </a:r>
          </a:p>
        </p:txBody>
      </p:sp>
      <p:sp>
        <p:nvSpPr>
          <p:cNvPr id="44" name="Straight Connector 43">
            <a:extLst>
              <a:ext uri="{FF2B5EF4-FFF2-40B4-BE49-F238E27FC236}">
                <a16:creationId xmlns:a16="http://schemas.microsoft.com/office/drawing/2014/main" id="{945F596B-77C0-2349-8B7F-1D530FC2C4CD}"/>
              </a:ext>
            </a:extLst>
          </p:cNvPr>
          <p:cNvSpPr/>
          <p:nvPr/>
        </p:nvSpPr>
        <p:spPr>
          <a:xfrm flipV="1">
            <a:off x="9100303" y="3135221"/>
            <a:ext cx="261268" cy="1045073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46A4D0D-EBE6-C84E-A95F-0D382F376791}"/>
              </a:ext>
            </a:extLst>
          </p:cNvPr>
          <p:cNvSpPr/>
          <p:nvPr/>
        </p:nvSpPr>
        <p:spPr>
          <a:xfrm>
            <a:off x="8675741" y="1992172"/>
            <a:ext cx="1371659" cy="11322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996">
                <a:latin typeface="Liberation Sans" pitchFamily="18"/>
                <a:ea typeface="ＭＳ Ｐゴシック" pitchFamily="2"/>
                <a:cs typeface="Mangal" pitchFamily="2"/>
              </a:rPr>
              <a:t>Plasma</a:t>
            </a:r>
          </a:p>
          <a:p>
            <a:pPr algn="ctr" hangingPunct="0"/>
            <a:r>
              <a:rPr lang="en-US" sz="1996">
                <a:latin typeface="Liberation Sans" pitchFamily="18"/>
                <a:ea typeface="ＭＳ Ｐゴシック" pitchFamily="2"/>
                <a:cs typeface="Mangal" pitchFamily="2"/>
              </a:rPr>
              <a:t>diagnostics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68FB83FD-A98C-7E40-9F78-679D216ED2D4}"/>
              </a:ext>
            </a:extLst>
          </p:cNvPr>
          <p:cNvSpPr/>
          <p:nvPr/>
        </p:nvSpPr>
        <p:spPr>
          <a:xfrm>
            <a:off x="1915423" y="1518622"/>
            <a:ext cx="2808635" cy="32224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47" name="Straight Connector 46">
            <a:extLst>
              <a:ext uri="{FF2B5EF4-FFF2-40B4-BE49-F238E27FC236}">
                <a16:creationId xmlns:a16="http://schemas.microsoft.com/office/drawing/2014/main" id="{D4967813-84BD-DE46-842F-AF62FC12BD2C}"/>
              </a:ext>
            </a:extLst>
          </p:cNvPr>
          <p:cNvSpPr/>
          <p:nvPr/>
        </p:nvSpPr>
        <p:spPr>
          <a:xfrm>
            <a:off x="5050643" y="1502293"/>
            <a:ext cx="0" cy="4180294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48" name="Straight Connector 47">
            <a:extLst>
              <a:ext uri="{FF2B5EF4-FFF2-40B4-BE49-F238E27FC236}">
                <a16:creationId xmlns:a16="http://schemas.microsoft.com/office/drawing/2014/main" id="{0AE2FB01-34B1-824A-B618-43ABD14BF801}"/>
              </a:ext>
            </a:extLst>
          </p:cNvPr>
          <p:cNvSpPr/>
          <p:nvPr/>
        </p:nvSpPr>
        <p:spPr>
          <a:xfrm>
            <a:off x="5050644" y="5682587"/>
            <a:ext cx="4506879" cy="0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49" name="Straight Connector 48">
            <a:extLst>
              <a:ext uri="{FF2B5EF4-FFF2-40B4-BE49-F238E27FC236}">
                <a16:creationId xmlns:a16="http://schemas.microsoft.com/office/drawing/2014/main" id="{732A535A-2B9F-4C42-BCA0-21CC12B5B19F}"/>
              </a:ext>
            </a:extLst>
          </p:cNvPr>
          <p:cNvSpPr/>
          <p:nvPr/>
        </p:nvSpPr>
        <p:spPr>
          <a:xfrm>
            <a:off x="9557523" y="3940908"/>
            <a:ext cx="0" cy="1741679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50" name="Straight Connector 49">
            <a:extLst>
              <a:ext uri="{FF2B5EF4-FFF2-40B4-BE49-F238E27FC236}">
                <a16:creationId xmlns:a16="http://schemas.microsoft.com/office/drawing/2014/main" id="{CD620DC6-97B8-B04D-9A45-3A124C4563E9}"/>
              </a:ext>
            </a:extLst>
          </p:cNvPr>
          <p:cNvSpPr/>
          <p:nvPr/>
        </p:nvSpPr>
        <p:spPr>
          <a:xfrm>
            <a:off x="7075473" y="3940907"/>
            <a:ext cx="2482050" cy="0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51" name="Straight Connector 50">
            <a:extLst>
              <a:ext uri="{FF2B5EF4-FFF2-40B4-BE49-F238E27FC236}">
                <a16:creationId xmlns:a16="http://schemas.microsoft.com/office/drawing/2014/main" id="{8383ECC2-D47A-AE4F-8BCE-FA27EBC825D5}"/>
              </a:ext>
            </a:extLst>
          </p:cNvPr>
          <p:cNvSpPr/>
          <p:nvPr/>
        </p:nvSpPr>
        <p:spPr>
          <a:xfrm>
            <a:off x="7075473" y="1502293"/>
            <a:ext cx="0" cy="2438615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52" name="Straight Connector 51">
            <a:extLst>
              <a:ext uri="{FF2B5EF4-FFF2-40B4-BE49-F238E27FC236}">
                <a16:creationId xmlns:a16="http://schemas.microsoft.com/office/drawing/2014/main" id="{B15AF719-7377-FF4C-BEC1-7B6E34F54BBF}"/>
              </a:ext>
            </a:extLst>
          </p:cNvPr>
          <p:cNvSpPr/>
          <p:nvPr/>
        </p:nvSpPr>
        <p:spPr>
          <a:xfrm>
            <a:off x="5050643" y="1502293"/>
            <a:ext cx="2024830" cy="0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0138" tIns="49314" rIns="90138" bIns="49314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53" name="Straight Connector 52">
            <a:extLst>
              <a:ext uri="{FF2B5EF4-FFF2-40B4-BE49-F238E27FC236}">
                <a16:creationId xmlns:a16="http://schemas.microsoft.com/office/drawing/2014/main" id="{DF4DBBD3-6880-4F4E-B859-F432C9A21EC7}"/>
              </a:ext>
            </a:extLst>
          </p:cNvPr>
          <p:cNvSpPr/>
          <p:nvPr/>
        </p:nvSpPr>
        <p:spPr>
          <a:xfrm>
            <a:off x="2503277" y="2999035"/>
            <a:ext cx="0" cy="43533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6650A0CF-D17D-D84A-8105-1867C8B8B4DE}"/>
              </a:ext>
            </a:extLst>
          </p:cNvPr>
          <p:cNvSpPr/>
          <p:nvPr/>
        </p:nvSpPr>
        <p:spPr>
          <a:xfrm>
            <a:off x="3189105" y="2128358"/>
            <a:ext cx="1175708" cy="6969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70C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Rate</a:t>
            </a:r>
          </a:p>
          <a:p>
            <a:pPr algn="ctr" hangingPunct="0"/>
            <a:r>
              <a:rPr lang="en-US" sz="1996" dirty="0" err="1">
                <a:latin typeface="Liberation Sans" pitchFamily="18"/>
                <a:ea typeface="ＭＳ Ｐゴシック" pitchFamily="2"/>
                <a:cs typeface="Mangal" pitchFamily="2"/>
              </a:rPr>
              <a:t>Coeff</a:t>
            </a:r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. (</a:t>
            </a:r>
            <a:r>
              <a:rPr lang="en-US" sz="1996" dirty="0" err="1">
                <a:latin typeface="Liberation Sans" pitchFamily="18"/>
                <a:ea typeface="ＭＳ Ｐゴシック" pitchFamily="2"/>
                <a:cs typeface="Mangal" pitchFamily="2"/>
              </a:rPr>
              <a:t>T</a:t>
            </a:r>
            <a:r>
              <a:rPr lang="en-US" sz="1996" baseline="-33000" dirty="0" err="1">
                <a:latin typeface="Liberation Sans" pitchFamily="18"/>
                <a:ea typeface="ＭＳ Ｐゴシック" pitchFamily="2"/>
                <a:cs typeface="Mangal" pitchFamily="2"/>
              </a:rPr>
              <a:t>e</a:t>
            </a:r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)</a:t>
            </a:r>
          </a:p>
        </p:txBody>
      </p:sp>
      <p:sp>
        <p:nvSpPr>
          <p:cNvPr id="55" name="Straight Connector 54">
            <a:extLst>
              <a:ext uri="{FF2B5EF4-FFF2-40B4-BE49-F238E27FC236}">
                <a16:creationId xmlns:a16="http://schemas.microsoft.com/office/drawing/2014/main" id="{3180B695-EA43-9F4D-83FE-9585E8CFAD34}"/>
              </a:ext>
            </a:extLst>
          </p:cNvPr>
          <p:cNvSpPr/>
          <p:nvPr/>
        </p:nvSpPr>
        <p:spPr>
          <a:xfrm flipV="1">
            <a:off x="2895180" y="2825292"/>
            <a:ext cx="293926" cy="148008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4E767A7-6E1C-714B-9683-0F61B5D351A0}"/>
              </a:ext>
            </a:extLst>
          </p:cNvPr>
          <p:cNvSpPr txBox="1"/>
          <p:nvPr/>
        </p:nvSpPr>
        <p:spPr>
          <a:xfrm>
            <a:off x="2147789" y="4741042"/>
            <a:ext cx="2213268" cy="72454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en-US" sz="2177">
                <a:latin typeface="Liberation Sans" pitchFamily="18"/>
                <a:ea typeface="ＭＳ Ｐゴシック" pitchFamily="2"/>
                <a:cs typeface="Mangal" pitchFamily="2"/>
              </a:rPr>
              <a:t>Fundamental </a:t>
            </a:r>
            <a:br>
              <a:rPr lang="en-US" sz="2177">
                <a:latin typeface="Liberation Sans" pitchFamily="18"/>
                <a:ea typeface="ＭＳ Ｐゴシック" pitchFamily="2"/>
                <a:cs typeface="Mangal" pitchFamily="2"/>
              </a:rPr>
            </a:br>
            <a:r>
              <a:rPr lang="en-US" sz="2177">
                <a:latin typeface="Liberation Sans" pitchFamily="18"/>
                <a:ea typeface="ＭＳ Ｐゴシック" pitchFamily="2"/>
                <a:cs typeface="Mangal" pitchFamily="2"/>
              </a:rPr>
              <a:t>Data Generation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92C003-E492-1842-B172-0B1009CDDF71}"/>
              </a:ext>
            </a:extLst>
          </p:cNvPr>
          <p:cNvSpPr txBox="1"/>
          <p:nvPr/>
        </p:nvSpPr>
        <p:spPr>
          <a:xfrm>
            <a:off x="5212680" y="5045502"/>
            <a:ext cx="1700756" cy="40349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en-US" sz="2177" dirty="0">
                <a:latin typeface="Liberation Sans" pitchFamily="18"/>
                <a:ea typeface="ＭＳ Ｐゴシック" pitchFamily="2"/>
                <a:cs typeface="Mangal" pitchFamily="2"/>
              </a:rPr>
              <a:t>Monte-Carlo</a:t>
            </a: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D96A4DE5-D78D-8148-B1A4-B04C95998391}"/>
              </a:ext>
            </a:extLst>
          </p:cNvPr>
          <p:cNvSpPr/>
          <p:nvPr/>
        </p:nvSpPr>
        <p:spPr>
          <a:xfrm>
            <a:off x="1948408" y="2694658"/>
            <a:ext cx="1110391" cy="108883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33"/>
          </a:solidFill>
          <a:ln w="0">
            <a:solidFill>
              <a:srgbClr val="00CC33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814">
                <a:latin typeface="Liberation Sans" pitchFamily="18"/>
                <a:ea typeface="ＭＳ Ｐゴシック" pitchFamily="2"/>
                <a:cs typeface="Mangal" pitchFamily="2"/>
              </a:rPr>
              <a:t>Collision</a:t>
            </a:r>
          </a:p>
          <a:p>
            <a:pPr algn="ctr" hangingPunct="0"/>
            <a:r>
              <a:rPr lang="en-US" sz="1814">
                <a:latin typeface="Liberation Sans" pitchFamily="18"/>
                <a:ea typeface="ＭＳ Ｐゴシック" pitchFamily="2"/>
                <a:cs typeface="Mangal" pitchFamily="2"/>
              </a:rPr>
              <a:t>calculation</a:t>
            </a:r>
          </a:p>
        </p:txBody>
      </p:sp>
      <p:sp>
        <p:nvSpPr>
          <p:cNvPr id="59" name="Straight Connector 58">
            <a:extLst>
              <a:ext uri="{FF2B5EF4-FFF2-40B4-BE49-F238E27FC236}">
                <a16:creationId xmlns:a16="http://schemas.microsoft.com/office/drawing/2014/main" id="{3F19AFB2-8717-1149-8CAA-387E7DEC6997}"/>
              </a:ext>
            </a:extLst>
          </p:cNvPr>
          <p:cNvSpPr/>
          <p:nvPr/>
        </p:nvSpPr>
        <p:spPr>
          <a:xfrm>
            <a:off x="2503277" y="2520261"/>
            <a:ext cx="0" cy="304704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60" name="Straight Connector 59">
            <a:extLst>
              <a:ext uri="{FF2B5EF4-FFF2-40B4-BE49-F238E27FC236}">
                <a16:creationId xmlns:a16="http://schemas.microsoft.com/office/drawing/2014/main" id="{259BE686-1665-624A-AE13-2FAFE488EFD5}"/>
              </a:ext>
            </a:extLst>
          </p:cNvPr>
          <p:cNvSpPr/>
          <p:nvPr/>
        </p:nvSpPr>
        <p:spPr>
          <a:xfrm>
            <a:off x="2503277" y="3782840"/>
            <a:ext cx="0" cy="304704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A5A2EDD1-4739-EF47-A081-4A7348037AF9}"/>
              </a:ext>
            </a:extLst>
          </p:cNvPr>
          <p:cNvSpPr/>
          <p:nvPr/>
        </p:nvSpPr>
        <p:spPr>
          <a:xfrm>
            <a:off x="3123790" y="3613996"/>
            <a:ext cx="1502292" cy="7622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030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814" dirty="0">
                <a:latin typeface="Liberation Sans" pitchFamily="18"/>
                <a:ea typeface="ＭＳ Ｐゴシック" pitchFamily="2"/>
                <a:cs typeface="Mangal" pitchFamily="2"/>
              </a:rPr>
              <a:t>Rate </a:t>
            </a:r>
            <a:r>
              <a:rPr lang="en-US" sz="1814" dirty="0" err="1">
                <a:latin typeface="Liberation Sans" pitchFamily="18"/>
                <a:ea typeface="ＭＳ Ｐゴシック" pitchFamily="2"/>
                <a:cs typeface="Mangal" pitchFamily="2"/>
              </a:rPr>
              <a:t>coeff</a:t>
            </a:r>
            <a:r>
              <a:rPr lang="en-US" sz="1814" dirty="0">
                <a:latin typeface="Liberation Sans" pitchFamily="18"/>
                <a:ea typeface="ＭＳ Ｐゴシック" pitchFamily="2"/>
                <a:cs typeface="Mangal" pitchFamily="2"/>
              </a:rPr>
              <a:t>.</a:t>
            </a:r>
          </a:p>
          <a:p>
            <a:pPr algn="ctr" hangingPunct="0"/>
            <a:r>
              <a:rPr lang="en-US" sz="1814" dirty="0">
                <a:latin typeface="Liberation Sans" pitchFamily="18"/>
                <a:ea typeface="ＭＳ Ｐゴシック" pitchFamily="2"/>
                <a:cs typeface="Mangal" pitchFamily="2"/>
              </a:rPr>
              <a:t>Uncertainties</a:t>
            </a:r>
          </a:p>
        </p:txBody>
      </p:sp>
      <p:sp>
        <p:nvSpPr>
          <p:cNvPr id="62" name="Straight Connector 61">
            <a:extLst>
              <a:ext uri="{FF2B5EF4-FFF2-40B4-BE49-F238E27FC236}">
                <a16:creationId xmlns:a16="http://schemas.microsoft.com/office/drawing/2014/main" id="{B1DEDECA-3462-0640-A80E-25164B51157F}"/>
              </a:ext>
            </a:extLst>
          </p:cNvPr>
          <p:cNvSpPr/>
          <p:nvPr/>
        </p:nvSpPr>
        <p:spPr>
          <a:xfrm flipV="1">
            <a:off x="2904977" y="3984343"/>
            <a:ext cx="218812" cy="321360"/>
          </a:xfrm>
          <a:prstGeom prst="line">
            <a:avLst/>
          </a:prstGeom>
          <a:noFill/>
          <a:ln w="25400">
            <a:solidFill>
              <a:srgbClr val="7030A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63" name="Straight Connector 62">
            <a:extLst>
              <a:ext uri="{FF2B5EF4-FFF2-40B4-BE49-F238E27FC236}">
                <a16:creationId xmlns:a16="http://schemas.microsoft.com/office/drawing/2014/main" id="{C3A5A502-1F92-A244-8700-D21FF3E13ECD}"/>
              </a:ext>
            </a:extLst>
          </p:cNvPr>
          <p:cNvSpPr/>
          <p:nvPr/>
        </p:nvSpPr>
        <p:spPr>
          <a:xfrm flipV="1">
            <a:off x="4626082" y="3723075"/>
            <a:ext cx="653171" cy="261268"/>
          </a:xfrm>
          <a:prstGeom prst="line">
            <a:avLst/>
          </a:prstGeom>
          <a:noFill/>
          <a:ln w="25400">
            <a:solidFill>
              <a:srgbClr val="7030A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8CBAE056-85AD-0F42-8C4B-8CCA8B02B923}"/>
              </a:ext>
            </a:extLst>
          </p:cNvPr>
          <p:cNvSpPr/>
          <p:nvPr/>
        </p:nvSpPr>
        <p:spPr>
          <a:xfrm>
            <a:off x="7467376" y="5138170"/>
            <a:ext cx="1632927" cy="43566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030A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996" dirty="0">
                <a:latin typeface="Liberation Sans" pitchFamily="18"/>
                <a:ea typeface="ＭＳ Ｐゴシック" pitchFamily="2"/>
                <a:cs typeface="Mangal" pitchFamily="2"/>
              </a:rPr>
              <a:t>Uncertainties</a:t>
            </a:r>
          </a:p>
        </p:txBody>
      </p:sp>
      <p:sp>
        <p:nvSpPr>
          <p:cNvPr id="65" name="Straight Connector 64">
            <a:extLst>
              <a:ext uri="{FF2B5EF4-FFF2-40B4-BE49-F238E27FC236}">
                <a16:creationId xmlns:a16="http://schemas.microsoft.com/office/drawing/2014/main" id="{C0F9A154-0FD1-5D4E-B217-269865CA9209}"/>
              </a:ext>
            </a:extLst>
          </p:cNvPr>
          <p:cNvSpPr/>
          <p:nvPr/>
        </p:nvSpPr>
        <p:spPr>
          <a:xfrm>
            <a:off x="6650912" y="3766511"/>
            <a:ext cx="816464" cy="1589491"/>
          </a:xfrm>
          <a:prstGeom prst="line">
            <a:avLst/>
          </a:prstGeom>
          <a:noFill/>
          <a:ln w="25400">
            <a:solidFill>
              <a:srgbClr val="7030A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66" name="Straight Connector 65">
            <a:extLst>
              <a:ext uri="{FF2B5EF4-FFF2-40B4-BE49-F238E27FC236}">
                <a16:creationId xmlns:a16="http://schemas.microsoft.com/office/drawing/2014/main" id="{A8BF8305-2817-AA42-AFC7-639EACED63A0}"/>
              </a:ext>
            </a:extLst>
          </p:cNvPr>
          <p:cNvSpPr/>
          <p:nvPr/>
        </p:nvSpPr>
        <p:spPr>
          <a:xfrm flipV="1">
            <a:off x="9113040" y="3135221"/>
            <a:ext cx="248532" cy="2199227"/>
          </a:xfrm>
          <a:prstGeom prst="line">
            <a:avLst/>
          </a:prstGeom>
          <a:noFill/>
          <a:ln w="25400">
            <a:solidFill>
              <a:srgbClr val="7030A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2C0B28-3117-F549-9065-3CA862BD6FC5}"/>
                  </a:ext>
                </a:extLst>
              </p:cNvPr>
              <p:cNvSpPr txBox="1"/>
              <p:nvPr/>
            </p:nvSpPr>
            <p:spPr>
              <a:xfrm>
                <a:off x="745121" y="2325326"/>
                <a:ext cx="12026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𝑛𝑙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2C0B28-3117-F549-9065-3CA862BD6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121" y="2325326"/>
                <a:ext cx="1202635" cy="369332"/>
              </a:xfrm>
              <a:prstGeom prst="rect">
                <a:avLst/>
              </a:prstGeom>
              <a:blipFill>
                <a:blip r:embed="rId3"/>
                <a:stretch>
                  <a:fillRect t="-9677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Straight Connector 66">
            <a:extLst>
              <a:ext uri="{FF2B5EF4-FFF2-40B4-BE49-F238E27FC236}">
                <a16:creationId xmlns:a16="http://schemas.microsoft.com/office/drawing/2014/main" id="{4B601606-833A-6145-930A-29FDC9EE9C76}"/>
              </a:ext>
            </a:extLst>
          </p:cNvPr>
          <p:cNvSpPr/>
          <p:nvPr/>
        </p:nvSpPr>
        <p:spPr>
          <a:xfrm flipH="1">
            <a:off x="1252330" y="2128358"/>
            <a:ext cx="662440" cy="29232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68" name="Straight Connector 67">
            <a:extLst>
              <a:ext uri="{FF2B5EF4-FFF2-40B4-BE49-F238E27FC236}">
                <a16:creationId xmlns:a16="http://schemas.microsoft.com/office/drawing/2014/main" id="{33BCF4ED-5628-A24B-9E88-E1E5065A71FE}"/>
              </a:ext>
            </a:extLst>
          </p:cNvPr>
          <p:cNvSpPr/>
          <p:nvPr/>
        </p:nvSpPr>
        <p:spPr>
          <a:xfrm>
            <a:off x="1360227" y="2667095"/>
            <a:ext cx="587528" cy="331939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CC24F6A-9D2A-4E4C-9997-42324FDE08C6}"/>
              </a:ext>
            </a:extLst>
          </p:cNvPr>
          <p:cNvSpPr txBox="1"/>
          <p:nvPr/>
        </p:nvSpPr>
        <p:spPr>
          <a:xfrm>
            <a:off x="5447183" y="5738275"/>
            <a:ext cx="1297634" cy="72454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en-US" sz="2177" dirty="0">
                <a:latin typeface="Liberation Sans" pitchFamily="18"/>
                <a:ea typeface="ＭＳ Ｐゴシック" pitchFamily="2"/>
                <a:cs typeface="Mangal" pitchFamily="2"/>
              </a:rPr>
              <a:t>Modeling</a:t>
            </a:r>
          </a:p>
          <a:p>
            <a:pPr algn="ctr" hangingPunct="0"/>
            <a:r>
              <a:rPr lang="en-US" sz="2177" dirty="0">
                <a:latin typeface="Liberation Sans" pitchFamily="18"/>
                <a:ea typeface="ＭＳ Ｐゴシック" pitchFamily="2"/>
                <a:cs typeface="Mangal" pitchFamily="2"/>
              </a:rPr>
              <a:t>Codes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C1D1B-47B5-E244-935C-2FD51FC6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238th AAS Conference : June 7th</a:t>
            </a:r>
          </a:p>
        </p:txBody>
      </p:sp>
    </p:spTree>
    <p:extLst>
      <p:ext uri="{BB962C8B-B14F-4D97-AF65-F5344CB8AC3E}">
        <p14:creationId xmlns:p14="http://schemas.microsoft.com/office/powerpoint/2010/main" val="147653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5" grpId="0"/>
      <p:bldP spid="67" grpId="0" animBg="1"/>
      <p:bldP spid="6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2244</TotalTime>
  <Words>1846</Words>
  <Application>Microsoft Macintosh PowerPoint</Application>
  <PresentationFormat>Widescreen</PresentationFormat>
  <Paragraphs>246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Helvetica</vt:lpstr>
      <vt:lpstr>Liberation Sans</vt:lpstr>
      <vt:lpstr>Office Theme</vt:lpstr>
      <vt:lpstr>On atomic data uncertainties</vt:lpstr>
      <vt:lpstr>Overview</vt:lpstr>
      <vt:lpstr>There has been a growing interest in and demand for atomic data uncertainties</vt:lpstr>
      <vt:lpstr>Much progress has been made on developing methods of assigning uncertainties on atomic data</vt:lpstr>
      <vt:lpstr>Example : The G- and R-ratios in He-like O</vt:lpstr>
      <vt:lpstr>Astro2020 white paper: Laboratory Astrophysics Needs for X-ray Calorimeter Observatories </vt:lpstr>
      <vt:lpstr>PowerPoint Presentation</vt:lpstr>
      <vt:lpstr>Schematic for Uncertainties</vt:lpstr>
      <vt:lpstr>Schematic for Uncertainties</vt:lpstr>
      <vt:lpstr>An approach for collision data uncertainties</vt:lpstr>
      <vt:lpstr>Dielectronic recombination</vt:lpstr>
      <vt:lpstr>Illustration for dielectronic recombination</vt:lpstr>
      <vt:lpstr>Fe22+ results showing λ distribution function</vt:lpstr>
      <vt:lpstr>The code reproduces the NIST energies with a reasonable Gaussian distribution</vt:lpstr>
      <vt:lpstr>Fe22+ DR rate coefficient distribution functions</vt:lpstr>
      <vt:lpstr>Be-like C</vt:lpstr>
      <vt:lpstr>Comparison with Experiment : Be-like C</vt:lpstr>
      <vt:lpstr>PowerPoint Presentation</vt:lpstr>
      <vt:lpstr>Lessons learned</vt:lpstr>
      <vt:lpstr>Conclusions</vt:lpstr>
      <vt:lpstr>Many thanks for your attention! Any questions?</vt:lpstr>
      <vt:lpstr>Extra slides</vt:lpstr>
      <vt:lpstr>Discussion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Loch</dc:creator>
  <cp:lastModifiedBy>Stuart Loch</cp:lastModifiedBy>
  <cp:revision>127</cp:revision>
  <dcterms:created xsi:type="dcterms:W3CDTF">2021-06-01T06:20:17Z</dcterms:created>
  <dcterms:modified xsi:type="dcterms:W3CDTF">2021-06-07T17:34:33Z</dcterms:modified>
</cp:coreProperties>
</file>