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12" r:id="rId2"/>
    <p:sldMasterId id="2147483828" r:id="rId3"/>
  </p:sldMasterIdLst>
  <p:notesMasterIdLst>
    <p:notesMasterId r:id="rId45"/>
  </p:notesMasterIdLst>
  <p:sldIdLst>
    <p:sldId id="793" r:id="rId4"/>
    <p:sldId id="877" r:id="rId5"/>
    <p:sldId id="687" r:id="rId6"/>
    <p:sldId id="688" r:id="rId7"/>
    <p:sldId id="879" r:id="rId8"/>
    <p:sldId id="823" r:id="rId9"/>
    <p:sldId id="886" r:id="rId10"/>
    <p:sldId id="882" r:id="rId11"/>
    <p:sldId id="883" r:id="rId12"/>
    <p:sldId id="884" r:id="rId13"/>
    <p:sldId id="935" r:id="rId14"/>
    <p:sldId id="937" r:id="rId15"/>
    <p:sldId id="934" r:id="rId16"/>
    <p:sldId id="942" r:id="rId17"/>
    <p:sldId id="887" r:id="rId18"/>
    <p:sldId id="695" r:id="rId19"/>
    <p:sldId id="693" r:id="rId20"/>
    <p:sldId id="691" r:id="rId21"/>
    <p:sldId id="692" r:id="rId22"/>
    <p:sldId id="725" r:id="rId23"/>
    <p:sldId id="933" r:id="rId24"/>
    <p:sldId id="726" r:id="rId25"/>
    <p:sldId id="893" r:id="rId26"/>
    <p:sldId id="894" r:id="rId27"/>
    <p:sldId id="895" r:id="rId28"/>
    <p:sldId id="896" r:id="rId29"/>
    <p:sldId id="941" r:id="rId30"/>
    <p:sldId id="938" r:id="rId31"/>
    <p:sldId id="952" r:id="rId32"/>
    <p:sldId id="932" r:id="rId33"/>
    <p:sldId id="897" r:id="rId34"/>
    <p:sldId id="898" r:id="rId35"/>
    <p:sldId id="899" r:id="rId36"/>
    <p:sldId id="900" r:id="rId37"/>
    <p:sldId id="950" r:id="rId38"/>
    <p:sldId id="951" r:id="rId39"/>
    <p:sldId id="946" r:id="rId40"/>
    <p:sldId id="947" r:id="rId41"/>
    <p:sldId id="878" r:id="rId42"/>
    <p:sldId id="948" r:id="rId43"/>
    <p:sldId id="945" r:id="rId4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51E07F-5772-644A-98A7-2D285F5E112E}">
          <p14:sldIdLst>
            <p14:sldId id="793"/>
            <p14:sldId id="877"/>
            <p14:sldId id="687"/>
            <p14:sldId id="688"/>
            <p14:sldId id="879"/>
            <p14:sldId id="823"/>
            <p14:sldId id="886"/>
            <p14:sldId id="882"/>
            <p14:sldId id="883"/>
            <p14:sldId id="884"/>
            <p14:sldId id="935"/>
            <p14:sldId id="937"/>
            <p14:sldId id="934"/>
            <p14:sldId id="942"/>
            <p14:sldId id="887"/>
            <p14:sldId id="695"/>
            <p14:sldId id="693"/>
            <p14:sldId id="691"/>
            <p14:sldId id="692"/>
            <p14:sldId id="725"/>
            <p14:sldId id="933"/>
            <p14:sldId id="726"/>
            <p14:sldId id="893"/>
            <p14:sldId id="894"/>
            <p14:sldId id="895"/>
            <p14:sldId id="896"/>
            <p14:sldId id="941"/>
            <p14:sldId id="938"/>
            <p14:sldId id="952"/>
            <p14:sldId id="932"/>
            <p14:sldId id="897"/>
            <p14:sldId id="898"/>
            <p14:sldId id="899"/>
            <p14:sldId id="900"/>
            <p14:sldId id="950"/>
            <p14:sldId id="951"/>
            <p14:sldId id="946"/>
            <p14:sldId id="947"/>
            <p14:sldId id="878"/>
            <p14:sldId id="948"/>
            <p14:sldId id="94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D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6"/>
    <p:restoredTop sz="89104"/>
  </p:normalViewPr>
  <p:slideViewPr>
    <p:cSldViewPr snapToGrid="0" snapToObjects="1">
      <p:cViewPr>
        <p:scale>
          <a:sx n="100" d="100"/>
          <a:sy n="100" d="100"/>
        </p:scale>
        <p:origin x="96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074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2D801-6F9E-840B-27A7-30723EA8D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7E8B87-F22E-3560-CE1E-4A85841DC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F62FA1-E31E-311C-BC18-4EE1C1145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AU" sz="1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59F6B-6436-07F2-ACC9-1742C5218B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310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16A6A-3663-89E2-DCEA-83D29A3D0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7AA80-2DAD-739E-8A61-8B073DF0F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539223-B9FA-ED98-713D-3C95C0CF8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98185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073C9-9F6D-C6D9-B3F0-722CA181A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C64F91-9DBE-6BFA-B669-729DD25D6D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252896-BACB-25D8-2B15-F605C42CD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instrument </a:t>
            </a:r>
          </a:p>
          <a:p>
            <a:r>
              <a:rPr lang="en-US" dirty="0"/>
              <a:t>Given it’s constituent parts, way cooler things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Accelerometers, audio recorders, different systematics and any other sensor in genera;</a:t>
            </a:r>
          </a:p>
        </p:txBody>
      </p:sp>
    </p:spTree>
    <p:extLst>
      <p:ext uri="{BB962C8B-B14F-4D97-AF65-F5344CB8AC3E}">
        <p14:creationId xmlns:p14="http://schemas.microsoft.com/office/powerpoint/2010/main" val="2914474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27093-30EC-B48F-1F33-A5F9C5D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58B3F0-B964-80EC-5D23-A1BEAEB0D7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322D8-55D4-D12A-A992-21515985D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instrument </a:t>
            </a:r>
          </a:p>
          <a:p>
            <a:r>
              <a:rPr lang="en-US" dirty="0"/>
              <a:t>Given it’s constituent parts, way cooler things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Accelerometers, audio recorders, different systematics and any other sensor in genera;</a:t>
            </a:r>
          </a:p>
        </p:txBody>
      </p:sp>
    </p:spTree>
    <p:extLst>
      <p:ext uri="{BB962C8B-B14F-4D97-AF65-F5344CB8AC3E}">
        <p14:creationId xmlns:p14="http://schemas.microsoft.com/office/powerpoint/2010/main" val="1967992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49C3D-4D16-4736-03E0-F27BD826E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E7E7D-2B52-4141-C421-DC8A348784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F8019A-89A7-9A31-3F37-2D3D09D2A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instrument </a:t>
            </a:r>
          </a:p>
          <a:p>
            <a:r>
              <a:rPr lang="en-US" dirty="0"/>
              <a:t>Given it’s constituent parts, way cooler things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Accelerometers, audio recorders, different systematics and any other sensor in genera;</a:t>
            </a:r>
          </a:p>
        </p:txBody>
      </p:sp>
    </p:spTree>
    <p:extLst>
      <p:ext uri="{BB962C8B-B14F-4D97-AF65-F5344CB8AC3E}">
        <p14:creationId xmlns:p14="http://schemas.microsoft.com/office/powerpoint/2010/main" val="704224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D89F9-6F62-EAA6-00E0-A9356D24E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4717D3-BCC9-A8A7-7698-C9851349A6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64A66A-15E9-AEF9-CDB0-137CEDA15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Doing this for time-series data is a much harder problem, and so in preliminary work, my PhD student,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	-has just had a paper accepted last week applying this to galaxy images from legacy and hyper-</a:t>
            </a:r>
            <a:r>
              <a:rPr lang="en-US" dirty="0" err="1"/>
              <a:t>suprime</a:t>
            </a:r>
            <a:r>
              <a:rPr lang="en-US" dirty="0"/>
              <a:t> cam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And it really demonstrates the success of my novel method. Probing just the physics space, we can get better morphology classifications, and physical parameter estimations than standard methods.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what’s really cool is what happens with anomaly detection!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83685-9D13-D0C4-1E92-E96BFAD797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12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what’s really cool is what happens with anomaly detection!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All standard methods including AION, the current state of the art in astronomy struggle to discover interesting anomalies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instead the top-ranking anomalies are plagued by instrument artefacts.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dirty="0"/>
            </a:br>
            <a:r>
              <a:rPr lang="en-US" dirty="0"/>
              <a:t>But, my novel method which explicitly disentangles the instrument, finds actually interesting anomalies, with no systematic effects clouding what is “interesting”.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massive breakthrough result for the field across astrophysics and beyond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here interacting/merging galaxies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Assymmetries</a:t>
            </a:r>
            <a:r>
              <a:rPr lang="en-US" dirty="0"/>
              <a:t>, distorted spiral arms.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18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9b1a1ffef1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696913"/>
            <a:ext cx="6178550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0" name="Google Shape;70;g39b1a1ffef1_1_7:notes"/>
          <p:cNvSpPr txBox="1">
            <a:spLocks noGrp="1"/>
          </p:cNvSpPr>
          <p:nvPr>
            <p:ph type="body" idx="1"/>
          </p:nvPr>
        </p:nvSpPr>
        <p:spPr>
          <a:xfrm>
            <a:off x="701040" y="4403725"/>
            <a:ext cx="5608200" cy="41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00" tIns="46500" rIns="93000" bIns="465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Let me start by explaining one way we can interpret an observation</a:t>
            </a:r>
            <a:endParaRPr dirty="0"/>
          </a:p>
        </p:txBody>
      </p:sp>
      <p:sp>
        <p:nvSpPr>
          <p:cNvPr id="71" name="Google Shape;71;g39b1a1ffef1_1_7:notes"/>
          <p:cNvSpPr txBox="1">
            <a:spLocks noGrp="1"/>
          </p:cNvSpPr>
          <p:nvPr>
            <p:ph type="sldNum" idx="12"/>
          </p:nvPr>
        </p:nvSpPr>
        <p:spPr>
          <a:xfrm>
            <a:off x="3970938" y="8805842"/>
            <a:ext cx="30378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00" tIns="46500" rIns="93000" bIns="46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FF95D-3101-668C-66D4-C182BB615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83298E-C2AE-B20C-A01F-20C6330F5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28D7C9-2AA6-3509-2629-8C9728485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instrument </a:t>
            </a:r>
          </a:p>
          <a:p>
            <a:r>
              <a:rPr lang="en-US" dirty="0"/>
              <a:t>Given it’s constituent parts, way cooler things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Accelerometers, audio recorders, different systematics and any other sensor in genera;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6CE83-2F8A-8CAE-28D4-578A94C3C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533ADC-2438-E543-97BF-163D12CF77A5}" type="slidenum">
              <a:rPr kumimoji="0" lang="en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656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72235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9AA63-8FB3-EE5B-87FC-B0D609A59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558E7-3B96-9B5D-C862-B6B5EF8E0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6FD00-6895-C586-FDB6-A04AD12D47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64336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038E1-9DA4-19B5-0E59-B004B3C72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065D5B-FE30-8D86-B34F-922B1E19D8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AB115-44BB-B9A1-8D6C-8BDAEC8AE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09448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4005C-D7EB-E357-58E2-7C1B196B8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2D9173-08EB-264E-E1A5-2E56BD9FF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99FA18-5D25-CE7F-3093-314D653DE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12758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8B11D-2237-6AC7-11F3-DD53D7686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2DB0A-150E-8A97-E5D7-D1A329C4C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E1DED-6E9A-1CD4-FDA9-B59A08C7E8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76232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99421-B2F8-F065-7320-C459717D9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9365BE-69E7-8E70-AAA1-206865D32B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F26FD-B212-EB9C-768D-B0E54DED5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62556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31A004-B3BF-7D49-8499-9F197A070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21F12-239F-5E4C-8CEB-A11FC3D5DFBA}" type="datetime1">
              <a:rPr lang="en-AU" smtClean="0"/>
              <a:t>2/8/2026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166423-47A9-864D-B57C-EA3551AF4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BE97B-3DD3-F549-A76B-9A0450D03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9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C458-F24E-EB43-80C3-156C0BEDD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57DBF-03D1-9C4F-9818-3AD06507B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75DB9-03D0-1140-90CB-79F33587A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65A0B2-0D4F-2044-AB86-0BD554626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3C41A-969A-D247-8D27-FF1C095AAA29}" type="datetime1">
              <a:rPr lang="en-AU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19766-AFE4-754B-9734-72197149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1B298-EF9D-D048-B6AE-752550733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7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1B681-4231-7C4D-ABD5-BF6466F5A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A1743E-63E8-EA42-A736-6996CC34F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BCFB8-FFB9-7A4A-805D-9276923CF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94A15-2AF4-BE4F-AC83-528513ED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88C47-EFF5-3144-8D34-44026C9888E4}" type="datetime1">
              <a:rPr lang="en-AU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588A2-309D-D244-A44F-B1EC2114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2C8A5-5A9D-6D47-996A-2988E4CC7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F63CD-C8B8-F146-8A02-2BAB0ADB3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9E6EB1-C200-D14D-8B21-B5A68B860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73183-AC02-5241-85E7-965413BC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189BC-A2E0-ED47-8794-FD36A963DC34}" type="datetime1">
              <a:rPr lang="en-AU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CD603-5C15-8A48-B6B9-04E7D38D1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CBC78-35CF-0C4A-B506-70EB03B2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27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0C149E-95C4-FF4F-A757-2CC014928E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F1E22-B467-1C47-BE25-6AAF28B83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EC4D4-F86E-FF4E-939D-A211259DC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2434-E7DB-1B4F-9F62-B874532BB908}" type="datetime1">
              <a:rPr lang="en-AU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E58AA-5755-5945-A663-3D76BBF70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9BCB0-F630-F24B-8F71-4D0E3C39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1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9208070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889000" y="2266951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46435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633248" y="1293094"/>
            <a:ext cx="5318753" cy="48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Char char="•"/>
              <a:defRPr sz="2000" b="1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–"/>
              <a:defRPr sz="1800" b="1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Arial"/>
              <a:buChar char="•"/>
              <a:defRPr sz="1600" b="1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Courier New"/>
              <a:buNone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20"/>
              <a:buFont typeface="Arial"/>
              <a:buNone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66666"/>
              </a:lnSpc>
              <a:spcBef>
                <a:spcPts val="300"/>
              </a:spcBef>
              <a:spcAft>
                <a:spcPts val="0"/>
              </a:spcAft>
              <a:buSzPts val="1200"/>
              <a:buFont typeface="Arial"/>
              <a:buChar char="•"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lvl="7" indent="-228600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854982" y="162204"/>
            <a:ext cx="8481532" cy="654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6220448" y="1293094"/>
            <a:ext cx="5318753" cy="48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Char char="•"/>
              <a:defRPr sz="2000" b="1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–"/>
              <a:defRPr sz="1800" b="1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Arial"/>
              <a:buChar char="•"/>
              <a:defRPr sz="1600" b="1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Courier New"/>
              <a:buNone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20"/>
              <a:buFont typeface="Arial"/>
              <a:buNone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66666"/>
              </a:lnSpc>
              <a:spcBef>
                <a:spcPts val="300"/>
              </a:spcBef>
              <a:spcAft>
                <a:spcPts val="0"/>
              </a:spcAft>
              <a:buSzPts val="1200"/>
              <a:buFont typeface="Arial"/>
              <a:buChar char="•"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lvl="7" indent="-228600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6471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266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5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1E759-6681-3125-C348-79F0B3E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A3847-93E5-15F1-D551-44DF23FCE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075E3-1B24-0D18-7C79-CE602A55E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51A6-8994-2E4E-AFEC-0BB6E14F1861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3EB0F-9EE8-825D-22F4-5F85092D9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11FE5-024D-C3D6-C887-9AF683497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0AC5-CF9C-6D40-AC0C-8D55E496E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97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43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3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4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62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326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61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44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085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4F191-E84D-1B40-9AF7-037AF8D05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239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889000" y="2266951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8648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yellow circle with black dots and white dots in the middle&#10;&#10;AI-generated content may be incorrect.">
            <a:extLst>
              <a:ext uri="{FF2B5EF4-FFF2-40B4-BE49-F238E27FC236}">
                <a16:creationId xmlns:a16="http://schemas.microsoft.com/office/drawing/2014/main" id="{5D673ED6-06A4-8EEE-0BDA-685C5FAD49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386" t="45089" r="2048" b="1230"/>
          <a:stretch/>
        </p:blipFill>
        <p:spPr>
          <a:xfrm>
            <a:off x="-9247" y="-25199"/>
            <a:ext cx="12253797" cy="6883200"/>
          </a:xfrm>
          <a:prstGeom prst="rect">
            <a:avLst/>
          </a:prstGeom>
        </p:spPr>
      </p:pic>
      <p:pic>
        <p:nvPicPr>
          <p:cNvPr id="12" name="Picture 11" descr="A satellite in space with blue solar panels&#10;&#10;AI-generated content may be incorrect.">
            <a:extLst>
              <a:ext uri="{FF2B5EF4-FFF2-40B4-BE49-F238E27FC236}">
                <a16:creationId xmlns:a16="http://schemas.microsoft.com/office/drawing/2014/main" id="{57A4F21E-68CE-724E-2F7B-5E7C57DEF2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264717"/>
            <a:ext cx="3591976" cy="25406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023D2F5-E077-864F-ECDB-89B5CD52A766}"/>
              </a:ext>
            </a:extLst>
          </p:cNvPr>
          <p:cNvSpPr/>
          <p:nvPr userDrawn="1"/>
        </p:nvSpPr>
        <p:spPr>
          <a:xfrm>
            <a:off x="-9246" y="-25200"/>
            <a:ext cx="12253796" cy="68832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rgbClr val="F2F2F2">
                <a:alpha val="6039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B37436-2752-2346-928C-AC60C5583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39931-B360-B04E-8BCB-1B9E8E4AE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244D3-A896-5147-A226-A7BB67FCA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A59D-0A3A-4845-8BCE-6334F0A7AB4F}" type="datetime1">
              <a:rPr lang="en-AU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C572D-7D30-2346-A69C-AB928984F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C41-63D2-3446-933D-20984AE5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284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7" y="6540502"/>
            <a:ext cx="226619" cy="23052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2376496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633248" y="1293094"/>
            <a:ext cx="5318753" cy="48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Char char="•"/>
              <a:defRPr sz="2000" b="1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–"/>
              <a:defRPr sz="1800" b="1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Arial"/>
              <a:buChar char="•"/>
              <a:defRPr sz="1600" b="1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Courier New"/>
              <a:buNone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20"/>
              <a:buFont typeface="Arial"/>
              <a:buNone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66666"/>
              </a:lnSpc>
              <a:spcBef>
                <a:spcPts val="300"/>
              </a:spcBef>
              <a:spcAft>
                <a:spcPts val="0"/>
              </a:spcAft>
              <a:buSzPts val="1200"/>
              <a:buFont typeface="Arial"/>
              <a:buChar char="•"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lvl="7" indent="-228600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854982" y="162204"/>
            <a:ext cx="8481532" cy="654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6220448" y="1293094"/>
            <a:ext cx="5318753" cy="48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Char char="•"/>
              <a:defRPr sz="2000" b="1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–"/>
              <a:defRPr sz="1800" b="1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Arial"/>
              <a:buChar char="•"/>
              <a:defRPr sz="1600" b="1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Courier New"/>
              <a:buNone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20"/>
              <a:buFont typeface="Arial"/>
              <a:buNone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  <a:defRPr sz="1400" b="1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66666"/>
              </a:lnSpc>
              <a:spcBef>
                <a:spcPts val="300"/>
              </a:spcBef>
              <a:spcAft>
                <a:spcPts val="0"/>
              </a:spcAft>
              <a:buSzPts val="1200"/>
              <a:buFont typeface="Arial"/>
              <a:buChar char="•"/>
              <a:defRPr sz="1200" b="1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lvl="7" indent="-228600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73568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811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37436-2752-2346-928C-AC60C5583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39931-B360-B04E-8BCB-1B9E8E4AE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244D3-A896-5147-A226-A7BB67FCA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09B7-ECFE-3141-8CC0-9764CC7CC388}" type="datetime1">
              <a:rPr lang="en-AU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C572D-7D30-2346-A69C-AB928984F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C41-63D2-3446-933D-20984AE5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F4974A-8539-9AC4-1E32-5CD0781D37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098" b="14726"/>
          <a:stretch/>
        </p:blipFill>
        <p:spPr>
          <a:xfrm>
            <a:off x="-8709" y="-14317"/>
            <a:ext cx="12204000" cy="68899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28EE8E-6807-A471-426D-A188AB35AD64}"/>
              </a:ext>
            </a:extLst>
          </p:cNvPr>
          <p:cNvSpPr/>
          <p:nvPr userDrawn="1"/>
        </p:nvSpPr>
        <p:spPr>
          <a:xfrm>
            <a:off x="-34836" y="-14317"/>
            <a:ext cx="12253796" cy="68832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F2F2F2">
                <a:alpha val="6039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503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5F8B8-C8C9-7C4D-B682-476F139B5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255E"/>
                </a:solidFill>
                <a:latin typeface="Museo Sans 500" panose="02000000000000000000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E6048-E48A-9C4D-8E7E-81FFF2908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931C3-62A7-7A41-8303-94BAB0EF8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7243-EE82-704A-AA72-B29E68ECB9F5}" type="datetime1">
              <a:rPr lang="en-AU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4955E-B96F-E048-8F08-BF1B5C8BD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97689-F666-C647-9C9B-DF65E64CB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riehoek 10">
            <a:extLst>
              <a:ext uri="{FF2B5EF4-FFF2-40B4-BE49-F238E27FC236}">
                <a16:creationId xmlns:a16="http://schemas.microsoft.com/office/drawing/2014/main" id="{4587DAC8-843C-009C-245F-715B4A5493F2}"/>
              </a:ext>
            </a:extLst>
          </p:cNvPr>
          <p:cNvSpPr/>
          <p:nvPr/>
        </p:nvSpPr>
        <p:spPr>
          <a:xfrm rot="10800000">
            <a:off x="1" y="0"/>
            <a:ext cx="1281600" cy="1275838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B869C1-02DF-7CE5-2CB8-B28FE3CC27B2}"/>
              </a:ext>
            </a:extLst>
          </p:cNvPr>
          <p:cNvSpPr txBox="1">
            <a:spLocks/>
          </p:cNvSpPr>
          <p:nvPr userDrawn="1"/>
        </p:nvSpPr>
        <p:spPr>
          <a:xfrm>
            <a:off x="11548304" y="118286"/>
            <a:ext cx="540000" cy="54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fld id="{5BDF9950-9473-FC4E-BF88-117AA30FB938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 algn="ctr"/>
              <a:t>‹#›</a:t>
            </a:fld>
            <a:endParaRPr lang="en-BE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D1161CE-390C-ECFC-F482-6C1F3F410E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038555">
            <a:off x="-49784" y="105008"/>
            <a:ext cx="879758" cy="7105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82C9F7-E92D-BDB3-62F5-6EAD5FD5BA4B}"/>
              </a:ext>
            </a:extLst>
          </p:cNvPr>
          <p:cNvSpPr/>
          <p:nvPr userDrawn="1"/>
        </p:nvSpPr>
        <p:spPr>
          <a:xfrm>
            <a:off x="-30898" y="-12600"/>
            <a:ext cx="12253796" cy="6883200"/>
          </a:xfrm>
          <a:prstGeom prst="rect">
            <a:avLst/>
          </a:prstGeom>
          <a:noFill/>
          <a:ln w="2540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80E9C3-1A9B-6DF0-891D-C874D32C9F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50810" y="6356350"/>
            <a:ext cx="1339597" cy="29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6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837BB-954C-7A4A-97C7-A0F07193D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F698E-F1E3-C64F-8123-043E8DA5F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05F67-23D6-0845-B908-A5DDE853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DD2E-3BFC-B542-B9E6-A1C8A2E81AC4}" type="datetime1">
              <a:rPr lang="en-AU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E3E3C-01C3-DC4E-95A5-F81A15E16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06723-365C-D64B-9588-EA5731BE3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0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0C1A4-0F71-0047-830E-A5EFE6FD3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75EBE-100F-4246-B317-B8A2C6C619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3A396-07E3-3048-9084-6A377DDE1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C8AEC7-1C64-C740-870A-DD88A856B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9B2A7-0BD9-AB4B-B1ED-C7782AD9478C}" type="datetime1">
              <a:rPr lang="en-AU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F5A9C-035A-3F4D-B869-3D753E7DA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30097-255C-2044-B297-4FD83AC0C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7893B3-2CA6-AF9B-B41D-C00E6BAF8F77}"/>
              </a:ext>
            </a:extLst>
          </p:cNvPr>
          <p:cNvSpPr/>
          <p:nvPr userDrawn="1"/>
        </p:nvSpPr>
        <p:spPr>
          <a:xfrm>
            <a:off x="-30898" y="-12600"/>
            <a:ext cx="12253796" cy="6883200"/>
          </a:xfrm>
          <a:prstGeom prst="rect">
            <a:avLst/>
          </a:prstGeom>
          <a:noFill/>
          <a:ln w="2540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D46692-FEA9-E2AE-1F47-0FBF32CF3A80}"/>
              </a:ext>
            </a:extLst>
          </p:cNvPr>
          <p:cNvSpPr txBox="1">
            <a:spLocks/>
          </p:cNvSpPr>
          <p:nvPr userDrawn="1"/>
        </p:nvSpPr>
        <p:spPr>
          <a:xfrm>
            <a:off x="11548304" y="118286"/>
            <a:ext cx="540000" cy="54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fld id="{5BDF9950-9473-FC4E-BF88-117AA30FB938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 algn="ctr"/>
              <a:t>‹#›</a:t>
            </a:fld>
            <a:endParaRPr lang="en-BE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Driehoek 10">
            <a:extLst>
              <a:ext uri="{FF2B5EF4-FFF2-40B4-BE49-F238E27FC236}">
                <a16:creationId xmlns:a16="http://schemas.microsoft.com/office/drawing/2014/main" id="{1BF9AD20-A2B7-5AFC-3950-ECA8EDE0BF15}"/>
              </a:ext>
            </a:extLst>
          </p:cNvPr>
          <p:cNvSpPr/>
          <p:nvPr userDrawn="1"/>
        </p:nvSpPr>
        <p:spPr>
          <a:xfrm rot="10800000">
            <a:off x="1" y="0"/>
            <a:ext cx="1281600" cy="1275838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0274FF1-E61A-7814-3F96-55E0668491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038555">
            <a:off x="-49784" y="105008"/>
            <a:ext cx="879758" cy="7105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2AF199-792D-DF7F-F1AD-C8E4087F95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50810" y="6356350"/>
            <a:ext cx="1339597" cy="29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7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9D4C0-5463-0745-82C2-AD46DDE95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E7198-87F1-494C-85D9-5CA9511E8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0F588-F0B0-4F46-A4C2-D7D571F0E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FE9B1-959F-4A49-AA30-3C0A6F616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62A964-71CC-894F-80A7-2E48A34709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C70BBA-8628-B642-8D14-9D049592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5D95D-929F-2D46-B528-49372FE6CD2B}" type="datetime1">
              <a:rPr lang="en-AU" smtClean="0"/>
              <a:t>2/8/2026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5EBDC4-0DF0-6842-B4A4-39BAD9BE8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8CEA32-8539-BC4D-88E3-5731E0020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Driehoek 10">
            <a:extLst>
              <a:ext uri="{FF2B5EF4-FFF2-40B4-BE49-F238E27FC236}">
                <a16:creationId xmlns:a16="http://schemas.microsoft.com/office/drawing/2014/main" id="{C29AE503-BE24-A5BB-3C4D-210B205FD14A}"/>
              </a:ext>
            </a:extLst>
          </p:cNvPr>
          <p:cNvSpPr/>
          <p:nvPr/>
        </p:nvSpPr>
        <p:spPr>
          <a:xfrm rot="10800000">
            <a:off x="1" y="0"/>
            <a:ext cx="1281600" cy="1275838"/>
          </a:xfrm>
          <a:prstGeom prst="triangle">
            <a:avLst>
              <a:gd name="adj" fmla="val 100000"/>
            </a:avLst>
          </a:prstGeom>
          <a:solidFill>
            <a:srgbClr val="1C7AA0"/>
          </a:solidFill>
          <a:ln>
            <a:solidFill>
              <a:srgbClr val="1C7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599F69-4A67-85F1-1CFF-9DA96CB6D9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478" y="59822"/>
            <a:ext cx="404107" cy="66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9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1BB5-FA65-F447-AD5F-D352BF6C3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1C8B23-4B38-EE4F-B106-9F101BE4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827CE-9D9D-8D43-9B18-58F0DB8EDFE6}" type="datetime1">
              <a:rPr lang="en-AU" smtClean="0"/>
              <a:t>2/8/2026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AF75B5-E436-7B4E-BED1-F6E9CD04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75454B-4FBE-4844-9659-D4F86EAB4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54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566069-6693-EE49-B9C1-3C7780DD3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89AB65-022E-7844-996F-F99EACF36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395AE-8213-104C-B300-7957E336DE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D82F1-8C56-F94C-AA01-308D1BC53E27}" type="datetime1">
              <a:rPr lang="en-AU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251C0-3422-E846-BD99-3B182237FA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Jeroen Audenaert - NASA AI Workshop, 9 – 11 February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EB86C-373C-4340-97AB-893D2297C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9950-9473-FC4E-BF88-117AA30F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7085EB-A476-004C-8109-0C78FB2AF477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877EEC-362C-7A4F-9064-17D352BCD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6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4" r:id="rId1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fm.stanford.edu/report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4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arxiv.org/abs/2604.09787" TargetMode="External"/><Relationship Id="rId5" Type="http://schemas.openxmlformats.org/officeDocument/2006/relationships/hyperlink" Target="https://arxiv.org/abs/2507.05333" TargetMode="Externa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10.17960" TargetMode="External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1.png"/><Relationship Id="rId5" Type="http://schemas.openxmlformats.org/officeDocument/2006/relationships/image" Target="../media/image38.jpeg"/><Relationship Id="rId4" Type="http://schemas.openxmlformats.org/officeDocument/2006/relationships/hyperlink" Target="https://arxiv.org/abs/2604.09787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gif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82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43EC2-8373-1367-452A-BFA015453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17">
            <a:extLst>
              <a:ext uri="{FF2B5EF4-FFF2-40B4-BE49-F238E27FC236}">
                <a16:creationId xmlns:a16="http://schemas.microsoft.com/office/drawing/2014/main" id="{70D2180F-D0C5-B5A8-1240-C492DCBD0ED4}"/>
              </a:ext>
            </a:extLst>
          </p:cNvPr>
          <p:cNvSpPr/>
          <p:nvPr/>
        </p:nvSpPr>
        <p:spPr>
          <a:xfrm>
            <a:off x="640080" y="1414745"/>
            <a:ext cx="473767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Causally-Motivated Foundation Models</a:t>
            </a: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C39C935-A86F-C7BA-595D-72850FDDF895}"/>
              </a:ext>
            </a:extLst>
          </p:cNvPr>
          <p:cNvSpPr/>
          <p:nvPr/>
        </p:nvSpPr>
        <p:spPr>
          <a:xfrm>
            <a:off x="7772400" y="1005840"/>
            <a:ext cx="36576" cy="36576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13875707-9D12-19CD-F678-C13D8996D3C9}"/>
              </a:ext>
            </a:extLst>
          </p:cNvPr>
          <p:cNvSpPr/>
          <p:nvPr/>
        </p:nvSpPr>
        <p:spPr>
          <a:xfrm>
            <a:off x="9326880" y="548640"/>
            <a:ext cx="36576" cy="36576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2805A44A-77EA-C901-7009-03D1521A42A9}"/>
              </a:ext>
            </a:extLst>
          </p:cNvPr>
          <p:cNvSpPr/>
          <p:nvPr/>
        </p:nvSpPr>
        <p:spPr>
          <a:xfrm>
            <a:off x="10789920" y="1280160"/>
            <a:ext cx="36576" cy="36576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628CAADC-3DC1-4641-3496-430744C7A5C2}"/>
              </a:ext>
            </a:extLst>
          </p:cNvPr>
          <p:cNvSpPr/>
          <p:nvPr/>
        </p:nvSpPr>
        <p:spPr>
          <a:xfrm>
            <a:off x="11612880" y="457200"/>
            <a:ext cx="36576" cy="36576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EA79D40E-5B10-DBFE-F296-2933A3647E46}"/>
              </a:ext>
            </a:extLst>
          </p:cNvPr>
          <p:cNvSpPr/>
          <p:nvPr/>
        </p:nvSpPr>
        <p:spPr>
          <a:xfrm>
            <a:off x="5669280" y="5852160"/>
            <a:ext cx="36576" cy="36576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6D6D1D50-E84F-9E0B-1A9E-5E6B6361B628}"/>
              </a:ext>
            </a:extLst>
          </p:cNvPr>
          <p:cNvSpPr/>
          <p:nvPr/>
        </p:nvSpPr>
        <p:spPr>
          <a:xfrm>
            <a:off x="8321040" y="5577840"/>
            <a:ext cx="36576" cy="36576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8DF533B-F43D-F9E2-31FE-684A2B9642C5}"/>
              </a:ext>
            </a:extLst>
          </p:cNvPr>
          <p:cNvSpPr/>
          <p:nvPr/>
        </p:nvSpPr>
        <p:spPr>
          <a:xfrm>
            <a:off x="10515600" y="6126480"/>
            <a:ext cx="36576" cy="36576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94FA400C-170E-4269-9D9C-5AA5E981EE4D}"/>
              </a:ext>
            </a:extLst>
          </p:cNvPr>
          <p:cNvSpPr/>
          <p:nvPr/>
        </p:nvSpPr>
        <p:spPr>
          <a:xfrm>
            <a:off x="187153" y="13716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/>
            </a:pPr>
            <a:r>
              <a:rPr kumimoji="0" lang="en-US" sz="1200" b="1" i="0" u="none" strike="noStrike" kern="0" cap="none" spc="400" normalizeH="0" baseline="0" noProof="0" dirty="0">
                <a:ln>
                  <a:noFill/>
                </a:ln>
                <a:solidFill>
                  <a:srgbClr val="8EB8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DEEP SPACE  ·  JSM BOSTON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E8B937A3-308F-CA15-AD58-3E07130FF04B}"/>
              </a:ext>
            </a:extLst>
          </p:cNvPr>
          <p:cNvSpPr/>
          <p:nvPr/>
        </p:nvSpPr>
        <p:spPr>
          <a:xfrm>
            <a:off x="640080" y="2564284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i="1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Disentangling Physics from Instruments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47F96E57-C767-E88B-363B-06338C0C3B31}"/>
              </a:ext>
            </a:extLst>
          </p:cNvPr>
          <p:cNvSpPr/>
          <p:nvPr/>
        </p:nvSpPr>
        <p:spPr>
          <a:xfrm>
            <a:off x="640080" y="3767254"/>
            <a:ext cx="1280160" cy="45720"/>
          </a:xfrm>
          <a:prstGeom prst="rect">
            <a:avLst/>
          </a:prstGeom>
          <a:solidFill>
            <a:srgbClr val="FFC857"/>
          </a:solidFill>
          <a:ln w="12700">
            <a:solidFill>
              <a:srgbClr val="FFC85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7E887017-181D-93BB-FF69-846870D68675}"/>
              </a:ext>
            </a:extLst>
          </p:cNvPr>
          <p:cNvSpPr/>
          <p:nvPr/>
        </p:nvSpPr>
        <p:spPr>
          <a:xfrm>
            <a:off x="640080" y="3913558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Daniel Muthukrishna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8AE6E5C3-76EC-EA23-6ACF-8F03722BFB40}"/>
              </a:ext>
            </a:extLst>
          </p:cNvPr>
          <p:cNvSpPr/>
          <p:nvPr/>
        </p:nvSpPr>
        <p:spPr>
          <a:xfrm>
            <a:off x="640080" y="4325038"/>
            <a:ext cx="513209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Research Scientist — MIT Kavli Institute for Astrophysics  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AstroAI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Fellow — Harvard &amp; Smithsonian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CfA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4">
            <a:extLst>
              <a:ext uri="{FF2B5EF4-FFF2-40B4-BE49-F238E27FC236}">
                <a16:creationId xmlns:a16="http://schemas.microsoft.com/office/drawing/2014/main" id="{C77F5202-2450-B6CD-CE59-4A196846D739}"/>
              </a:ext>
            </a:extLst>
          </p:cNvPr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5">
            <a:extLst>
              <a:ext uri="{FF2B5EF4-FFF2-40B4-BE49-F238E27FC236}">
                <a16:creationId xmlns:a16="http://schemas.microsoft.com/office/drawing/2014/main" id="{E83F915F-6884-B599-8804-1F9B0E5367DB}"/>
              </a:ext>
            </a:extLst>
          </p:cNvPr>
          <p:cNvSpPr/>
          <p:nvPr/>
        </p:nvSpPr>
        <p:spPr>
          <a:xfrm>
            <a:off x="457200" y="644652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8E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Augst 3</a:t>
            </a:r>
            <a:r>
              <a:rPr lang="en-US" sz="1100" baseline="30000" dirty="0">
                <a:solidFill>
                  <a:srgbClr val="8E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rd</a:t>
            </a:r>
            <a:r>
              <a:rPr lang="en-US" sz="1100" dirty="0">
                <a:solidFill>
                  <a:srgbClr val="8E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8EB8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2026    ·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6">
            <a:extLst>
              <a:ext uri="{FF2B5EF4-FFF2-40B4-BE49-F238E27FC236}">
                <a16:creationId xmlns:a16="http://schemas.microsoft.com/office/drawing/2014/main" id="{BE122566-F1BB-5175-5957-F9CDC8487816}"/>
              </a:ext>
            </a:extLst>
          </p:cNvPr>
          <p:cNvSpPr/>
          <p:nvPr/>
        </p:nvSpPr>
        <p:spPr>
          <a:xfrm>
            <a:off x="-1178877" y="6447635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8EB8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danmuth@mit.edu   ·   danielmuthukrishna.com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33507E-A69A-0F1A-F252-48453E537B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1" b="44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A23BA43-65FB-B46F-5882-993AACEF40E0}"/>
              </a:ext>
            </a:extLst>
          </p:cNvPr>
          <p:cNvSpPr txBox="1">
            <a:spLocks/>
          </p:cNvSpPr>
          <p:nvPr/>
        </p:nvSpPr>
        <p:spPr>
          <a:xfrm>
            <a:off x="502351" y="5090918"/>
            <a:ext cx="5022156" cy="8576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1400" b="1" dirty="0">
                <a:solidFill>
                  <a:srgbClr val="CADCF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Coauthors:</a:t>
            </a:r>
            <a:endParaRPr lang="en-US" sz="1400" b="1" baseline="30000" dirty="0">
              <a:solidFill>
                <a:srgbClr val="CADCF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en-US" sz="1400" dirty="0">
                <a:solidFill>
                  <a:srgbClr val="CADCF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Pablo Mercader-Perez, Carolina Cuesta-Lazaro, Jeroen </a:t>
            </a:r>
            <a:r>
              <a:rPr lang="en-US" sz="1400" dirty="0" err="1">
                <a:solidFill>
                  <a:srgbClr val="CADCF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Audenaert</a:t>
            </a:r>
            <a:r>
              <a:rPr lang="en-US" sz="1400" dirty="0">
                <a:solidFill>
                  <a:srgbClr val="CADCF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en-US" sz="1400" dirty="0">
                <a:solidFill>
                  <a:srgbClr val="CADCF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CADCF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 Hogg, Ashley Villar</a:t>
            </a:r>
          </a:p>
        </p:txBody>
      </p:sp>
    </p:spTree>
    <p:extLst>
      <p:ext uri="{BB962C8B-B14F-4D97-AF65-F5344CB8AC3E}">
        <p14:creationId xmlns:p14="http://schemas.microsoft.com/office/powerpoint/2010/main" val="2810520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0A593-5E6E-8D1F-0FED-6BA6C4AB1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337610F-2163-35AD-44E1-ACFFD6720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249" t="22576" r="25352" b="20459"/>
          <a:stretch>
            <a:fillRect/>
          </a:stretch>
        </p:blipFill>
        <p:spPr>
          <a:xfrm>
            <a:off x="168276" y="1524406"/>
            <a:ext cx="5140036" cy="50808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BBDAD8-5CBC-4747-AB48-E32DAFD7C3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649" t="22576" r="2383" b="20459"/>
          <a:stretch>
            <a:fillRect/>
          </a:stretch>
        </p:blipFill>
        <p:spPr>
          <a:xfrm>
            <a:off x="8409708" y="1524406"/>
            <a:ext cx="3643745" cy="50808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BC8681B-E0F5-86BE-34D5-90C29DB45DE2}"/>
              </a:ext>
            </a:extLst>
          </p:cNvPr>
          <p:cNvSpPr/>
          <p:nvPr/>
        </p:nvSpPr>
        <p:spPr>
          <a:xfrm>
            <a:off x="4031673" y="5181601"/>
            <a:ext cx="5250874" cy="908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asted-movie.png" descr="pasted-movie.png">
            <a:extLst>
              <a:ext uri="{FF2B5EF4-FFF2-40B4-BE49-F238E27FC236}">
                <a16:creationId xmlns:a16="http://schemas.microsoft.com/office/drawing/2014/main" id="{44EC6C8C-B69B-48BE-D099-5A310BB776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531" t="87020" r="9500"/>
          <a:stretch>
            <a:fillRect/>
          </a:stretch>
        </p:blipFill>
        <p:spPr>
          <a:xfrm>
            <a:off x="5658518" y="5890736"/>
            <a:ext cx="2335555" cy="714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13" descr="A diagram of a science experiment&#10;&#10;AI-generated content may be incorrect.">
            <a:extLst>
              <a:ext uri="{FF2B5EF4-FFF2-40B4-BE49-F238E27FC236}">
                <a16:creationId xmlns:a16="http://schemas.microsoft.com/office/drawing/2014/main" id="{606921E3-60F8-D586-E584-9938343F93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63" t="14943" r="33447"/>
          <a:stretch/>
        </p:blipFill>
        <p:spPr>
          <a:xfrm>
            <a:off x="5855452" y="1840194"/>
            <a:ext cx="1798652" cy="40505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65F872-FF26-E60A-8F25-325B46A8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Causal Foundation Model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BCC4F601-0479-64A7-DCED-AE781E9CCCA5}"/>
              </a:ext>
            </a:extLst>
          </p:cNvPr>
          <p:cNvSpPr/>
          <p:nvPr/>
        </p:nvSpPr>
        <p:spPr>
          <a:xfrm>
            <a:off x="5307155" y="3588443"/>
            <a:ext cx="520075" cy="347730"/>
          </a:xfrm>
          <a:prstGeom prst="rightArrow">
            <a:avLst>
              <a:gd name="adj1" fmla="val 50000"/>
              <a:gd name="adj2" fmla="val 537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955ACD5-0882-49BA-1FD4-DA67BF7E410D}"/>
              </a:ext>
            </a:extLst>
          </p:cNvPr>
          <p:cNvSpPr/>
          <p:nvPr/>
        </p:nvSpPr>
        <p:spPr>
          <a:xfrm>
            <a:off x="7793383" y="3588443"/>
            <a:ext cx="520075" cy="347730"/>
          </a:xfrm>
          <a:prstGeom prst="rightArrow">
            <a:avLst>
              <a:gd name="adj1" fmla="val 50000"/>
              <a:gd name="adj2" fmla="val 537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85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BE317-CBAB-91CF-B00F-D8A5CB754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4389F-771A-7C5C-46E9-2E25ABCA2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91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Making Data “Triplets”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EC1AA2-E5A6-7245-5D97-F6210DE83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6886" y="1407363"/>
            <a:ext cx="2750248" cy="2307255"/>
          </a:xfr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7688D78-5D1E-A4BF-A210-0D978B5E9C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082" y="1395816"/>
            <a:ext cx="2768705" cy="23072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3BC8228-F8E8-BC8B-B449-A4013012E5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645" y="1418907"/>
            <a:ext cx="2768706" cy="228879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E5D5088-BDA0-205B-933B-2FBA74DC0E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082" y="1393149"/>
            <a:ext cx="2768705" cy="230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25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54E18-39FC-F2EB-EAAB-26E33B5F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4875A-8251-768B-1DC4-3953962ED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91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Making Data “Triplets”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21C3BE-F5EA-583F-6BE4-DD9FD73D3C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6886" y="1407363"/>
            <a:ext cx="2750248" cy="2307255"/>
          </a:xfr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0805EF6-1E72-1FA8-8BA4-D10A0C81ED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082" y="1395816"/>
            <a:ext cx="2768705" cy="23072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836B0BF-117B-E0F1-3242-B2A97E33EA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645" y="1418907"/>
            <a:ext cx="2768706" cy="228879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1D3C886-F656-7407-ABB4-74D35E3E2D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082" y="1393149"/>
            <a:ext cx="2768705" cy="23072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65DC22-4FC4-E2C0-F036-A26BF90ABC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45" y="3874242"/>
            <a:ext cx="10977934" cy="29188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945218-DCA2-399E-BD32-2F2128F372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415" y="1319250"/>
            <a:ext cx="11243230" cy="2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19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DE9D4-A2E4-5E2A-FAD8-67107BDB3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C3F20-1DBE-3BDF-FDD2-BDA52C9F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48"/>
            <a:ext cx="10515600" cy="1325563"/>
          </a:xfrm>
        </p:spPr>
        <p:txBody>
          <a:bodyPr/>
          <a:lstStyle/>
          <a:p>
            <a:r>
              <a:rPr lang="nl-BE" sz="4400" dirty="0">
                <a:solidFill>
                  <a:srgbClr val="002060"/>
                </a:solidFill>
                <a:latin typeface="Museo Sans 500" panose="02000000000000000000" pitchFamily="2" charset="77"/>
              </a:rPr>
              <a:t>Causal foundation model</a:t>
            </a:r>
            <a:endParaRPr lang="en-US" dirty="0"/>
          </a:p>
        </p:txBody>
      </p:sp>
      <p:pic>
        <p:nvPicPr>
          <p:cNvPr id="12" name="Content Placeholder 11" descr="A diagram of a science experiment&#10;&#10;AI-generated content may be incorrect.">
            <a:extLst>
              <a:ext uri="{FF2B5EF4-FFF2-40B4-BE49-F238E27FC236}">
                <a16:creationId xmlns:a16="http://schemas.microsoft.com/office/drawing/2014/main" id="{1ADF0718-89D7-93B5-EFD2-C0A3B8C25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36564" y="1382911"/>
            <a:ext cx="7781214" cy="4674761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BB09E6-12E2-0B08-3A2A-88A5FB40232B}"/>
              </a:ext>
            </a:extLst>
          </p:cNvPr>
          <p:cNvSpPr/>
          <p:nvPr/>
        </p:nvSpPr>
        <p:spPr>
          <a:xfrm>
            <a:off x="112294" y="6382616"/>
            <a:ext cx="53134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err="1">
                <a:solidFill>
                  <a:srgbClr val="002060"/>
                </a:solidFill>
                <a:latin typeface="Museo Sans 300" panose="02000000000000000000" pitchFamily="2" charset="77"/>
              </a:rPr>
              <a:t>Audenaert</a:t>
            </a:r>
            <a:r>
              <a:rPr lang="en-AU" dirty="0">
                <a:solidFill>
                  <a:srgbClr val="002060"/>
                </a:solidFill>
                <a:latin typeface="Museo Sans 300" panose="02000000000000000000" pitchFamily="2" charset="77"/>
              </a:rPr>
              <a:t>, Muthukrishna, Gregory, Hogg, Villar (2025)</a:t>
            </a:r>
            <a:endParaRPr lang="en-US" dirty="0"/>
          </a:p>
          <a:p>
            <a:endParaRPr lang="en-GB" dirty="0">
              <a:solidFill>
                <a:srgbClr val="002060"/>
              </a:solidFill>
              <a:latin typeface="Museo Sans 300" panose="02000000000000000000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6C11E2-0AFC-A8E4-A595-343D0A7CC5B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 rot="16200000">
            <a:off x="687406" y="3449719"/>
            <a:ext cx="4917087" cy="107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22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5004DCCD-3650-1900-C21C-9F07834D4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59" y="2179529"/>
            <a:ext cx="5511190" cy="4339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D26542-B9DF-426D-3FC5-C3AF8B4AC6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525"/>
          <a:stretch>
            <a:fillRect/>
          </a:stretch>
        </p:blipFill>
        <p:spPr>
          <a:xfrm>
            <a:off x="6713951" y="1843088"/>
            <a:ext cx="4976505" cy="41900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53F5C6C-CC9D-67DB-AF6F-9B0FF1AF62E8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Contrastive vs Generative objective</a:t>
            </a:r>
            <a:endParaRPr lang="en-BE">
              <a:solidFill>
                <a:srgbClr val="002060"/>
              </a:solidFill>
              <a:latin typeface="Museo Sans 500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13402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01C4EF68-1967-90A1-1A32-14B027DC5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683" y="1272543"/>
            <a:ext cx="6742632" cy="53090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A3FA3B-D3F9-66D8-FE04-22E582E45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SimCLR</a:t>
            </a: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 – Contrastive Learning</a:t>
            </a:r>
            <a:endParaRPr lang="en-BE">
              <a:solidFill>
                <a:srgbClr val="002060"/>
              </a:solidFill>
              <a:latin typeface="Museo Sans 500" panose="02000000000000000000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AF7622-C57D-7671-44BA-C712C4A303C8}"/>
              </a:ext>
            </a:extLst>
          </p:cNvPr>
          <p:cNvSpPr/>
          <p:nvPr/>
        </p:nvSpPr>
        <p:spPr>
          <a:xfrm>
            <a:off x="102773" y="6427690"/>
            <a:ext cx="14773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Chen et al. (2020)</a:t>
            </a:r>
          </a:p>
        </p:txBody>
      </p:sp>
    </p:spTree>
    <p:extLst>
      <p:ext uri="{BB962C8B-B14F-4D97-AF65-F5344CB8AC3E}">
        <p14:creationId xmlns:p14="http://schemas.microsoft.com/office/powerpoint/2010/main" val="28462618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29DC3-2FCB-6AA5-412F-269C99E55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7EA8A-061E-FBB1-E98F-4DFA8416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SimCLR</a:t>
            </a: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 – Contrastive Learning</a:t>
            </a:r>
            <a:endParaRPr lang="en-B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9391D3-646B-F475-883E-17199B1325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2507" y="1825625"/>
            <a:ext cx="7966985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F4006A-CB38-8BA6-5677-AB01E9047454}"/>
              </a:ext>
            </a:extLst>
          </p:cNvPr>
          <p:cNvSpPr/>
          <p:nvPr/>
        </p:nvSpPr>
        <p:spPr>
          <a:xfrm>
            <a:off x="102773" y="6427690"/>
            <a:ext cx="14773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Chen et al. (2020)</a:t>
            </a:r>
          </a:p>
        </p:txBody>
      </p:sp>
    </p:spTree>
    <p:extLst>
      <p:ext uri="{BB962C8B-B14F-4D97-AF65-F5344CB8AC3E}">
        <p14:creationId xmlns:p14="http://schemas.microsoft.com/office/powerpoint/2010/main" val="190478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BF7AA-406F-70F2-3C61-69E05CC1E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FD3F70DA-9E10-D251-945A-3B79DBB0F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683" y="1272542"/>
            <a:ext cx="6742632" cy="53090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2A3C84-4F6A-B0D6-89E0-7EA24C3C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SimCLR</a:t>
            </a: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 – Contrastive Learning</a:t>
            </a:r>
            <a:endParaRPr lang="en-B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AFEF9C-4777-AB25-F66F-8D37D51E3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47862" y="4316278"/>
            <a:ext cx="7664781" cy="241918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93B439-06F8-4228-A6A8-BC8464C4ADC1}"/>
              </a:ext>
            </a:extLst>
          </p:cNvPr>
          <p:cNvSpPr/>
          <p:nvPr/>
        </p:nvSpPr>
        <p:spPr>
          <a:xfrm>
            <a:off x="102773" y="6427690"/>
            <a:ext cx="14773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Chen et al. (2020)</a:t>
            </a:r>
          </a:p>
        </p:txBody>
      </p:sp>
    </p:spTree>
    <p:extLst>
      <p:ext uri="{BB962C8B-B14F-4D97-AF65-F5344CB8AC3E}">
        <p14:creationId xmlns:p14="http://schemas.microsoft.com/office/powerpoint/2010/main" val="2682342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FEDDC-1985-4A56-E69A-C7AD9A746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A1F3460B-3ADB-CFDD-9214-021AEA26B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683" y="1272543"/>
            <a:ext cx="6742632" cy="53090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2D318-086D-D504-CE34-F274C934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SimCLR</a:t>
            </a: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 – Contrastive Learning</a:t>
            </a:r>
            <a:endParaRPr lang="en-BE">
              <a:solidFill>
                <a:srgbClr val="002060"/>
              </a:solidFill>
              <a:latin typeface="Museo Sans 500" panose="02000000000000000000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E79C23-B3DB-6B25-49C6-AC8CE214A272}"/>
              </a:ext>
            </a:extLst>
          </p:cNvPr>
          <p:cNvSpPr/>
          <p:nvPr/>
        </p:nvSpPr>
        <p:spPr>
          <a:xfrm>
            <a:off x="102773" y="6427690"/>
            <a:ext cx="14773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Chen et al. (2020)</a:t>
            </a:r>
          </a:p>
        </p:txBody>
      </p:sp>
      <p:pic>
        <p:nvPicPr>
          <p:cNvPr id="3" name="Picture 2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A690C34D-8B5B-B854-6B51-478579F91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683" y="1272542"/>
            <a:ext cx="6742632" cy="530903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E6CA75A-B311-D664-8A47-80F0E624CB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49216" y="4304786"/>
            <a:ext cx="1536804" cy="128067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7713CB4-A10A-6CF8-1978-7F6FDA60D7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5043" y="4309908"/>
            <a:ext cx="1536805" cy="127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01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52D3E-ACBE-C247-223F-E72306793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4D82FA6E-3958-E9B4-A9E9-D29DA9DB4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683" y="1272543"/>
            <a:ext cx="6742632" cy="53090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D2904F-0697-AA2B-24E9-C9E215BE3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SimCLR</a:t>
            </a: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 – Contrastive Learning</a:t>
            </a:r>
            <a:endParaRPr lang="en-BE">
              <a:solidFill>
                <a:srgbClr val="002060"/>
              </a:solidFill>
              <a:latin typeface="Museo Sans 500" panose="02000000000000000000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ACA449-FCD4-9E96-E60A-947780AC4188}"/>
              </a:ext>
            </a:extLst>
          </p:cNvPr>
          <p:cNvSpPr/>
          <p:nvPr/>
        </p:nvSpPr>
        <p:spPr>
          <a:xfrm>
            <a:off x="102773" y="6427690"/>
            <a:ext cx="14773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Chen et al. (2020)</a:t>
            </a:r>
          </a:p>
        </p:txBody>
      </p:sp>
      <p:pic>
        <p:nvPicPr>
          <p:cNvPr id="3" name="Picture 2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9B17FDFF-0DE2-BADE-CB52-3848D07EF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683" y="1272542"/>
            <a:ext cx="6742632" cy="530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7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64D2-9634-1125-2177-6CB184FAC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Are Foundation Models? | NVIDIA Blogs">
            <a:extLst>
              <a:ext uri="{FF2B5EF4-FFF2-40B4-BE49-F238E27FC236}">
                <a16:creationId xmlns:a16="http://schemas.microsoft.com/office/drawing/2014/main" id="{FC05ABA1-BAE0-050A-DCA7-6AF2747F8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" b="1776"/>
          <a:stretch/>
        </p:blipFill>
        <p:spPr bwMode="auto">
          <a:xfrm>
            <a:off x="5715262" y="1588168"/>
            <a:ext cx="6187782" cy="420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BACE27-CDBF-0929-05C5-558D0CD64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8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What is a Foundation Model?</a:t>
            </a:r>
          </a:p>
        </p:txBody>
      </p:sp>
      <p:sp>
        <p:nvSpPr>
          <p:cNvPr id="19" name="AstroCLIP, Lanusse et al. 2023">
            <a:extLst>
              <a:ext uri="{FF2B5EF4-FFF2-40B4-BE49-F238E27FC236}">
                <a16:creationId xmlns:a16="http://schemas.microsoft.com/office/drawing/2014/main" id="{65F445F1-D8EF-2466-5C46-832428EE299F}"/>
              </a:ext>
            </a:extLst>
          </p:cNvPr>
          <p:cNvSpPr txBox="1"/>
          <p:nvPr/>
        </p:nvSpPr>
        <p:spPr>
          <a:xfrm>
            <a:off x="-446070" y="6055060"/>
            <a:ext cx="2144562" cy="679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r" defTabSz="457200">
              <a:lnSpc>
                <a:spcPts val="6200"/>
              </a:lnSpc>
              <a:defRPr sz="3400" b="0">
                <a:solidFill>
                  <a:srgbClr val="66666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AU" sz="1275" dirty="0" err="1"/>
              <a:t>Bossmani</a:t>
            </a:r>
            <a:r>
              <a:rPr lang="en-AU" sz="1275" dirty="0"/>
              <a:t> et al. 2021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56570C-92AF-B086-6852-F84518FC2065}"/>
              </a:ext>
            </a:extLst>
          </p:cNvPr>
          <p:cNvSpPr txBox="1"/>
          <p:nvPr/>
        </p:nvSpPr>
        <p:spPr>
          <a:xfrm>
            <a:off x="485272" y="1770986"/>
            <a:ext cx="4969043" cy="28623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0" i="0" u="sng" dirty="0">
                <a:solidFill>
                  <a:srgbClr val="003F5C"/>
                </a:solidFill>
                <a:effectLst/>
                <a:latin typeface="Nunito" pitchFamily="2" charset="77"/>
                <a:hlinkClick r:id="rId3"/>
              </a:rPr>
              <a:t>Foundation models</a:t>
            </a:r>
            <a:r>
              <a:rPr lang="en-AU" b="0" i="0" dirty="0">
                <a:solidFill>
                  <a:srgbClr val="494E52"/>
                </a:solidFill>
                <a:effectLst/>
                <a:latin typeface="Nunito" pitchFamily="2" charset="77"/>
              </a:rPr>
              <a:t> are the base pre-trained networks for LLMs like ChatGPT or Claude, vision models like DALL-E, and appear to have emergent capabilities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rgbClr val="494E52"/>
              </a:solidFill>
              <a:latin typeface="Nunito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The goal is to find </a:t>
            </a:r>
            <a:r>
              <a:rPr lang="en-AU" b="1" dirty="0">
                <a:solidFill>
                  <a:srgbClr val="494E52"/>
                </a:solidFill>
                <a:latin typeface="Nunito" pitchFamily="2" charset="77"/>
              </a:rPr>
              <a:t>general representations </a:t>
            </a: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that are useful for many (any?) downstream task.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b="0" i="0" dirty="0">
              <a:solidFill>
                <a:srgbClr val="494E52"/>
              </a:solidFill>
              <a:effectLst/>
              <a:latin typeface="Nunito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rgbClr val="494E52"/>
              </a:solidFill>
              <a:latin typeface="Nunito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AEC13F-5F91-7BCF-DB9C-FFA845D5388D}"/>
              </a:ext>
            </a:extLst>
          </p:cNvPr>
          <p:cNvSpPr txBox="1"/>
          <p:nvPr/>
        </p:nvSpPr>
        <p:spPr>
          <a:xfrm>
            <a:off x="485271" y="4287144"/>
            <a:ext cx="49690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0" i="0" dirty="0">
                <a:solidFill>
                  <a:srgbClr val="494E52"/>
                </a:solidFill>
                <a:effectLst/>
                <a:latin typeface="Nunito" pitchFamily="2" charset="77"/>
              </a:rPr>
              <a:t>They’re not trained in the usual supervised fashion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I</a:t>
            </a:r>
            <a:r>
              <a:rPr lang="en-AU" b="0" i="0" dirty="0">
                <a:solidFill>
                  <a:srgbClr val="494E52"/>
                </a:solidFill>
                <a:effectLst/>
                <a:latin typeface="Nunito" pitchFamily="2" charset="77"/>
              </a:rPr>
              <a:t>nstead, FMs typically undergo </a:t>
            </a:r>
            <a:r>
              <a:rPr lang="en-AU" b="0" i="1" dirty="0">
                <a:solidFill>
                  <a:srgbClr val="494E52"/>
                </a:solidFill>
                <a:effectLst/>
                <a:latin typeface="Nunito" pitchFamily="2" charset="77"/>
              </a:rPr>
              <a:t>self-supervised</a:t>
            </a:r>
            <a:r>
              <a:rPr lang="en-AU" b="0" i="0" dirty="0">
                <a:solidFill>
                  <a:srgbClr val="494E52"/>
                </a:solidFill>
                <a:effectLst/>
                <a:latin typeface="Nunito" pitchFamily="2" charset="77"/>
              </a:rPr>
              <a:t> learning by optimizing a contrastive or generative objective.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U" dirty="0">
              <a:solidFill>
                <a:srgbClr val="494E52"/>
              </a:solidFill>
              <a:latin typeface="Nunit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33720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2A599-14F4-A2CB-E76C-87194C362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C4A1DABA-83DC-B59C-5E10-87CE94B63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94" y="2218208"/>
            <a:ext cx="4515390" cy="35553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AF48B0-FF73-F744-85F7-E1E27C5D2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SimCLR</a:t>
            </a: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 – Contrastive Learning</a:t>
            </a:r>
            <a:endParaRPr lang="en-BE"/>
          </a:p>
        </p:txBody>
      </p:sp>
      <p:pic>
        <p:nvPicPr>
          <p:cNvPr id="3" name="Picture 2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41DF1C63-A45D-F760-0596-F4F53FC60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717" y="2218208"/>
            <a:ext cx="4515390" cy="35553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D16344-5029-4CD9-BF1D-B056B415BDFB}"/>
              </a:ext>
            </a:extLst>
          </p:cNvPr>
          <p:cNvSpPr txBox="1"/>
          <p:nvPr/>
        </p:nvSpPr>
        <p:spPr>
          <a:xfrm>
            <a:off x="1775102" y="5777850"/>
            <a:ext cx="2192973" cy="52322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Physics Space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12145-0165-C44F-D5F2-41C40496F362}"/>
              </a:ext>
            </a:extLst>
          </p:cNvPr>
          <p:cNvSpPr txBox="1"/>
          <p:nvPr/>
        </p:nvSpPr>
        <p:spPr>
          <a:xfrm>
            <a:off x="7934744" y="5777850"/>
            <a:ext cx="2771336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 Space</a:t>
            </a:r>
          </a:p>
        </p:txBody>
      </p:sp>
    </p:spTree>
    <p:extLst>
      <p:ext uri="{BB962C8B-B14F-4D97-AF65-F5344CB8AC3E}">
        <p14:creationId xmlns:p14="http://schemas.microsoft.com/office/powerpoint/2010/main" val="397014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E0792-6B4D-C399-0E78-39E27016B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32CED-A805-10DB-BE86-EAACC296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45" y="-5010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Making Triplets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1E6E1C-E19C-8474-6C16-4B6D9A37D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6886" y="1748045"/>
            <a:ext cx="2750248" cy="2307255"/>
          </a:xfr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44EDF4B-0EC3-0193-D641-D66718908E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082" y="1736498"/>
            <a:ext cx="2768705" cy="23072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84C68CE-A036-25F9-F9A3-30FE7A0A1E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645" y="1759589"/>
            <a:ext cx="2768706" cy="228879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789E16B-1CA0-0934-0E5C-7DF1766CC0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082" y="1733831"/>
            <a:ext cx="2768705" cy="23072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593B40-8466-9001-6F09-42D783848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93615" y="626301"/>
            <a:ext cx="6363752" cy="531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4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43C88-5EBA-077A-6007-02FB2B1F3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734054C0-1F9D-B153-9112-D19B3BB30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94" y="2218208"/>
            <a:ext cx="4515390" cy="35553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9AE464-1AB4-5F82-3AC2-2DF73BAA5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SimCLR</a:t>
            </a: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 – Contrastive Learning</a:t>
            </a:r>
            <a:endParaRPr lang="en-BE"/>
          </a:p>
        </p:txBody>
      </p:sp>
      <p:pic>
        <p:nvPicPr>
          <p:cNvPr id="3" name="Picture 2" descr="A diagram of a diagram of a complex equation&#10;&#10;AI-generated content may be incorrect.">
            <a:extLst>
              <a:ext uri="{FF2B5EF4-FFF2-40B4-BE49-F238E27FC236}">
                <a16:creationId xmlns:a16="http://schemas.microsoft.com/office/drawing/2014/main" id="{4DE5FCCF-8528-7C7A-0F83-52188A621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717" y="2218208"/>
            <a:ext cx="4515390" cy="35553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1D74FD-431C-2031-ED1B-0B14BD961AAF}"/>
              </a:ext>
            </a:extLst>
          </p:cNvPr>
          <p:cNvSpPr txBox="1"/>
          <p:nvPr/>
        </p:nvSpPr>
        <p:spPr>
          <a:xfrm>
            <a:off x="1775102" y="5777850"/>
            <a:ext cx="2192973" cy="52322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Physics Space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84A728-0CA2-61E4-2EC8-2B65B949D3EF}"/>
              </a:ext>
            </a:extLst>
          </p:cNvPr>
          <p:cNvSpPr txBox="1"/>
          <p:nvPr/>
        </p:nvSpPr>
        <p:spPr>
          <a:xfrm>
            <a:off x="7934744" y="5777850"/>
            <a:ext cx="2771336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 Space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71F7AD-3957-B14F-5D90-8F1DBC1A3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26307" y="4185634"/>
            <a:ext cx="1401689" cy="1175914"/>
          </a:xfr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EF9D091-8921-B97E-002F-B706D0C1FB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5575" y="4277119"/>
            <a:ext cx="1411096" cy="117591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94E68A8-13F1-06BB-67FC-65ECF6D8F6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089" y="4195041"/>
            <a:ext cx="1411097" cy="116650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BC80FE-D2B6-C3C7-39BD-9DBD340ED1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2828" y="4277119"/>
            <a:ext cx="1411096" cy="117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73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98CF5-6AF3-6303-B06D-479B8992A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1CA7F004-FD2C-2C35-D5A7-10BE655B6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18102" y="215510"/>
            <a:ext cx="6010847" cy="6426983"/>
          </a:xfrm>
        </p:spPr>
      </p:pic>
      <p:pic>
        <p:nvPicPr>
          <p:cNvPr id="2" name="Content Placeholder 11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600DEDCA-92A4-3F8F-1F4F-30D490CDE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102" y="215509"/>
            <a:ext cx="6010847" cy="6426983"/>
          </a:xfrm>
          <a:prstGeom prst="rect">
            <a:avLst/>
          </a:prstGeom>
        </p:spPr>
      </p:pic>
      <p:pic>
        <p:nvPicPr>
          <p:cNvPr id="3" name="Content Placeholder 11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8DF480E8-9DB1-8167-4C28-E2BBC1E94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102" y="215507"/>
            <a:ext cx="6010847" cy="6426983"/>
          </a:xfrm>
          <a:prstGeom prst="rect">
            <a:avLst/>
          </a:prstGeom>
        </p:spPr>
      </p:pic>
      <p:sp>
        <p:nvSpPr>
          <p:cNvPr id="5" name="Audenaert, Muthukrishna, et al, in prep">
            <a:extLst>
              <a:ext uri="{FF2B5EF4-FFF2-40B4-BE49-F238E27FC236}">
                <a16:creationId xmlns:a16="http://schemas.microsoft.com/office/drawing/2014/main" id="{B4BBAE2D-21DA-D170-2B41-A5C53F3BABD1}"/>
              </a:ext>
            </a:extLst>
          </p:cNvPr>
          <p:cNvSpPr txBox="1"/>
          <p:nvPr/>
        </p:nvSpPr>
        <p:spPr>
          <a:xfrm>
            <a:off x="-411656" y="6306972"/>
            <a:ext cx="4525107" cy="39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defTabSz="228594">
              <a:lnSpc>
                <a:spcPts val="3100"/>
              </a:lnSpc>
              <a:defRPr sz="3400" b="0">
                <a:solidFill>
                  <a:srgbClr val="666666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200" dirty="0"/>
              <a:t> </a:t>
            </a:r>
            <a:r>
              <a:rPr sz="1200" b="1" dirty="0"/>
              <a:t>Muthukrishna</a:t>
            </a:r>
            <a:r>
              <a:rPr lang="en-AU" sz="1200" b="1" dirty="0"/>
              <a:t>*</a:t>
            </a:r>
            <a:r>
              <a:rPr sz="1200" dirty="0"/>
              <a:t>, </a:t>
            </a:r>
            <a:r>
              <a:rPr lang="en-AU" sz="1200" dirty="0" err="1"/>
              <a:t>Audenaert</a:t>
            </a:r>
            <a:r>
              <a:rPr lang="en-AU" sz="1200" dirty="0"/>
              <a:t>*</a:t>
            </a:r>
            <a:r>
              <a:rPr sz="1200" dirty="0"/>
              <a:t>,</a:t>
            </a:r>
            <a:r>
              <a:rPr lang="en-AU" sz="1200" dirty="0"/>
              <a:t> Gregory, Villar, Hogg</a:t>
            </a:r>
            <a:r>
              <a:rPr sz="1200" dirty="0"/>
              <a:t> </a:t>
            </a:r>
            <a:r>
              <a:rPr lang="en-AU" sz="1200" dirty="0"/>
              <a:t>(2025)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992169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59D90-5D54-E66E-B912-17AB1871E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EE9391E1-814C-4817-36E5-257EAFF08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59040"/>
          <a:stretch/>
        </p:blipFill>
        <p:spPr>
          <a:xfrm>
            <a:off x="2028826" y="1444234"/>
            <a:ext cx="2792007" cy="1222767"/>
          </a:xfrm>
        </p:spPr>
      </p:pic>
      <p:pic>
        <p:nvPicPr>
          <p:cNvPr id="4" name="Content Placeholder 11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84487F0B-4BE6-1A32-2A21-91BEB043C9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9040"/>
          <a:stretch/>
        </p:blipFill>
        <p:spPr>
          <a:xfrm>
            <a:off x="4820834" y="1444234"/>
            <a:ext cx="2792007" cy="1222767"/>
          </a:xfrm>
          <a:prstGeom prst="rect">
            <a:avLst/>
          </a:prstGeom>
        </p:spPr>
      </p:pic>
      <p:pic>
        <p:nvPicPr>
          <p:cNvPr id="5" name="Content Placeholder 11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E9772B96-18A7-4698-A5E1-146A1845BF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9040"/>
          <a:stretch/>
        </p:blipFill>
        <p:spPr>
          <a:xfrm>
            <a:off x="7686677" y="1444234"/>
            <a:ext cx="2792007" cy="1222767"/>
          </a:xfrm>
          <a:prstGeom prst="rect">
            <a:avLst/>
          </a:prstGeom>
        </p:spPr>
      </p:pic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9BE80B9B-7AE6-7EAB-72CD-7539DC19AB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0353" y="148385"/>
            <a:ext cx="1544652" cy="129584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77276B2-7DC2-D6D0-4507-F01FB67EE5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39325" y="136840"/>
            <a:ext cx="1555019" cy="129584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3602C7-7B08-0215-89B4-6342BECF14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42136" y="158751"/>
            <a:ext cx="1555019" cy="1285483"/>
          </a:xfrm>
          <a:prstGeom prst="rect">
            <a:avLst/>
          </a:prstGeom>
        </p:spPr>
      </p:pic>
      <p:sp>
        <p:nvSpPr>
          <p:cNvPr id="8" name="Audenaert, Muthukrishna, et al, in prep">
            <a:extLst>
              <a:ext uri="{FF2B5EF4-FFF2-40B4-BE49-F238E27FC236}">
                <a16:creationId xmlns:a16="http://schemas.microsoft.com/office/drawing/2014/main" id="{544D2262-0E3D-F91A-44C7-BC2345D6161B}"/>
              </a:ext>
            </a:extLst>
          </p:cNvPr>
          <p:cNvSpPr txBox="1"/>
          <p:nvPr/>
        </p:nvSpPr>
        <p:spPr>
          <a:xfrm>
            <a:off x="-411656" y="6306972"/>
            <a:ext cx="4525107" cy="39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defTabSz="228594">
              <a:lnSpc>
                <a:spcPts val="3100"/>
              </a:lnSpc>
              <a:defRPr sz="3400" b="0">
                <a:solidFill>
                  <a:srgbClr val="666666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200" dirty="0"/>
              <a:t> </a:t>
            </a:r>
            <a:r>
              <a:rPr sz="1200" b="1" dirty="0"/>
              <a:t>Muthukrishna</a:t>
            </a:r>
            <a:r>
              <a:rPr lang="en-AU" sz="1200" b="1" dirty="0"/>
              <a:t>*</a:t>
            </a:r>
            <a:r>
              <a:rPr sz="1200" dirty="0"/>
              <a:t>, </a:t>
            </a:r>
            <a:r>
              <a:rPr lang="en-AU" sz="1200" dirty="0" err="1"/>
              <a:t>Audenaert</a:t>
            </a:r>
            <a:r>
              <a:rPr lang="en-AU" sz="1200" dirty="0"/>
              <a:t>*</a:t>
            </a:r>
            <a:r>
              <a:rPr sz="1200" dirty="0"/>
              <a:t>,</a:t>
            </a:r>
            <a:r>
              <a:rPr lang="en-AU" sz="1200" dirty="0"/>
              <a:t> Gregory, Villar, Hogg</a:t>
            </a:r>
            <a:r>
              <a:rPr sz="1200" dirty="0"/>
              <a:t> </a:t>
            </a:r>
            <a:r>
              <a:rPr lang="en-AU" sz="1200" dirty="0"/>
              <a:t>(2025)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815373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500">
        <p159:morph option="byObject"/>
      </p:transition>
    </mc:Choice>
    <mc:Fallback xmlns="">
      <p:transition spd="slow" advClick="0" advTm="5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C1464-4B1D-6B9E-8DCF-CD96BAF9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iagram of a star&#10;&#10;AI-generated content may be incorrect.">
            <a:extLst>
              <a:ext uri="{FF2B5EF4-FFF2-40B4-BE49-F238E27FC236}">
                <a16:creationId xmlns:a16="http://schemas.microsoft.com/office/drawing/2014/main" id="{1825E973-9181-1A4F-41AD-43A85956F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610" y="129829"/>
            <a:ext cx="8516309" cy="2557451"/>
          </a:xfrm>
          <a:prstGeom prst="rect">
            <a:avLst/>
          </a:prstGeom>
        </p:spPr>
      </p:pic>
      <p:sp>
        <p:nvSpPr>
          <p:cNvPr id="3" name="Audenaert, Muthukrishna, et al, in prep">
            <a:extLst>
              <a:ext uri="{FF2B5EF4-FFF2-40B4-BE49-F238E27FC236}">
                <a16:creationId xmlns:a16="http://schemas.microsoft.com/office/drawing/2014/main" id="{C643877F-8485-809A-F336-074615B9D502}"/>
              </a:ext>
            </a:extLst>
          </p:cNvPr>
          <p:cNvSpPr txBox="1"/>
          <p:nvPr/>
        </p:nvSpPr>
        <p:spPr>
          <a:xfrm>
            <a:off x="-411656" y="6306972"/>
            <a:ext cx="4525107" cy="39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defTabSz="228594">
              <a:lnSpc>
                <a:spcPts val="3100"/>
              </a:lnSpc>
              <a:defRPr sz="3400" b="0">
                <a:solidFill>
                  <a:srgbClr val="666666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200" dirty="0"/>
              <a:t> </a:t>
            </a:r>
            <a:r>
              <a:rPr sz="1200" b="1" dirty="0"/>
              <a:t>Muthukrishna</a:t>
            </a:r>
            <a:r>
              <a:rPr lang="en-AU" sz="1200" b="1" dirty="0"/>
              <a:t>*</a:t>
            </a:r>
            <a:r>
              <a:rPr sz="1200" dirty="0"/>
              <a:t>, </a:t>
            </a:r>
            <a:r>
              <a:rPr lang="en-AU" sz="1200" dirty="0" err="1"/>
              <a:t>Audenaert</a:t>
            </a:r>
            <a:r>
              <a:rPr lang="en-AU" sz="1200" dirty="0"/>
              <a:t>*</a:t>
            </a:r>
            <a:r>
              <a:rPr sz="1200" dirty="0"/>
              <a:t>,</a:t>
            </a:r>
            <a:r>
              <a:rPr lang="en-AU" sz="1200" dirty="0"/>
              <a:t> Gregory, Villar, Hogg</a:t>
            </a:r>
            <a:r>
              <a:rPr sz="1200" dirty="0"/>
              <a:t> </a:t>
            </a:r>
            <a:r>
              <a:rPr lang="en-AU" sz="1200" dirty="0"/>
              <a:t>(2025)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433036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70EF8-3E8D-46E6-0CD9-AB09C4A2E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1B9FA-A011-845F-C39A-6F270E06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Causal Foundation Model</a:t>
            </a:r>
          </a:p>
        </p:txBody>
      </p:sp>
      <p:pic>
        <p:nvPicPr>
          <p:cNvPr id="3" name="Picture 2" descr="A diagram of a science experiment&#10;&#10;AI-generated content may be incorrect.">
            <a:extLst>
              <a:ext uri="{FF2B5EF4-FFF2-40B4-BE49-F238E27FC236}">
                <a16:creationId xmlns:a16="http://schemas.microsoft.com/office/drawing/2014/main" id="{3A668401-968D-61AA-738E-A5C3EDABC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167" y="1620217"/>
            <a:ext cx="7926684" cy="4762155"/>
          </a:xfrm>
          <a:prstGeom prst="rect">
            <a:avLst/>
          </a:prstGeom>
        </p:spPr>
      </p:pic>
      <p:pic>
        <p:nvPicPr>
          <p:cNvPr id="4" name="Picture 3" descr="A diagram of a star&#10;&#10;AI-generated content may be incorrect.">
            <a:extLst>
              <a:ext uri="{FF2B5EF4-FFF2-40B4-BE49-F238E27FC236}">
                <a16:creationId xmlns:a16="http://schemas.microsoft.com/office/drawing/2014/main" id="{1A9CB130-3D7E-CD24-C507-A9BA3E52DF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 rot="16200000">
            <a:off x="1515433" y="3809065"/>
            <a:ext cx="4127987" cy="1239636"/>
          </a:xfrm>
          <a:prstGeom prst="rect">
            <a:avLst/>
          </a:prstGeom>
        </p:spPr>
      </p:pic>
      <p:sp>
        <p:nvSpPr>
          <p:cNvPr id="6" name="Audenaert, Muthukrishna, et al, in prep">
            <a:extLst>
              <a:ext uri="{FF2B5EF4-FFF2-40B4-BE49-F238E27FC236}">
                <a16:creationId xmlns:a16="http://schemas.microsoft.com/office/drawing/2014/main" id="{7B7885E4-3C4A-5E83-50C5-44493B2540BE}"/>
              </a:ext>
            </a:extLst>
          </p:cNvPr>
          <p:cNvSpPr txBox="1"/>
          <p:nvPr/>
        </p:nvSpPr>
        <p:spPr>
          <a:xfrm>
            <a:off x="-411656" y="6306972"/>
            <a:ext cx="4525107" cy="39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defTabSz="228594">
              <a:lnSpc>
                <a:spcPts val="3100"/>
              </a:lnSpc>
              <a:defRPr sz="3400" b="0">
                <a:solidFill>
                  <a:srgbClr val="666666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200" dirty="0"/>
              <a:t> </a:t>
            </a:r>
            <a:r>
              <a:rPr sz="1200" b="1" dirty="0"/>
              <a:t>Muthukrishna</a:t>
            </a:r>
            <a:r>
              <a:rPr lang="en-AU" sz="1200" b="1" dirty="0"/>
              <a:t>*</a:t>
            </a:r>
            <a:r>
              <a:rPr sz="1200" dirty="0"/>
              <a:t>, </a:t>
            </a:r>
            <a:r>
              <a:rPr lang="en-AU" sz="1200" dirty="0" err="1"/>
              <a:t>Audenaert</a:t>
            </a:r>
            <a:r>
              <a:rPr lang="en-AU" sz="1200" dirty="0"/>
              <a:t>*</a:t>
            </a:r>
            <a:r>
              <a:rPr sz="1200" dirty="0"/>
              <a:t>,</a:t>
            </a:r>
            <a:r>
              <a:rPr lang="en-AU" sz="1200" dirty="0"/>
              <a:t> Gregory, Villar, Hogg</a:t>
            </a:r>
            <a:r>
              <a:rPr sz="1200" dirty="0"/>
              <a:t> </a:t>
            </a:r>
            <a:r>
              <a:rPr lang="en-AU" sz="1200" dirty="0"/>
              <a:t>(2025)</a:t>
            </a:r>
            <a:endParaRPr sz="1200" dirty="0"/>
          </a:p>
        </p:txBody>
      </p:sp>
      <p:pic>
        <p:nvPicPr>
          <p:cNvPr id="5" name="Picture 4" descr="A qr code with a blue background&#10;&#10;AI-generated content may be incorrect.">
            <a:extLst>
              <a:ext uri="{FF2B5EF4-FFF2-40B4-BE49-F238E27FC236}">
                <a16:creationId xmlns:a16="http://schemas.microsoft.com/office/drawing/2014/main" id="{EF873C95-E449-C30C-8D12-CAAAF4AA8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1159" y="212010"/>
            <a:ext cx="1282411" cy="12824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159A09-A53B-7CC9-3B46-0E937E1755BF}"/>
              </a:ext>
            </a:extLst>
          </p:cNvPr>
          <p:cNvSpPr txBox="1"/>
          <p:nvPr/>
        </p:nvSpPr>
        <p:spPr>
          <a:xfrm>
            <a:off x="10587937" y="1494421"/>
            <a:ext cx="14688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arXiv:2507.05333</a:t>
            </a:r>
          </a:p>
        </p:txBody>
      </p:sp>
    </p:spTree>
    <p:extLst>
      <p:ext uri="{BB962C8B-B14F-4D97-AF65-F5344CB8AC3E}">
        <p14:creationId xmlns:p14="http://schemas.microsoft.com/office/powerpoint/2010/main" val="3581922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1EDAF-F664-6F15-9F3B-5F8FD8385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5">
            <a:extLst>
              <a:ext uri="{FF2B5EF4-FFF2-40B4-BE49-F238E27FC236}">
                <a16:creationId xmlns:a16="http://schemas.microsoft.com/office/drawing/2014/main" id="{725F7464-AF65-14F3-F023-1A66466DEDC8}"/>
              </a:ext>
            </a:extLst>
          </p:cNvPr>
          <p:cNvSpPr/>
          <p:nvPr/>
        </p:nvSpPr>
        <p:spPr>
          <a:xfrm>
            <a:off x="548640" y="6446520"/>
            <a:ext cx="11094415" cy="10973"/>
          </a:xfrm>
          <a:prstGeom prst="rect">
            <a:avLst/>
          </a:prstGeom>
          <a:solidFill>
            <a:srgbClr val="C9C0A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625848-E36E-F9D7-A9D3-4BE37BEF9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47" y="2470438"/>
            <a:ext cx="11019600" cy="3198709"/>
          </a:xfrm>
          <a:prstGeom prst="rect">
            <a:avLst/>
          </a:prstGeom>
        </p:spPr>
      </p:pic>
      <p:sp>
        <p:nvSpPr>
          <p:cNvPr id="7" name="Shape 2">
            <a:extLst>
              <a:ext uri="{FF2B5EF4-FFF2-40B4-BE49-F238E27FC236}">
                <a16:creationId xmlns:a16="http://schemas.microsoft.com/office/drawing/2014/main" id="{67AA87E3-78E4-B067-99EB-C1D1D3FE1614}"/>
              </a:ext>
            </a:extLst>
          </p:cNvPr>
          <p:cNvSpPr/>
          <p:nvPr/>
        </p:nvSpPr>
        <p:spPr>
          <a:xfrm>
            <a:off x="502920" y="1371600"/>
            <a:ext cx="10260000" cy="10973"/>
          </a:xfrm>
          <a:prstGeom prst="rect">
            <a:avLst/>
          </a:prstGeom>
          <a:solidFill>
            <a:srgbClr val="D8DD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0793B9D4-195F-39B8-C43E-2E75587799E4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AU" sz="2800" b="1" dirty="0">
                <a:solidFill>
                  <a:srgbClr val="1F3864"/>
                </a:solidFill>
                <a:latin typeface="Calibri"/>
              </a:rPr>
              <a:t>CausalFM — disentangling physics from instrument</a:t>
            </a:r>
          </a:p>
          <a:p>
            <a:pPr marL="0" indent="0">
              <a:buNone/>
            </a:pPr>
            <a:r>
              <a:rPr lang="en-AU" sz="2800" b="1" dirty="0">
                <a:solidFill>
                  <a:srgbClr val="1F3864"/>
                </a:solidFill>
                <a:latin typeface="Calibri"/>
              </a:rPr>
              <a:t>Preliminary work on real data</a:t>
            </a:r>
            <a:endParaRPr lang="en-AU" sz="2800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746FB94B-8F8F-F0B2-33E6-F62805FE9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304" y="75753"/>
            <a:ext cx="1639182" cy="148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960FC5-CFBE-8241-EF81-7A7F1168F24C}"/>
              </a:ext>
            </a:extLst>
          </p:cNvPr>
          <p:cNvSpPr txBox="1"/>
          <p:nvPr/>
        </p:nvSpPr>
        <p:spPr>
          <a:xfrm>
            <a:off x="10022230" y="1543506"/>
            <a:ext cx="25313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5A6271"/>
                </a:solidFill>
                <a:latin typeface="Calibri" panose="020F0502020204030204"/>
              </a:rPr>
              <a:t>Pablo Mercader-Perez</a:t>
            </a:r>
          </a:p>
          <a:p>
            <a:pPr algn="ctr"/>
            <a:r>
              <a:rPr lang="en-US" sz="1050" dirty="0">
                <a:solidFill>
                  <a:srgbClr val="5A6271"/>
                </a:solidFill>
                <a:latin typeface="Calibri" panose="020F0502020204030204"/>
              </a:rPr>
              <a:t>MIT PhD Student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24A551-4E5B-0C29-67F3-267D8D39838C}"/>
              </a:ext>
            </a:extLst>
          </p:cNvPr>
          <p:cNvSpPr txBox="1"/>
          <p:nvPr/>
        </p:nvSpPr>
        <p:spPr>
          <a:xfrm>
            <a:off x="5798294" y="5934273"/>
            <a:ext cx="11155680" cy="523220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r>
              <a:rPr lang="en-AU" sz="1400" i="1" dirty="0">
                <a:solidFill>
                  <a:srgbClr val="5A6271"/>
                </a:solidFill>
                <a:latin typeface="Calibri"/>
              </a:rPr>
              <a:t>Muthukrishna, Audenaert et al. 2025 ·  </a:t>
            </a:r>
            <a:r>
              <a:rPr lang="en-AU" sz="1400" i="1" dirty="0">
                <a:solidFill>
                  <a:srgbClr val="5A6271"/>
                </a:solidFill>
                <a:latin typeface="Calibri"/>
                <a:hlinkClick r:id="rId5"/>
              </a:rPr>
              <a:t>https://arxiv.org/abs/2507.05333</a:t>
            </a:r>
            <a:r>
              <a:rPr lang="en-AU" sz="1400" i="1" dirty="0">
                <a:solidFill>
                  <a:srgbClr val="5A6271"/>
                </a:solidFill>
                <a:latin typeface="Calibri"/>
              </a:rPr>
              <a:t> </a:t>
            </a:r>
            <a:br>
              <a:rPr lang="en-AU" sz="1400" i="1" dirty="0">
                <a:solidFill>
                  <a:srgbClr val="5A6271"/>
                </a:solidFill>
                <a:latin typeface="Calibri"/>
              </a:rPr>
            </a:br>
            <a:r>
              <a:rPr lang="en-AU" sz="1400" i="1" dirty="0">
                <a:solidFill>
                  <a:srgbClr val="5A6271"/>
                </a:solidFill>
                <a:latin typeface="Calibri"/>
              </a:rPr>
              <a:t>Mercader-Perez, Cuesta, Muthukrishna et al. 2026 · </a:t>
            </a:r>
            <a:r>
              <a:rPr lang="en-US" sz="1400" i="1" dirty="0">
                <a:hlinkClick r:id="rId6"/>
              </a:rPr>
              <a:t>https://arxiv.org/abs/2604.09787</a:t>
            </a:r>
            <a:r>
              <a:rPr lang="en-US" sz="1400" i="1" dirty="0"/>
              <a:t> </a:t>
            </a:r>
            <a:endParaRPr lang="en-AU" sz="1400" i="1" dirty="0">
              <a:solidFill>
                <a:srgbClr val="5A627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93093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7A020-E221-EF68-FF7A-D183B9F25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 generated image&#10;&#10;Description automatically generated">
            <a:extLst>
              <a:ext uri="{FF2B5EF4-FFF2-40B4-BE49-F238E27FC236}">
                <a16:creationId xmlns:a16="http://schemas.microsoft.com/office/drawing/2014/main" id="{83C2B952-D6FB-50E0-28BF-A0BA4A53E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866" y="256448"/>
            <a:ext cx="5176269" cy="6345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285C51-2BEA-3875-F485-916D45D97774}"/>
              </a:ext>
            </a:extLst>
          </p:cNvPr>
          <p:cNvSpPr/>
          <p:nvPr/>
        </p:nvSpPr>
        <p:spPr>
          <a:xfrm>
            <a:off x="8933357" y="7271788"/>
            <a:ext cx="2326278" cy="7109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34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Simple simulations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4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seo Sans 300" panose="02000000000000000000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34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Sine + linear trends + noise</a:t>
            </a:r>
          </a:p>
        </p:txBody>
      </p:sp>
    </p:spTree>
    <p:extLst>
      <p:ext uri="{BB962C8B-B14F-4D97-AF65-F5344CB8AC3E}">
        <p14:creationId xmlns:p14="http://schemas.microsoft.com/office/powerpoint/2010/main" val="1457336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3BBDB-FDB2-F97C-AA2C-6FB1F9299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8C3ABD39-D3CA-7DAD-3EAB-BF93B2A3D32C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8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Latent Space</a:t>
            </a:r>
            <a:endParaRPr kumimoji="0" lang="en-AU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FBEEDA-E223-0284-7EDD-309DCD60F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33620"/>
            <a:ext cx="10515600" cy="413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E75F7-1293-1EDA-5795-BF6126BDD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8FAD6-BA93-80A2-3566-83A555A7E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What is a Foundation Model?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1E942D-7937-46A2-F437-FAEEF23C0B38}"/>
              </a:ext>
            </a:extLst>
          </p:cNvPr>
          <p:cNvSpPr txBox="1"/>
          <p:nvPr/>
        </p:nvSpPr>
        <p:spPr>
          <a:xfrm>
            <a:off x="485272" y="1120676"/>
            <a:ext cx="11568183" cy="20313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FMs learn </a:t>
            </a:r>
            <a:r>
              <a:rPr lang="en-AU" b="1" dirty="0">
                <a:solidFill>
                  <a:srgbClr val="494E52"/>
                </a:solidFill>
                <a:latin typeface="Nunito" pitchFamily="2" charset="77"/>
              </a:rPr>
              <a:t>general representations </a:t>
            </a: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that are useful for many (any?) downstream task.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They’re not trained in the usual supervised fashion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Instead, they undergo </a:t>
            </a:r>
            <a:r>
              <a:rPr lang="en-AU" i="1" dirty="0">
                <a:solidFill>
                  <a:srgbClr val="494E52"/>
                </a:solidFill>
                <a:latin typeface="Nunito" pitchFamily="2" charset="77"/>
              </a:rPr>
              <a:t>self-supervised</a:t>
            </a:r>
            <a:r>
              <a:rPr lang="en-AU" dirty="0">
                <a:solidFill>
                  <a:srgbClr val="494E52"/>
                </a:solidFill>
                <a:latin typeface="Nunito" pitchFamily="2" charset="77"/>
              </a:rPr>
              <a:t> learning by optimizing a contrastive or generative objective.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U" dirty="0">
              <a:solidFill>
                <a:srgbClr val="494E52"/>
              </a:solidFill>
              <a:latin typeface="Nunito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b="0" i="0" dirty="0">
              <a:solidFill>
                <a:srgbClr val="494E52"/>
              </a:solidFill>
              <a:effectLst/>
              <a:latin typeface="Nunito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rgbClr val="494E52"/>
              </a:solidFill>
              <a:latin typeface="Nunito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F7B4A9-56EE-3520-26D5-C305E67B1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565" y="1640726"/>
            <a:ext cx="4588042" cy="458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443466-3D73-1469-39CB-60FFE2EEB09A}"/>
              </a:ext>
            </a:extLst>
          </p:cNvPr>
          <p:cNvSpPr txBox="1"/>
          <p:nvPr/>
        </p:nvSpPr>
        <p:spPr>
          <a:xfrm>
            <a:off x="485272" y="6488668"/>
            <a:ext cx="3963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 prompted ChatGPT for an illustration…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9D2A53-1BA3-6CFF-5D0F-0621FBDD20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669" b="16259"/>
          <a:stretch>
            <a:fillRect/>
          </a:stretch>
        </p:blipFill>
        <p:spPr>
          <a:xfrm>
            <a:off x="12355583" y="-1246069"/>
            <a:ext cx="8582891" cy="33811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A28487-ADE7-2308-DBCC-2CF1FC8693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37" b="16038"/>
          <a:stretch>
            <a:fillRect/>
          </a:stretch>
        </p:blipFill>
        <p:spPr>
          <a:xfrm>
            <a:off x="612581" y="2166731"/>
            <a:ext cx="10622782" cy="421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504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8648A-2CEF-3961-5EA1-5E371DD35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4C7B86-745F-3164-99A7-0874F644C4EB}"/>
              </a:ext>
            </a:extLst>
          </p:cNvPr>
          <p:cNvSpPr/>
          <p:nvPr/>
        </p:nvSpPr>
        <p:spPr>
          <a:xfrm>
            <a:off x="707333" y="5569519"/>
            <a:ext cx="4403770" cy="26161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 panose="02000000000000000000" pitchFamily="2" charset="77"/>
                <a:ea typeface="+mn-ea"/>
                <a:cs typeface="+mn-cs"/>
              </a:rPr>
              <a:t>AION, Polymathic Team, Parker+ 2025, </a:t>
            </a:r>
            <a:r>
              <a:rPr kumimoji="0" lang="en-AU" sz="1100" b="0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 panose="02000000000000000000" pitchFamily="2" charset="77"/>
                <a:ea typeface="+mn-ea"/>
                <a:cs typeface="+mn-cs"/>
                <a:hlinkClick r:id="rId3"/>
              </a:rPr>
              <a:t>https://arxiv.org/abs/2510.17960</a:t>
            </a:r>
            <a:r>
              <a:rPr kumimoji="0" lang="en-AU" sz="1100" b="0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 panose="02000000000000000000" pitchFamily="2" charset="77"/>
                <a:ea typeface="+mn-ea"/>
                <a:cs typeface="+mn-cs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184532-2F6B-1F60-B4A1-FBEAE42C21DD}"/>
              </a:ext>
            </a:extLst>
          </p:cNvPr>
          <p:cNvSpPr txBox="1"/>
          <p:nvPr/>
        </p:nvSpPr>
        <p:spPr>
          <a:xfrm>
            <a:off x="1144325" y="220609"/>
            <a:ext cx="3209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20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AION’s (state of the art)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20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 25 anomalies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ECC72B-E8FE-0F70-2758-5A74940A052D}"/>
              </a:ext>
            </a:extLst>
          </p:cNvPr>
          <p:cNvSpPr txBox="1"/>
          <p:nvPr/>
        </p:nvSpPr>
        <p:spPr>
          <a:xfrm>
            <a:off x="6993187" y="199044"/>
            <a:ext cx="35275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CausalFM – Physics latent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 25 anomalies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020D0F-A1E6-A744-3131-6BDE1888F10D}"/>
              </a:ext>
            </a:extLst>
          </p:cNvPr>
          <p:cNvSpPr txBox="1"/>
          <p:nvPr/>
        </p:nvSpPr>
        <p:spPr>
          <a:xfrm>
            <a:off x="6636277" y="5461657"/>
            <a:ext cx="11155680" cy="461665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Paper at ICLR applying novel CausalFM to galaxy images </a:t>
            </a:r>
            <a:br>
              <a:rPr kumimoji="0" lang="en-AU" sz="1200" b="0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AU" sz="1200" b="0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Mercader-Perez, Cuesta, </a:t>
            </a:r>
            <a:r>
              <a:rPr kumimoji="0" lang="en-AU" sz="1200" b="1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Muthukrishna</a:t>
            </a:r>
            <a:r>
              <a:rPr kumimoji="0" lang="en-AU" sz="1200" b="0" i="1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2026 ·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https://arxiv.org/abs/2604.09787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AU" sz="1200" b="0" i="1" u="none" strike="noStrike" kern="1200" cap="none" spc="0" normalizeH="0" baseline="0" noProof="0" dirty="0">
              <a:ln>
                <a:noFill/>
              </a:ln>
              <a:solidFill>
                <a:srgbClr val="5A627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D04CADC2-097F-9037-0E6C-E6AB626BF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050" y="75753"/>
            <a:ext cx="1095435" cy="99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8B4121E-23BB-D013-EF67-55A23FBF9E18}"/>
              </a:ext>
            </a:extLst>
          </p:cNvPr>
          <p:cNvSpPr txBox="1"/>
          <p:nvPr/>
        </p:nvSpPr>
        <p:spPr>
          <a:xfrm>
            <a:off x="10698479" y="1051606"/>
            <a:ext cx="16916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Pablo Mercader-Perez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A62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 PhD Student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9330" y="5972360"/>
            <a:ext cx="10650460" cy="594360"/>
          </a:xfrm>
          <a:prstGeom prst="rect">
            <a:avLst/>
          </a:prstGeom>
          <a:solidFill>
            <a:srgbClr val="F6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2210" y="5972360"/>
            <a:ext cx="10467580" cy="5943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→ 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Standard methods’ anomalies are often instrument artifacts. ClearSkyAI will find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 discoveries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388BC3-2FEE-BE2D-AC4C-F6D518F4BA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42" b="47542"/>
          <a:stretch/>
        </p:blipFill>
        <p:spPr>
          <a:xfrm>
            <a:off x="707333" y="1107317"/>
            <a:ext cx="4271916" cy="4450347"/>
          </a:xfrm>
          <a:prstGeom prst="rect">
            <a:avLst/>
          </a:prstGeom>
        </p:spPr>
      </p:pic>
      <p:pic>
        <p:nvPicPr>
          <p:cNvPr id="3" name="Picture 2" descr="A collage of images of galaxies&#10;&#10;AI-generated content may be incorrect.">
            <a:extLst>
              <a:ext uri="{FF2B5EF4-FFF2-40B4-BE49-F238E27FC236}">
                <a16:creationId xmlns:a16="http://schemas.microsoft.com/office/drawing/2014/main" id="{E8104D28-C720-7A63-0000-06E52091F9B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" t="3378" r="-2001" b="48002"/>
          <a:stretch/>
        </p:blipFill>
        <p:spPr>
          <a:xfrm>
            <a:off x="6602090" y="1060146"/>
            <a:ext cx="4343400" cy="438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6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images of different colors&#10;&#10;AI-generated content may be incorrect.">
            <a:extLst>
              <a:ext uri="{FF2B5EF4-FFF2-40B4-BE49-F238E27FC236}">
                <a16:creationId xmlns:a16="http://schemas.microsoft.com/office/drawing/2014/main" id="{F871CC2D-BEA5-D983-43C2-A8821901FC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8292" y="371134"/>
            <a:ext cx="7305161" cy="616372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F5CED5-A4B1-9BB6-8BBD-0F84F61B8EB6}"/>
              </a:ext>
            </a:extLst>
          </p:cNvPr>
          <p:cNvSpPr txBox="1"/>
          <p:nvPr/>
        </p:nvSpPr>
        <p:spPr>
          <a:xfrm rot="5400000">
            <a:off x="9188528" y="1892111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“Sector”</a:t>
            </a:r>
          </a:p>
        </p:txBody>
      </p:sp>
    </p:spTree>
    <p:extLst>
      <p:ext uri="{BB962C8B-B14F-4D97-AF65-F5344CB8AC3E}">
        <p14:creationId xmlns:p14="http://schemas.microsoft.com/office/powerpoint/2010/main" val="18964339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B1803E1-69CC-C931-8221-5E88C0879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6C827-7CF1-A89A-4748-F37365F19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en-US" dirty="0"/>
              <a:t>Downstream Tasks</a:t>
            </a:r>
          </a:p>
        </p:txBody>
      </p:sp>
      <p:pic>
        <p:nvPicPr>
          <p:cNvPr id="14" name="Picture 13" descr="A graph with a red line&#10;&#10;AI-generated content may be incorrect.">
            <a:extLst>
              <a:ext uri="{FF2B5EF4-FFF2-40B4-BE49-F238E27FC236}">
                <a16:creationId xmlns:a16="http://schemas.microsoft.com/office/drawing/2014/main" id="{F3698139-02FF-A4C2-F35F-AEA383745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579" y="2091079"/>
            <a:ext cx="3527239" cy="3600000"/>
          </a:xfrm>
          <a:prstGeom prst="rect">
            <a:avLst/>
          </a:prstGeom>
        </p:spPr>
      </p:pic>
      <p:pic>
        <p:nvPicPr>
          <p:cNvPr id="16" name="Picture 15" descr="A graph of a graph showing a red line&#10;&#10;AI-generated content may be incorrect.">
            <a:extLst>
              <a:ext uri="{FF2B5EF4-FFF2-40B4-BE49-F238E27FC236}">
                <a16:creationId xmlns:a16="http://schemas.microsoft.com/office/drawing/2014/main" id="{22D0C93B-7981-77DB-D706-32DD9892F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60" y="2091079"/>
            <a:ext cx="3527239" cy="3600000"/>
          </a:xfrm>
          <a:prstGeom prst="rect">
            <a:avLst/>
          </a:prstGeom>
        </p:spPr>
      </p:pic>
      <p:pic>
        <p:nvPicPr>
          <p:cNvPr id="18" name="Picture 17" descr="A graph of a graph showing a line of black dots&#10;&#10;AI-generated content may be incorrect.">
            <a:extLst>
              <a:ext uri="{FF2B5EF4-FFF2-40B4-BE49-F238E27FC236}">
                <a16:creationId xmlns:a16="http://schemas.microsoft.com/office/drawing/2014/main" id="{74970431-9D00-8A3A-8448-47ADBA78E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35" y="2091079"/>
            <a:ext cx="3527239" cy="360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58B900-95C1-9BE6-209C-C6E2108DA816}"/>
              </a:ext>
            </a:extLst>
          </p:cNvPr>
          <p:cNvSpPr txBox="1"/>
          <p:nvPr/>
        </p:nvSpPr>
        <p:spPr>
          <a:xfrm>
            <a:off x="1327874" y="1409111"/>
            <a:ext cx="1933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9467BD"/>
                </a:solidFill>
              </a:rPr>
              <a:t>Baseline </a:t>
            </a:r>
          </a:p>
          <a:p>
            <a:pPr algn="ctr"/>
            <a:r>
              <a:rPr lang="en-US" dirty="0">
                <a:solidFill>
                  <a:srgbClr val="9467BD"/>
                </a:solidFill>
              </a:rPr>
              <a:t>– MLP on raw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550345-03B3-BBCF-A1E5-55FEFE79CB85}"/>
              </a:ext>
            </a:extLst>
          </p:cNvPr>
          <p:cNvSpPr txBox="1"/>
          <p:nvPr/>
        </p:nvSpPr>
        <p:spPr>
          <a:xfrm>
            <a:off x="4687275" y="1409112"/>
            <a:ext cx="3180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A187"/>
                </a:solidFill>
              </a:rPr>
              <a:t>Baseline </a:t>
            </a:r>
          </a:p>
          <a:p>
            <a:pPr algn="ctr"/>
            <a:r>
              <a:rPr lang="en-US" dirty="0">
                <a:solidFill>
                  <a:srgbClr val="00A187"/>
                </a:solidFill>
              </a:rPr>
              <a:t>– MLP on pretrained typical FM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F77C0-4A67-D8C5-3861-D42D291D3CA5}"/>
              </a:ext>
            </a:extLst>
          </p:cNvPr>
          <p:cNvSpPr txBox="1"/>
          <p:nvPr/>
        </p:nvSpPr>
        <p:spPr>
          <a:xfrm>
            <a:off x="8929183" y="1636883"/>
            <a:ext cx="300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D72727"/>
                </a:solidFill>
              </a:rPr>
              <a:t>MLP on pretrained Causal FM </a:t>
            </a:r>
          </a:p>
        </p:txBody>
      </p:sp>
    </p:spTree>
    <p:extLst>
      <p:ext uri="{BB962C8B-B14F-4D97-AF65-F5344CB8AC3E}">
        <p14:creationId xmlns:p14="http://schemas.microsoft.com/office/powerpoint/2010/main" val="6440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C4E651CD-1BEB-7670-E8E6-C0A5297AE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886" y="729000"/>
            <a:ext cx="7707692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9B9738-B47B-9F2B-7351-B96B2B55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22" y="365125"/>
            <a:ext cx="3682407" cy="618263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Museo Sans 500" panose="02000000000000000000" pitchFamily="2" charset="77"/>
              </a:rPr>
              <a:t>Downstream Tasks Comparison</a:t>
            </a:r>
          </a:p>
        </p:txBody>
      </p:sp>
    </p:spTree>
    <p:extLst>
      <p:ext uri="{BB962C8B-B14F-4D97-AF65-F5344CB8AC3E}">
        <p14:creationId xmlns:p14="http://schemas.microsoft.com/office/powerpoint/2010/main" val="1069451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056BF-28F3-EECA-432D-B55A39CE2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0D5B-9194-F98A-8CAE-7A7DAA7B0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22" y="365125"/>
            <a:ext cx="3682407" cy="618263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Museo Sans 500" panose="02000000000000000000" pitchFamily="2" charset="77"/>
              </a:rPr>
              <a:t>Downstream Tasks Comparison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524090B-D62F-4D8B-3D9E-8E548C3027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886" y="729000"/>
            <a:ext cx="7707692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254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AD2FD-FE24-AC12-5202-6474DB11B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E4F30BB2-0595-BD24-B06F-C8691ABC98F0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AU" sz="4800" b="1" dirty="0">
                <a:solidFill>
                  <a:srgbClr val="1F3864"/>
                </a:solidFill>
                <a:latin typeface="Calibri"/>
              </a:rPr>
              <a:t>Instrument-Invariant Search and</a:t>
            </a:r>
            <a:br>
              <a:rPr lang="en-AU" sz="4800" b="1" dirty="0">
                <a:solidFill>
                  <a:srgbClr val="1F3864"/>
                </a:solidFill>
                <a:latin typeface="Calibri"/>
              </a:rPr>
            </a:br>
            <a:r>
              <a:rPr lang="en-AU" sz="4800" b="1" dirty="0">
                <a:solidFill>
                  <a:srgbClr val="1F3864"/>
                </a:solidFill>
                <a:latin typeface="Calibri"/>
              </a:rPr>
              <a:t>Rare Object Discovery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26452F3-A77B-2A57-A70B-126B7E0EB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864"/>
          <a:stretch>
            <a:fillRect/>
          </a:stretch>
        </p:blipFill>
        <p:spPr>
          <a:xfrm>
            <a:off x="339915" y="2082800"/>
            <a:ext cx="11171812" cy="33178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549B73-4E27-9CF7-B97C-B116F0A00C6C}"/>
              </a:ext>
            </a:extLst>
          </p:cNvPr>
          <p:cNvSpPr txBox="1"/>
          <p:nvPr/>
        </p:nvSpPr>
        <p:spPr>
          <a:xfrm>
            <a:off x="1874072" y="5591176"/>
            <a:ext cx="95305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i="1" dirty="0">
                <a:solidFill>
                  <a:srgbClr val="141414"/>
                </a:solidFill>
                <a:effectLst/>
                <a:latin typeface="Helvetica" pitchFamily="2" charset="0"/>
              </a:rPr>
              <a:t>Nearest neighbours in the physics latent space across Legacy and HSC, enabling cross-survey object search. </a:t>
            </a:r>
          </a:p>
          <a:p>
            <a:pPr>
              <a:buNone/>
            </a:pPr>
            <a:endParaRPr lang="en-AU" i="1" dirty="0">
              <a:solidFill>
                <a:srgbClr val="141414"/>
              </a:solidFill>
              <a:latin typeface="Helvetica" pitchFamily="2" charset="0"/>
            </a:endParaRPr>
          </a:p>
          <a:p>
            <a:pPr>
              <a:buNone/>
            </a:pPr>
            <a:r>
              <a:rPr lang="en-AU" i="1" dirty="0">
                <a:solidFill>
                  <a:srgbClr val="141414"/>
                </a:solidFill>
                <a:effectLst/>
                <a:latin typeface="Helvetica" pitchFamily="2" charset="0"/>
              </a:rPr>
              <a:t>Searching for known strong gravitational lens as query yields interesting examples.</a:t>
            </a:r>
          </a:p>
        </p:txBody>
      </p:sp>
    </p:spTree>
    <p:extLst>
      <p:ext uri="{BB962C8B-B14F-4D97-AF65-F5344CB8AC3E}">
        <p14:creationId xmlns:p14="http://schemas.microsoft.com/office/powerpoint/2010/main" val="2307049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D6DE0-29B1-CA41-82AC-F9B9FBA90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Conclusions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9C3FB-730D-B48A-358E-D5937561D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2000" dirty="0"/>
              <a:t>We know our instruments cause distortions, let’s build this into the model!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2000" dirty="0"/>
              <a:t>Building foundation models using a causally-motivated framework may lead to </a:t>
            </a:r>
            <a:r>
              <a:rPr lang="en-US" sz="2000" b="1" dirty="0"/>
              <a:t>better performance than standard single-latent space FMs </a:t>
            </a:r>
            <a:r>
              <a:rPr lang="en-US" sz="2000" dirty="0"/>
              <a:t>and can enable a </a:t>
            </a:r>
            <a:r>
              <a:rPr lang="en-US" sz="2000" b="1" dirty="0"/>
              <a:t>domain-agnostic (survey-independent) </a:t>
            </a:r>
            <a:r>
              <a:rPr lang="en-US" sz="2000" dirty="0"/>
              <a:t>model 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2000" dirty="0"/>
              <a:t>Our Causal FM consists of: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sz="1800" b="1" dirty="0"/>
              <a:t>Two latent spaces </a:t>
            </a:r>
            <a:r>
              <a:rPr lang="en-US" sz="1800" dirty="0"/>
              <a:t>for the Physics and Instruments</a:t>
            </a:r>
            <a:endParaRPr lang="en-US" sz="1800" b="1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2000" dirty="0"/>
              <a:t>A generative approach can condition on multiple telescopes at once and enable cross-survey generation 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sz="1800" dirty="0"/>
              <a:t>i.e. what would this galaxy look like if observed by a different instrument?</a:t>
            </a:r>
          </a:p>
        </p:txBody>
      </p:sp>
    </p:spTree>
    <p:extLst>
      <p:ext uri="{BB962C8B-B14F-4D97-AF65-F5344CB8AC3E}">
        <p14:creationId xmlns:p14="http://schemas.microsoft.com/office/powerpoint/2010/main" val="2156435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8157E-D7A7-B7BD-C3A1-569007010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A3E1F667-A35C-1EB4-5AF1-4DD8E5885596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AU" sz="4800" b="1" dirty="0">
                <a:solidFill>
                  <a:srgbClr val="1F3864"/>
                </a:solidFill>
                <a:latin typeface="Calibri"/>
              </a:rPr>
              <a:t>Anomaly Detection</a:t>
            </a:r>
            <a:endParaRPr lang="en-AU" sz="4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0BE038-8749-9D0A-0A67-31D5661B19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0666" y="1600200"/>
            <a:ext cx="10088225" cy="46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126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3278E-F07F-7655-ADCD-D311B2430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A8189B2B-CC81-08F6-5E0D-5670644E345F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AU" sz="4800" b="1" dirty="0">
                <a:solidFill>
                  <a:srgbClr val="1F3864"/>
                </a:solidFill>
                <a:latin typeface="Calibri"/>
              </a:rPr>
              <a:t>Latent Space</a:t>
            </a:r>
            <a:endParaRPr lang="en-AU" sz="4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E34022C-A891-774C-69C8-42777C52B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33620"/>
            <a:ext cx="10515600" cy="413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854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047BBC-C470-4AC8-F1DA-B1BEC6EE92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8512" y="1748844"/>
            <a:ext cx="8754975" cy="4351338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931A61D2-36A1-11CE-00A0-ECECE95023E4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AU" sz="4800" b="1" dirty="0">
                <a:solidFill>
                  <a:srgbClr val="1F3864"/>
                </a:solidFill>
                <a:latin typeface="Calibri"/>
              </a:rPr>
              <a:t>Downstream Tasks</a:t>
            </a:r>
            <a:endParaRPr lang="en-AU" sz="4800" dirty="0"/>
          </a:p>
        </p:txBody>
      </p:sp>
    </p:spTree>
    <p:extLst>
      <p:ext uri="{BB962C8B-B14F-4D97-AF65-F5344CB8AC3E}">
        <p14:creationId xmlns:p14="http://schemas.microsoft.com/office/powerpoint/2010/main" val="2106484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4DAAD-47AE-B766-8616-4565C8003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2481132-73E1-3779-C9DD-A6618BC62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481" y="1184036"/>
            <a:ext cx="3999704" cy="5234702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16B39A-C331-AFCA-C5EE-EC6CB26DE7A9}"/>
              </a:ext>
            </a:extLst>
          </p:cNvPr>
          <p:cNvSpPr txBox="1"/>
          <p:nvPr/>
        </p:nvSpPr>
        <p:spPr>
          <a:xfrm>
            <a:off x="160154" y="6620603"/>
            <a:ext cx="62644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Blog by John Wu about Foundation Models: https://</a:t>
            </a:r>
            <a:r>
              <a:rPr lang="en-US" sz="900" dirty="0" err="1"/>
              <a:t>jwuphysics.github.io</a:t>
            </a:r>
            <a:r>
              <a:rPr lang="en-US" sz="900" dirty="0"/>
              <a:t>/blog/2025/05/foundation-models-in-astronomy/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76739F-2F19-8712-BD3B-7B8D64A2F31D}"/>
              </a:ext>
            </a:extLst>
          </p:cNvPr>
          <p:cNvSpPr/>
          <p:nvPr/>
        </p:nvSpPr>
        <p:spPr>
          <a:xfrm>
            <a:off x="8249560" y="5902643"/>
            <a:ext cx="3471385" cy="50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AU" sz="1340" dirty="0">
              <a:solidFill>
                <a:srgbClr val="002060"/>
              </a:solidFill>
              <a:latin typeface="Museo Sans 300" panose="02000000000000000000" pitchFamily="2" charset="77"/>
            </a:endParaRPr>
          </a:p>
          <a:p>
            <a:pPr algn="r"/>
            <a:r>
              <a:rPr lang="en-AU" sz="1340" dirty="0" err="1">
                <a:solidFill>
                  <a:srgbClr val="002060"/>
                </a:solidFill>
                <a:latin typeface="Museo Sans 300" panose="02000000000000000000" pitchFamily="2" charset="77"/>
              </a:rPr>
              <a:t>AstroCLIP</a:t>
            </a:r>
            <a:r>
              <a:rPr lang="en-AU" sz="1340" dirty="0">
                <a:solidFill>
                  <a:srgbClr val="002060"/>
                </a:solidFill>
                <a:latin typeface="Museo Sans 300" panose="02000000000000000000" pitchFamily="2" charset="77"/>
              </a:rPr>
              <a:t>, Parker et al. 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7D22C8-D1E4-5786-4644-EDD2CF18A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8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Foundation Models in Astronomy</a:t>
            </a:r>
          </a:p>
        </p:txBody>
      </p:sp>
      <p:pic>
        <p:nvPicPr>
          <p:cNvPr id="12" name="pasted-movie.png" descr="pasted-movie.png">
            <a:extLst>
              <a:ext uri="{FF2B5EF4-FFF2-40B4-BE49-F238E27FC236}">
                <a16:creationId xmlns:a16="http://schemas.microsoft.com/office/drawing/2014/main" id="{515C51A7-D214-94D4-7E22-63BF50F46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947" y="1506134"/>
            <a:ext cx="4913305" cy="43965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723340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4D36C-2DCA-02A7-D853-61BFA55B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0A1B58B5-10AA-1000-E316-2AE763BBB13E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AU" sz="4800" b="1" dirty="0">
                <a:solidFill>
                  <a:srgbClr val="1F3864"/>
                </a:solidFill>
                <a:latin typeface="Calibri"/>
              </a:rPr>
              <a:t>Counterfactual Reconstruction</a:t>
            </a:r>
            <a:endParaRPr lang="en-AU" sz="4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09FFADD-3DE0-5FCE-3606-83983DEB1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949" y="1841500"/>
            <a:ext cx="11828102" cy="400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56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9CDDC-FD7E-EC7D-E427-50D693030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715782EE-FE56-1A38-DB4C-2FD6E4F22EBA}"/>
              </a:ext>
            </a:extLst>
          </p:cNvPr>
          <p:cNvSpPr/>
          <p:nvPr/>
        </p:nvSpPr>
        <p:spPr>
          <a:xfrm>
            <a:off x="548640" y="468173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AU" sz="4800" b="1" dirty="0">
                <a:solidFill>
                  <a:srgbClr val="1F3864"/>
                </a:solidFill>
                <a:latin typeface="Calibri"/>
              </a:rPr>
              <a:t>Nearest Neighbours Search</a:t>
            </a:r>
            <a:endParaRPr lang="en-AU" sz="48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9869189-D345-DA9B-4D27-B87FB0647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07847"/>
            <a:ext cx="10515600" cy="298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7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D3F01-B703-16E1-4C2B-B5084E807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asted-movie.png" descr="pasted-movie.png">
            <a:extLst>
              <a:ext uri="{FF2B5EF4-FFF2-40B4-BE49-F238E27FC236}">
                <a16:creationId xmlns:a16="http://schemas.microsoft.com/office/drawing/2014/main" id="{0BCA51A9-984F-2007-C61B-FF1BFAAB5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947" y="1506134"/>
            <a:ext cx="4913305" cy="4396509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2F8D511-4731-5C1E-2A01-8838EDD3CFE3}"/>
              </a:ext>
            </a:extLst>
          </p:cNvPr>
          <p:cNvSpPr/>
          <p:nvPr/>
        </p:nvSpPr>
        <p:spPr>
          <a:xfrm>
            <a:off x="-1266647" y="6240498"/>
            <a:ext cx="3471385" cy="50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AU" sz="1340" dirty="0">
              <a:solidFill>
                <a:srgbClr val="002060"/>
              </a:solidFill>
              <a:latin typeface="Museo Sans 300" panose="02000000000000000000" pitchFamily="2" charset="77"/>
            </a:endParaRPr>
          </a:p>
          <a:p>
            <a:pPr algn="r"/>
            <a:r>
              <a:rPr lang="en-AU" sz="1340" dirty="0" err="1">
                <a:solidFill>
                  <a:srgbClr val="002060"/>
                </a:solidFill>
                <a:latin typeface="Museo Sans 300" panose="02000000000000000000" pitchFamily="2" charset="77"/>
              </a:rPr>
              <a:t>AstroCLIP</a:t>
            </a:r>
            <a:r>
              <a:rPr lang="en-AU" sz="1340" dirty="0">
                <a:solidFill>
                  <a:srgbClr val="002060"/>
                </a:solidFill>
                <a:latin typeface="Museo Sans 300" panose="02000000000000000000" pitchFamily="2" charset="77"/>
              </a:rPr>
              <a:t>, Parker et al. 2024</a:t>
            </a:r>
          </a:p>
        </p:txBody>
      </p:sp>
      <p:pic>
        <p:nvPicPr>
          <p:cNvPr id="8" name="Picture 7" descr="A blue and black diagram&#10;&#10;AI-generated content may be incorrect.">
            <a:extLst>
              <a:ext uri="{FF2B5EF4-FFF2-40B4-BE49-F238E27FC236}">
                <a16:creationId xmlns:a16="http://schemas.microsoft.com/office/drawing/2014/main" id="{3B49C14F-83E7-2559-9854-B7F7A4C025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667"/>
          <a:stretch/>
        </p:blipFill>
        <p:spPr>
          <a:xfrm>
            <a:off x="256674" y="2345588"/>
            <a:ext cx="3111073" cy="2717603"/>
          </a:xfrm>
          <a:prstGeom prst="rect">
            <a:avLst/>
          </a:prstGeom>
        </p:spPr>
      </p:pic>
      <p:pic>
        <p:nvPicPr>
          <p:cNvPr id="10" name="Picture 9" descr="A blue and black diagram&#10;&#10;AI-generated content may be incorrect.">
            <a:extLst>
              <a:ext uri="{FF2B5EF4-FFF2-40B4-BE49-F238E27FC236}">
                <a16:creationId xmlns:a16="http://schemas.microsoft.com/office/drawing/2014/main" id="{A4B69A52-0688-EBC5-AA9F-43169B68E1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218" r="580"/>
          <a:stretch/>
        </p:blipFill>
        <p:spPr>
          <a:xfrm>
            <a:off x="3785568" y="2322967"/>
            <a:ext cx="2659348" cy="27176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F66DC23-E084-9F60-626A-758BB786A6A7}"/>
              </a:ext>
            </a:extLst>
          </p:cNvPr>
          <p:cNvSpPr txBox="1"/>
          <p:nvPr/>
        </p:nvSpPr>
        <p:spPr>
          <a:xfrm>
            <a:off x="1152987" y="5256502"/>
            <a:ext cx="4768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err="1"/>
              <a:t>AstroCLIP</a:t>
            </a:r>
            <a:r>
              <a:rPr lang="en-US" i="1" dirty="0"/>
              <a:t> had better redshift prediction </a:t>
            </a:r>
          </a:p>
          <a:p>
            <a:pPr algn="ctr"/>
            <a:r>
              <a:rPr lang="en-US" i="1" dirty="0"/>
              <a:t>Without ever knowing about redshift! (zero-shot)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1F48E3-3D63-74A3-D271-2F10F98997A3}"/>
              </a:ext>
            </a:extLst>
          </p:cNvPr>
          <p:cNvSpPr txBox="1"/>
          <p:nvPr/>
        </p:nvSpPr>
        <p:spPr>
          <a:xfrm>
            <a:off x="1763715" y="1719134"/>
            <a:ext cx="3815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Downstream Task: Redshift Prediction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A5A6F95-E7A3-925A-A091-1FB9CF645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8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Foundation Models in Astronomy: </a:t>
            </a:r>
            <a:r>
              <a:rPr lang="en-US" dirty="0" err="1">
                <a:solidFill>
                  <a:srgbClr val="002060"/>
                </a:solidFill>
                <a:latin typeface="Museo Sans 500" panose="02000000000000000000" pitchFamily="2" charset="77"/>
              </a:rPr>
              <a:t>AstroCLIP</a:t>
            </a:r>
            <a:endParaRPr lang="en-US" dirty="0">
              <a:solidFill>
                <a:srgbClr val="002060"/>
              </a:solidFill>
              <a:latin typeface="Museo Sans 500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5873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12345-90EB-A1FD-739A-6F8047ACA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E788C-E417-545A-5856-29F2CC20B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482"/>
            <a:ext cx="12192000" cy="1071281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Sans 500" panose="02000000000000000000" pitchFamily="2" charset="77"/>
                <a:ea typeface="Work Sans"/>
                <a:cs typeface="Work Sans"/>
                <a:sym typeface="Work Sans"/>
              </a:rPr>
              <a:t>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341EDC0-E942-4588-2A1E-DF16400E4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4767" y="1362607"/>
            <a:ext cx="6322465" cy="537162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967EE6E-0392-0ADA-B0FC-90532E10CE8C}"/>
              </a:ext>
            </a:extLst>
          </p:cNvPr>
          <p:cNvSpPr/>
          <p:nvPr/>
        </p:nvSpPr>
        <p:spPr>
          <a:xfrm rot="18435356">
            <a:off x="6393953" y="1714783"/>
            <a:ext cx="2206074" cy="4261947"/>
          </a:xfrm>
          <a:prstGeom prst="ellipse">
            <a:avLst/>
          </a:prstGeom>
          <a:noFill/>
          <a:ln w="76200">
            <a:solidFill>
              <a:srgbClr val="A117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60497E-2094-D59C-8544-E1BF00B31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173334">
            <a:off x="634984" y="4347604"/>
            <a:ext cx="1363195" cy="19979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F826B9-45B8-26FB-90F2-4E400E93E9EE}"/>
              </a:ext>
            </a:extLst>
          </p:cNvPr>
          <p:cNvSpPr/>
          <p:nvPr/>
        </p:nvSpPr>
        <p:spPr>
          <a:xfrm>
            <a:off x="0" y="6593269"/>
            <a:ext cx="3231975" cy="29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34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Euclid Collaboration, </a:t>
            </a:r>
            <a:r>
              <a:rPr kumimoji="0" lang="en-AU" sz="134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Siudek</a:t>
            </a:r>
            <a:r>
              <a:rPr kumimoji="0" lang="en-AU" sz="134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seo Sans 300" panose="02000000000000000000" pitchFamily="2" charset="77"/>
                <a:ea typeface="+mn-ea"/>
                <a:cs typeface="+mn-cs"/>
              </a:rPr>
              <a:t> et al.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5598A6-42FD-0075-3E64-47ECAC5FEF3F}"/>
              </a:ext>
            </a:extLst>
          </p:cNvPr>
          <p:cNvSpPr txBox="1">
            <a:spLocks/>
          </p:cNvSpPr>
          <p:nvPr/>
        </p:nvSpPr>
        <p:spPr>
          <a:xfrm>
            <a:off x="838199" y="0"/>
            <a:ext cx="10515600" cy="1325563"/>
          </a:xfr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The anomalies from standard FMs are </a:t>
            </a:r>
            <a:b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</a:br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often instrument systematics – not discoveries</a:t>
            </a:r>
          </a:p>
        </p:txBody>
      </p:sp>
    </p:spTree>
    <p:extLst>
      <p:ext uri="{BB962C8B-B14F-4D97-AF65-F5344CB8AC3E}">
        <p14:creationId xmlns:p14="http://schemas.microsoft.com/office/powerpoint/2010/main" val="203507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654216" y="1216562"/>
            <a:ext cx="11006100" cy="6543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101600" indent="0">
              <a:buNone/>
            </a:pPr>
            <a:r>
              <a:rPr lang="en-US" b="0" dirty="0"/>
              <a:t>An observation is the downstream result of a combined causal process:</a:t>
            </a:r>
            <a:endParaRPr dirty="0"/>
          </a:p>
        </p:txBody>
      </p:sp>
      <p:sp>
        <p:nvSpPr>
          <p:cNvPr id="75" name="Google Shape;75;p14"/>
          <p:cNvSpPr txBox="1"/>
          <p:nvPr/>
        </p:nvSpPr>
        <p:spPr>
          <a:xfrm>
            <a:off x="6863467" y="5267354"/>
            <a:ext cx="3685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Distortions introduced by the measurement</a:t>
            </a:r>
            <a:endParaRPr/>
          </a:p>
          <a:p>
            <a:pPr algn="ctr"/>
            <a:r>
              <a:rPr lang="en-US" sz="1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Confounding variables</a:t>
            </a:r>
            <a:endParaRPr/>
          </a:p>
        </p:txBody>
      </p:sp>
      <p:sp>
        <p:nvSpPr>
          <p:cNvPr id="76" name="Google Shape;76;p14"/>
          <p:cNvSpPr txBox="1"/>
          <p:nvPr/>
        </p:nvSpPr>
        <p:spPr>
          <a:xfrm>
            <a:off x="2547388" y="5267343"/>
            <a:ext cx="3548700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Originates somewhere in the universe and </a:t>
            </a:r>
            <a:r>
              <a:rPr lang="en-US" dirty="0"/>
              <a:t>is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independent of the measurement </a:t>
            </a:r>
            <a:endParaRPr dirty="0"/>
          </a:p>
          <a:p>
            <a:pPr algn="ctr"/>
            <a:r>
              <a:rPr lang="en-US" sz="1400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Science variables</a:t>
            </a:r>
            <a:endParaRPr sz="1400" b="1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14"/>
          <p:cNvCxnSpPr/>
          <p:nvPr/>
        </p:nvCxnSpPr>
        <p:spPr>
          <a:xfrm flipH="1">
            <a:off x="4753734" y="5050987"/>
            <a:ext cx="574800" cy="230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8" name="Google Shape;78;p14"/>
          <p:cNvCxnSpPr/>
          <p:nvPr/>
        </p:nvCxnSpPr>
        <p:spPr>
          <a:xfrm>
            <a:off x="7286308" y="5016295"/>
            <a:ext cx="617100" cy="186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9" name="Google Shape;79;p14"/>
          <p:cNvSpPr txBox="1"/>
          <p:nvPr/>
        </p:nvSpPr>
        <p:spPr>
          <a:xfrm>
            <a:off x="2008487" y="4589322"/>
            <a:ext cx="772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1600" algn="ctr">
              <a:buClr>
                <a:srgbClr val="000000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Observation = f(</a:t>
            </a:r>
            <a:r>
              <a:rPr lang="en-US" sz="240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Physics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Instrument Systematics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80" name="Google Shape;80;p14"/>
          <p:cNvSpPr/>
          <p:nvPr/>
        </p:nvSpPr>
        <p:spPr>
          <a:xfrm>
            <a:off x="1433149" y="1961019"/>
            <a:ext cx="1955100" cy="1973100"/>
          </a:xfrm>
          <a:prstGeom prst="rect">
            <a:avLst/>
          </a:prstGeom>
          <a:solidFill>
            <a:srgbClr val="DEE8FF"/>
          </a:solidFill>
          <a:ln w="25400" cap="flat" cmpd="sng">
            <a:solidFill>
              <a:srgbClr val="283C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Physical Process</a:t>
            </a:r>
            <a:endParaRPr/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3900408" y="1963361"/>
            <a:ext cx="1955100" cy="1970700"/>
          </a:xfrm>
          <a:prstGeom prst="rect">
            <a:avLst/>
          </a:prstGeom>
          <a:solidFill>
            <a:srgbClr val="DEE8FF"/>
          </a:solidFill>
          <a:ln w="25400" cap="flat" cmpd="sng">
            <a:solidFill>
              <a:srgbClr val="283C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</a:t>
            </a:r>
            <a:endParaRPr/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6366702" y="1961021"/>
            <a:ext cx="1955100" cy="1973100"/>
          </a:xfrm>
          <a:prstGeom prst="rect">
            <a:avLst/>
          </a:prstGeom>
          <a:solidFill>
            <a:srgbClr val="DEE8FF"/>
          </a:solidFill>
          <a:ln w="25400" cap="flat" cmpd="sng">
            <a:solidFill>
              <a:srgbClr val="283C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Instrumental Response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8832997" y="1961019"/>
            <a:ext cx="1955100" cy="1973100"/>
          </a:xfrm>
          <a:prstGeom prst="rect">
            <a:avLst/>
          </a:prstGeom>
          <a:solidFill>
            <a:srgbClr val="DEE8FF"/>
          </a:solidFill>
          <a:ln w="25400" cap="flat" cmpd="sng">
            <a:solidFill>
              <a:srgbClr val="283C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Observation</a:t>
            </a:r>
            <a:endParaRPr/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4" descr="Transiting Exoplanet Survey Satellite - Simple English Wikipedia, the free  encyclope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797" y="2622240"/>
            <a:ext cx="1691520" cy="119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 descr="Imagine the Universe!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59210" y="2423506"/>
            <a:ext cx="2150744" cy="134421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4"/>
          <p:cNvSpPr txBox="1"/>
          <p:nvPr/>
        </p:nvSpPr>
        <p:spPr>
          <a:xfrm>
            <a:off x="4317339" y="3046143"/>
            <a:ext cx="1030500" cy="4098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2439" t="-2939" r="-3659" b="-1175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4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87" name="Google Shape;87;p14"/>
          <p:cNvSpPr txBox="1"/>
          <p:nvPr/>
        </p:nvSpPr>
        <p:spPr>
          <a:xfrm>
            <a:off x="4317339" y="2844838"/>
            <a:ext cx="751800" cy="2154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3328" r="-4999" b="-555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4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88" name="Google Shape;88;p14"/>
          <p:cNvSpPr txBox="1"/>
          <p:nvPr/>
        </p:nvSpPr>
        <p:spPr>
          <a:xfrm>
            <a:off x="4317339" y="2411696"/>
            <a:ext cx="801000" cy="40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3119" t="-2939" r="-1569" b="-881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4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89" name="Google Shape;89;p14"/>
          <p:cNvSpPr txBox="1"/>
          <p:nvPr/>
        </p:nvSpPr>
        <p:spPr>
          <a:xfrm>
            <a:off x="4317339" y="3437014"/>
            <a:ext cx="1286700" cy="4098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l="-1939" t="-2939" r="-1939" b="-1175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4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90" name="Google Shape;90;p14" descr="A yellow circle with red dots&#10;&#10;AI-generated content may be incorrect."/>
          <p:cNvPicPr preferRelativeResize="0"/>
          <p:nvPr/>
        </p:nvPicPr>
        <p:blipFill rotWithShape="1">
          <a:blip r:embed="rId9">
            <a:alphaModFix/>
          </a:blip>
          <a:srcRect l="5306" t="3663" r="2891" b="34869"/>
          <a:stretch/>
        </p:blipFill>
        <p:spPr>
          <a:xfrm>
            <a:off x="1495696" y="2609303"/>
            <a:ext cx="1864705" cy="88131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/>
        </p:nvSpPr>
        <p:spPr>
          <a:xfrm>
            <a:off x="2729185" y="2482428"/>
            <a:ext cx="513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</a:t>
            </a: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1554824" y="3370433"/>
            <a:ext cx="69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Planet</a:t>
            </a:r>
            <a:endParaRPr/>
          </a:p>
        </p:txBody>
      </p:sp>
      <p:cxnSp>
        <p:nvCxnSpPr>
          <p:cNvPr id="93" name="Google Shape;93;p14"/>
          <p:cNvCxnSpPr/>
          <p:nvPr/>
        </p:nvCxnSpPr>
        <p:spPr>
          <a:xfrm rot="10800000">
            <a:off x="1746993" y="3165521"/>
            <a:ext cx="117000" cy="257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4" name="Google Shape;94;p14"/>
          <p:cNvCxnSpPr/>
          <p:nvPr/>
        </p:nvCxnSpPr>
        <p:spPr>
          <a:xfrm flipH="1">
            <a:off x="2596039" y="2654685"/>
            <a:ext cx="179100" cy="15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5" name="Google Shape;95;p14"/>
          <p:cNvSpPr/>
          <p:nvPr/>
        </p:nvSpPr>
        <p:spPr>
          <a:xfrm>
            <a:off x="3476208" y="2947499"/>
            <a:ext cx="339900" cy="98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283C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5948641" y="2947499"/>
            <a:ext cx="339900" cy="98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283C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8399859" y="2947499"/>
            <a:ext cx="339900" cy="98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283C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A4C843-8477-79DC-6A24-4A2E99A1B2E3}"/>
              </a:ext>
            </a:extLst>
          </p:cNvPr>
          <p:cNvSpPr txBox="1"/>
          <p:nvPr/>
        </p:nvSpPr>
        <p:spPr>
          <a:xfrm>
            <a:off x="9299986" y="6541908"/>
            <a:ext cx="2832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Slide credit: Pablo Mercader-Perez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51A8CC-7320-227C-419E-9909C1282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Instrument systematics distort our signal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E0695-132D-D717-7B8A-2C4AE04EA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9A52E-350C-F920-6A83-A6B3E90F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Typical Foundation Model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D9DA4D-0074-B241-EBC7-D6D7FFDEBA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249" t="22576" r="25352" b="20459"/>
          <a:stretch>
            <a:fillRect/>
          </a:stretch>
        </p:blipFill>
        <p:spPr>
          <a:xfrm>
            <a:off x="1731818" y="1524407"/>
            <a:ext cx="5140036" cy="50808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75E8A7-82D5-65C2-8621-8C69D30D40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649" t="22576" r="2383" b="20459"/>
          <a:stretch>
            <a:fillRect/>
          </a:stretch>
        </p:blipFill>
        <p:spPr>
          <a:xfrm>
            <a:off x="6871854" y="1524407"/>
            <a:ext cx="3643745" cy="508081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587DBE-C194-2405-1B73-8AA59CA32084}"/>
              </a:ext>
            </a:extLst>
          </p:cNvPr>
          <p:cNvSpPr/>
          <p:nvPr/>
        </p:nvSpPr>
        <p:spPr>
          <a:xfrm>
            <a:off x="6483927" y="5070764"/>
            <a:ext cx="1260764" cy="1039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7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1BB27-C778-4DE4-968A-2CEC9BE18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290C1-A0D4-B2AD-D4BD-D9DBE3E6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Museo Sans 500" panose="02000000000000000000" pitchFamily="2" charset="77"/>
              </a:rPr>
              <a:t>Typical Foundation Model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7D64B6-FF64-603C-2CB8-0D295BC311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249" t="22576" r="25352" b="20459"/>
          <a:stretch>
            <a:fillRect/>
          </a:stretch>
        </p:blipFill>
        <p:spPr>
          <a:xfrm>
            <a:off x="168276" y="1524406"/>
            <a:ext cx="5140036" cy="50808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1ED76B-5B6F-70DF-C13D-6498ED2CEA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649" t="22576" r="2383" b="20459"/>
          <a:stretch>
            <a:fillRect/>
          </a:stretch>
        </p:blipFill>
        <p:spPr>
          <a:xfrm>
            <a:off x="8409708" y="1524406"/>
            <a:ext cx="3643745" cy="5080817"/>
          </a:xfrm>
          <a:prstGeom prst="rect">
            <a:avLst/>
          </a:prstGeom>
        </p:spPr>
      </p:pic>
      <p:pic>
        <p:nvPicPr>
          <p:cNvPr id="6" name="pasted-movie.png" descr="pasted-movie.png">
            <a:extLst>
              <a:ext uri="{FF2B5EF4-FFF2-40B4-BE49-F238E27FC236}">
                <a16:creationId xmlns:a16="http://schemas.microsoft.com/office/drawing/2014/main" id="{13CD08DF-80D5-C476-E651-6AAB23F19E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531" t="48674"/>
          <a:stretch/>
        </p:blipFill>
        <p:spPr>
          <a:xfrm>
            <a:off x="5865248" y="2839547"/>
            <a:ext cx="2557111" cy="247406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5DAC59F9-FAD4-7BE7-2734-5C199D477973}"/>
              </a:ext>
            </a:extLst>
          </p:cNvPr>
          <p:cNvSpPr/>
          <p:nvPr/>
        </p:nvSpPr>
        <p:spPr>
          <a:xfrm>
            <a:off x="5307155" y="3588443"/>
            <a:ext cx="520075" cy="347730"/>
          </a:xfrm>
          <a:prstGeom prst="rightArrow">
            <a:avLst>
              <a:gd name="adj1" fmla="val 50000"/>
              <a:gd name="adj2" fmla="val 537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62F69F02-C2F0-2674-00D1-FA9EA86DE38E}"/>
              </a:ext>
            </a:extLst>
          </p:cNvPr>
          <p:cNvSpPr/>
          <p:nvPr/>
        </p:nvSpPr>
        <p:spPr>
          <a:xfrm>
            <a:off x="7793383" y="3588443"/>
            <a:ext cx="520075" cy="347730"/>
          </a:xfrm>
          <a:prstGeom prst="rightArrow">
            <a:avLst>
              <a:gd name="adj1" fmla="val 50000"/>
              <a:gd name="adj2" fmla="val 537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DE67F2-4EB4-E20B-4418-254C0749856F}"/>
              </a:ext>
            </a:extLst>
          </p:cNvPr>
          <p:cNvSpPr/>
          <p:nvPr/>
        </p:nvSpPr>
        <p:spPr>
          <a:xfrm>
            <a:off x="4031673" y="5181601"/>
            <a:ext cx="5250874" cy="908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412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8778</TotalTime>
  <Words>1112</Words>
  <Application>Microsoft Macintosh PowerPoint</Application>
  <PresentationFormat>Widescreen</PresentationFormat>
  <Paragraphs>193</Paragraphs>
  <Slides>41</Slides>
  <Notes>15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Calibri Light</vt:lpstr>
      <vt:lpstr>Courier New</vt:lpstr>
      <vt:lpstr>Helvetica</vt:lpstr>
      <vt:lpstr>Museo Sans 300</vt:lpstr>
      <vt:lpstr>Museo Sans 500</vt:lpstr>
      <vt:lpstr>Nunito</vt:lpstr>
      <vt:lpstr>Times New Roman</vt:lpstr>
      <vt:lpstr>Office Theme</vt:lpstr>
      <vt:lpstr>3_Office Theme</vt:lpstr>
      <vt:lpstr>2_Office Theme</vt:lpstr>
      <vt:lpstr>PowerPoint Presentation</vt:lpstr>
      <vt:lpstr>What is a Foundation Model?</vt:lpstr>
      <vt:lpstr>What is a Foundation Model?</vt:lpstr>
      <vt:lpstr>Foundation Models in Astronomy</vt:lpstr>
      <vt:lpstr>Foundation Models in Astronomy: AstroCLIP</vt:lpstr>
      <vt:lpstr> </vt:lpstr>
      <vt:lpstr>Instrument systematics distort our signal</vt:lpstr>
      <vt:lpstr>Typical Foundation Model</vt:lpstr>
      <vt:lpstr>Typical Foundation Model</vt:lpstr>
      <vt:lpstr>Causal Foundation Model</vt:lpstr>
      <vt:lpstr>Making Data “Triplets”</vt:lpstr>
      <vt:lpstr>Making Data “Triplets”</vt:lpstr>
      <vt:lpstr>Causal foundation model</vt:lpstr>
      <vt:lpstr>PowerPoint Presentation</vt:lpstr>
      <vt:lpstr>SimCLR – Contrastive Learning</vt:lpstr>
      <vt:lpstr>SimCLR – Contrastive Learning</vt:lpstr>
      <vt:lpstr>SimCLR – Contrastive Learning</vt:lpstr>
      <vt:lpstr>SimCLR – Contrastive Learning</vt:lpstr>
      <vt:lpstr>SimCLR – Contrastive Learning</vt:lpstr>
      <vt:lpstr>SimCLR – Contrastive Learning</vt:lpstr>
      <vt:lpstr>Making Triplets</vt:lpstr>
      <vt:lpstr>SimCLR – Contrastive Learning</vt:lpstr>
      <vt:lpstr>PowerPoint Presentation</vt:lpstr>
      <vt:lpstr>PowerPoint Presentation</vt:lpstr>
      <vt:lpstr>PowerPoint Presentation</vt:lpstr>
      <vt:lpstr>Causal Foundation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Downstream Tasks</vt:lpstr>
      <vt:lpstr>Downstream Tasks Comparison</vt:lpstr>
      <vt:lpstr>Downstream Tasks Comparison</vt:lpstr>
      <vt:lpstr>PowerPoint Presentation</vt:lpstr>
      <vt:lpstr>Conclusions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the Dynamic Universe — ERF 2026</dc:title>
  <dc:subject>PptxGenJS Presentation</dc:subject>
  <dc:creator>Daniel Muthukrishna</dc:creator>
  <cp:lastModifiedBy>Daniel Muthukrishna</cp:lastModifiedBy>
  <cp:revision>49</cp:revision>
  <cp:lastPrinted>2026-04-26T23:10:33Z</cp:lastPrinted>
  <dcterms:created xsi:type="dcterms:W3CDTF">2026-04-20T18:49:39Z</dcterms:created>
  <dcterms:modified xsi:type="dcterms:W3CDTF">2026-08-03T02:28:46Z</dcterms:modified>
</cp:coreProperties>
</file>