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ef219426e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ef219426e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f60288018d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f60288018d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f60288018d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f60288018d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f60288018d_0_1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f60288018d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60288018d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60288018d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f60288018d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f60288018d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f60288018d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f60288018d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f60288018d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f60288018d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bc937bf0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bc937bf0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60288018d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f60288018d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f60288018d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f60288018d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f60288018d_0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f60288018d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rgbClr val="000000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gif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Relationship Id="rId4" Type="http://schemas.openxmlformats.org/officeDocument/2006/relationships/image" Target="../media/image13.png"/><Relationship Id="rId5" Type="http://schemas.openxmlformats.org/officeDocument/2006/relationships/image" Target="../media/image11.png"/><Relationship Id="rId6" Type="http://schemas.openxmlformats.org/officeDocument/2006/relationships/image" Target="../media/image14.png"/><Relationship Id="rId7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drive.google.com/file/d/163v16KryYk0GBBQzcOG-pM20oRAETRR3/view" TargetMode="External"/><Relationship Id="rId4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drive.google.com/file/d/1KB8xuJCmaxr4aSx3hDIl27HaKW_gZr29/view" TargetMode="External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0" l="0" r="0" t="35283"/>
          <a:stretch/>
        </p:blipFill>
        <p:spPr>
          <a:xfrm>
            <a:off x="0" y="-1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ctrTitle"/>
          </p:nvPr>
        </p:nvSpPr>
        <p:spPr>
          <a:xfrm>
            <a:off x="5543550" y="2190175"/>
            <a:ext cx="3165300" cy="1636800"/>
          </a:xfrm>
          <a:prstGeom prst="rect">
            <a:avLst/>
          </a:prstGeom>
          <a:solidFill>
            <a:srgbClr val="1C4587"/>
          </a:solidFill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380">
                <a:solidFill>
                  <a:srgbClr val="FFFFFF"/>
                </a:solidFill>
              </a:rPr>
              <a:t>Astronomy from the Machine</a:t>
            </a:r>
            <a:endParaRPr sz="3380">
              <a:solidFill>
                <a:srgbClr val="FFFFFF"/>
              </a:solidFill>
            </a:endParaRPr>
          </a:p>
        </p:txBody>
      </p:sp>
      <p:sp>
        <p:nvSpPr>
          <p:cNvPr id="56" name="Google Shape;56;p13"/>
          <p:cNvSpPr txBox="1"/>
          <p:nvPr>
            <p:ph idx="1" type="subTitle"/>
          </p:nvPr>
        </p:nvSpPr>
        <p:spPr>
          <a:xfrm>
            <a:off x="5543550" y="3909100"/>
            <a:ext cx="3165300" cy="1108800"/>
          </a:xfrm>
          <a:prstGeom prst="rect">
            <a:avLst/>
          </a:prstGeom>
          <a:solidFill>
            <a:srgbClr val="1C4587"/>
          </a:solidFill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Mike Smith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 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61">
                <a:solidFill>
                  <a:schemeClr val="dk1"/>
                </a:solidFill>
              </a:rPr>
              <a:t>AstroAI, Harvard-Smithsonian Center for Astrophysics</a:t>
            </a:r>
            <a:endParaRPr sz="1961">
              <a:solidFill>
                <a:schemeClr val="dk1"/>
              </a:solidFill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2827" y="220564"/>
            <a:ext cx="1185725" cy="41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Try it yourself!</a:t>
            </a:r>
            <a:endParaRPr/>
          </a:p>
        </p:txBody>
      </p:sp>
      <p:pic>
        <p:nvPicPr>
          <p:cNvPr id="111" name="Google Shape;111;p22" title="qr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9525" y="1231975"/>
            <a:ext cx="3051550" cy="3051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2"/>
          <p:cNvSpPr txBox="1"/>
          <p:nvPr>
            <p:ph idx="1" type="body"/>
          </p:nvPr>
        </p:nvSpPr>
        <p:spPr>
          <a:xfrm>
            <a:off x="311700" y="1231975"/>
            <a:ext cx="3849600" cy="365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Andrej Karpathy’s autoresearch is in the link to the right </a:t>
            </a:r>
            <a:r>
              <a:rPr lang="en"/>
              <a:t>👉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 used:</a:t>
            </a:r>
            <a:endParaRPr/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The pi harness (pi.dev)</a:t>
            </a:r>
            <a:endParaRPr/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The pi-autoresearch package</a:t>
            </a:r>
            <a:endParaRPr/>
          </a:p>
          <a:p>
            <a:pPr indent="-317500" lvl="1" marL="914400" rtl="0" algn="l"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 $20 Codex subscription with GPT-5.6 Luna at xhigh reasoning</a:t>
            </a:r>
            <a:endParaRPr/>
          </a:p>
          <a:p>
            <a:pPr indent="-317500" lvl="1" marL="914400" rtl="0" algn="l">
              <a:spcBef>
                <a:spcPts val="1000"/>
              </a:spcBef>
              <a:spcAft>
                <a:spcPts val="1000"/>
              </a:spcAft>
              <a:buSzPts val="1400"/>
              <a:buChar char="○"/>
            </a:pPr>
            <a:r>
              <a:rPr lang="en"/>
              <a:t>My Macbook Air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/>
          <p:nvPr>
            <p:ph type="title"/>
          </p:nvPr>
        </p:nvSpPr>
        <p:spPr>
          <a:xfrm>
            <a:off x="311700" y="1438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20"/>
              <a:t>This is a toy problem, but what is coming down the pipeline?</a:t>
            </a:r>
            <a:endParaRPr sz="2420"/>
          </a:p>
        </p:txBody>
      </p:sp>
      <p:pic>
        <p:nvPicPr>
          <p:cNvPr id="118" name="Google Shape;118;p23" title="Screenshot 2026-08-01 at 19.18.2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550" y="1869400"/>
            <a:ext cx="4369460" cy="114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3" title="Screenshot 2026-08-01 at 19.26.0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8575" y="728175"/>
            <a:ext cx="3350926" cy="114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3" title="Screenshot 2026-08-01 at 19.24.0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60300" y="757526"/>
            <a:ext cx="4572000" cy="177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3" title="Screenshot 2026-08-01 at 19.28.12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56817" y="2571750"/>
            <a:ext cx="5026433" cy="242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3" title="Screenshot 2026-08-01 at 19.35.18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1700" y="2435456"/>
            <a:ext cx="2645124" cy="26974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 questions for us</a:t>
            </a:r>
            <a:endParaRPr/>
          </a:p>
        </p:txBody>
      </p:sp>
      <p:sp>
        <p:nvSpPr>
          <p:cNvPr id="128" name="Google Shape;128;p24"/>
          <p:cNvSpPr txBox="1"/>
          <p:nvPr>
            <p:ph idx="1" type="body"/>
          </p:nvPr>
        </p:nvSpPr>
        <p:spPr>
          <a:xfrm>
            <a:off x="272250" y="1138775"/>
            <a:ext cx="8599500" cy="366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Is (computational/theoretical) astronomy fundamentally different from mathematics or computer science, fields that are already undergoing significant change due to automated AI research?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If AI is able to automate significant chunks of our work, what will our roles become? What about the roles of people at different career stages?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How will the </a:t>
            </a:r>
            <a:r>
              <a:rPr lang="en"/>
              <a:t>scientific</a:t>
            </a:r>
            <a:r>
              <a:rPr lang="en"/>
              <a:t> process differ between institutes that have access to these tools and ones that do not have access? How will this evolve over time?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Do we need to rethink the structures within which we do science? What about how we disseminate science?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/>
              <a:t>What skills would a researcher need in this new paradigm?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 title="Screenshot 2026-07-31 at 18.34.3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8620" y="554738"/>
            <a:ext cx="7526776" cy="403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 title="646a570927df32771ea85e13e8b7a6e5b8440bc2-895x105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81975" y="0"/>
            <a:ext cx="438004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/>
          <p:nvPr/>
        </p:nvSpPr>
        <p:spPr>
          <a:xfrm>
            <a:off x="6816925" y="4681800"/>
            <a:ext cx="2203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Cerebras 2026</a:t>
            </a:r>
            <a:endParaRPr sz="1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353700"/>
            <a:ext cx="4380300" cy="67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Multimodal Universe x HATS</a:t>
            </a:r>
            <a:endParaRPr/>
          </a:p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109800" y="1029300"/>
            <a:ext cx="4784100" cy="371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The MMU is a 80TB dataset of 30+ astronomical modalities that we have newly converted into the HATS dataset format</a:t>
            </a:r>
            <a:endParaRPr sz="18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It contains galaxy postage stamp imagery, spectra, time series, and more</a:t>
            </a:r>
            <a:endParaRPr sz="1800"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We have uploaded these datasets onto Hugging Face, with cross-matches and raw data now streamable to your laptop</a:t>
            </a:r>
            <a:endParaRPr sz="1800"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 sz="1800"/>
              <a:t>This means you only need ~4GB of RAM to load and crossmatch e.g. DESI spectra and the Legacy Survey</a:t>
            </a:r>
            <a:endParaRPr sz="1800"/>
          </a:p>
        </p:txBody>
      </p:sp>
      <p:pic>
        <p:nvPicPr>
          <p:cNvPr id="75" name="Google Shape;75;p16" title="car_meme_sticker_hf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0687" y="150575"/>
            <a:ext cx="3666028" cy="209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6" title="qr-code(12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34650" y="2464050"/>
            <a:ext cx="2558100" cy="255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7" title="mmu_1-5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1100" y="152400"/>
            <a:ext cx="392416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8" title="Screenshot 2026-07-31 at 18.10.02.png"/>
          <p:cNvPicPr preferRelativeResize="0"/>
          <p:nvPr/>
        </p:nvPicPr>
        <p:blipFill rotWithShape="1">
          <a:blip r:embed="rId3">
            <a:alphaModFix/>
          </a:blip>
          <a:srcRect b="0" l="0" r="0" t="-1574"/>
          <a:stretch/>
        </p:blipFill>
        <p:spPr>
          <a:xfrm>
            <a:off x="152400" y="430169"/>
            <a:ext cx="8839199" cy="4283151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7" name="Google Shape;87;p18"/>
          <p:cNvSpPr/>
          <p:nvPr/>
        </p:nvSpPr>
        <p:spPr>
          <a:xfrm>
            <a:off x="426300" y="1856628"/>
            <a:ext cx="3670800" cy="392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9" title="autoresearch_timelapse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3004" y="0"/>
            <a:ext cx="685798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9" name="Google Shape;99;p20" title="aug1_rows_per_sec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00" y="457500"/>
            <a:ext cx="9020800" cy="422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/>
          <p:nvPr>
            <p:ph type="title"/>
          </p:nvPr>
        </p:nvSpPr>
        <p:spPr>
          <a:xfrm>
            <a:off x="311700" y="1165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was kept</a:t>
            </a:r>
            <a:endParaRPr/>
          </a:p>
        </p:txBody>
      </p:sp>
      <p:sp>
        <p:nvSpPr>
          <p:cNvPr id="105" name="Google Shape;105;p21"/>
          <p:cNvSpPr txBox="1"/>
          <p:nvPr>
            <p:ph idx="1" type="body"/>
          </p:nvPr>
        </p:nvSpPr>
        <p:spPr>
          <a:xfrm>
            <a:off x="311700" y="853475"/>
            <a:ext cx="8520600" cy="445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Exp 1: baseline, 6.4 rows/s. Raw CatalogStream over the crossmatch.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Exp 7: column projection (6d5310a). Passed columns_a/columns_b to open_crossmatch so only image, spectrum, ra, dec, object_id are read.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Exp 13: to_dict(orient="records") (660b85e). Replaced chunk.iterrows(). iterrows builds a Series object per row (dtype coercion, index alloc); to_dict does one bulk conversion per chunk.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Exp 37: in-process worker, no dashboard (5e3c979). Single-worker scheduler means chunks are returned without pickling across a process boundary.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Char char="●"/>
            </a:pPr>
            <a:r>
              <a:rPr lang="en"/>
              <a:t>Exp 40: drop redundant patch (32ea86d). c</a:t>
            </a:r>
            <a:r>
              <a:rPr lang="en"/>
              <a:t>lient.run(prepare.patch_lsdb_empty_margin)</a:t>
            </a:r>
            <a:r>
              <a:rPr lang="en"/>
              <a:t>was a no-op round-trip.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