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Default Extension="png" ContentType="image/png"/>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sldIdLst>
    <p:sldId id="256" r:id="rId2"/>
    <p:sldId id="258" r:id="rId3"/>
    <p:sldId id="283" r:id="rId4"/>
    <p:sldId id="260" r:id="rId5"/>
    <p:sldId id="267" r:id="rId6"/>
    <p:sldId id="262" r:id="rId7"/>
    <p:sldId id="263" r:id="rId8"/>
    <p:sldId id="265" r:id="rId9"/>
    <p:sldId id="268" r:id="rId10"/>
    <p:sldId id="269" r:id="rId11"/>
    <p:sldId id="270" r:id="rId12"/>
    <p:sldId id="282" r:id="rId13"/>
    <p:sldId id="271" r:id="rId14"/>
    <p:sldId id="272" r:id="rId15"/>
    <p:sldId id="273" r:id="rId16"/>
    <p:sldId id="274" r:id="rId17"/>
    <p:sldId id="279" r:id="rId18"/>
    <p:sldId id="280" r:id="rId19"/>
    <p:sldId id="266" r:id="rId20"/>
    <p:sldId id="281" r:id="rId21"/>
    <p:sldId id="284" r:id="rId22"/>
    <p:sldId id="285" r:id="rId23"/>
    <p:sldId id="277" r:id="rId24"/>
    <p:sldId id="27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Mark Weber" initials="LA"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snapVertSplitter="1" vertBarState="minimized" horzBarState="maximized">
    <p:restoredLeft sz="19211" autoAdjust="0"/>
    <p:restoredTop sz="94660"/>
  </p:normalViewPr>
  <p:slideViewPr>
    <p:cSldViewPr snapToGrid="0" snapToObjects="1">
      <p:cViewPr varScale="1">
        <p:scale>
          <a:sx n="155" d="100"/>
          <a:sy n="155" d="100"/>
        </p:scale>
        <p:origin x="-20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1"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commentAuthors" Target="commentAuthors.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esProps" Target="presProps.xml"/><Relationship Id="rId26" Type="http://schemas.openxmlformats.org/officeDocument/2006/relationships/printerSettings" Target="printerSettings/printerSettings1.bin"/><Relationship Id="rId30" Type="http://schemas.openxmlformats.org/officeDocument/2006/relationships/theme" Target="theme/theme1.xml"/><Relationship Id="rId11" Type="http://schemas.openxmlformats.org/officeDocument/2006/relationships/slide" Target="slides/slide10.xml"/><Relationship Id="rId29" Type="http://schemas.openxmlformats.org/officeDocument/2006/relationships/viewProps" Target="view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a:t>Click to edit Master subtitle style</a:t>
            </a:r>
          </a:p>
        </p:txBody>
      </p:sp>
      <p:sp>
        <p:nvSpPr>
          <p:cNvPr id="4" name="Date Placeholder 3"/>
          <p:cNvSpPr>
            <a:spLocks noGrp="1"/>
          </p:cNvSpPr>
          <p:nvPr>
            <p:ph type="dt" sz="half" idx="10"/>
          </p:nvPr>
        </p:nvSpPr>
        <p:spPr/>
        <p:txBody>
          <a:bodyPr/>
          <a:lstStyle/>
          <a:p>
            <a:fld id="{9D3C7AF3-35E6-F040-9741-B5E4BED67EFD}" type="datetimeFigureOut">
              <a:rPr/>
              <a:pPr/>
              <a:t>7/1/11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90473-714B-4546-9B9F-E43258D8BB2A}" type="slidenum">
              <a:rPr/>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3C7AF3-35E6-F040-9741-B5E4BED67EFD}" type="datetimeFigureOut">
              <a:rPr/>
              <a:pPr/>
              <a:t>7/1/11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3C7AF3-35E6-F040-9741-B5E4BED67EFD}" type="datetimeFigureOut">
              <a:rPr/>
              <a:pPr/>
              <a:t>7/1/11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3C7AF3-35E6-F040-9741-B5E4BED67EFD}" type="datetimeFigureOut">
              <a:rPr/>
              <a:pPr/>
              <a:t>7/1/11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D3C7AF3-35E6-F040-9741-B5E4BED67EFD}" type="datetimeFigureOut">
              <a:rPr/>
              <a:pPr/>
              <a:t>7/1/11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90473-714B-4546-9B9F-E43258D8BB2A}" type="slidenum">
              <a: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3C7AF3-35E6-F040-9741-B5E4BED67EFD}" type="datetimeFigureOut">
              <a:rPr/>
              <a:pPr/>
              <a:t>7/1/11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D3C7AF3-35E6-F040-9741-B5E4BED67EFD}" type="datetimeFigureOut">
              <a:rPr/>
              <a:pPr/>
              <a:t>7/1/11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D3C7AF3-35E6-F040-9741-B5E4BED67EFD}" type="datetimeFigureOut">
              <a:rPr/>
              <a:pPr/>
              <a:t>7/1/11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C7AF3-35E6-F040-9741-B5E4BED67EFD}" type="datetimeFigureOut">
              <a:rPr/>
              <a:pPr/>
              <a:t>7/1/11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590473-714B-4546-9B9F-E43258D8BB2A}" type="slidenum">
              <a: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D3C7AF3-35E6-F040-9741-B5E4BED67EFD}" type="datetimeFigureOut">
              <a:rPr/>
              <a:pPr/>
              <a:t>7/1/11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90473-714B-4546-9B9F-E43258D8BB2A}" type="slidenum">
              <a:rPr/>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D3C7AF3-35E6-F040-9741-B5E4BED67EFD}" type="datetimeFigureOut">
              <a:rPr/>
              <a:pPr/>
              <a:t>7/1/11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3E590473-714B-4546-9B9F-E43258D8BB2A}" type="slidenum">
              <a: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9D3C7AF3-35E6-F040-9741-B5E4BED67EFD}" type="datetimeFigureOut">
              <a:rPr/>
              <a:pPr/>
              <a:t>7/1/11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3E590473-714B-4546-9B9F-E43258D8BB2A}" type="slidenum">
              <a: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3"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image" Target="../media/image14.png"/><Relationship Id="rId5" Type="http://schemas.openxmlformats.org/officeDocument/2006/relationships/image" Target="../media/image15.png"/><Relationship Id="rId7"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3.png"/><Relationship Id="rId6" Type="http://schemas.openxmlformats.org/officeDocument/2006/relationships/image" Target="../media/image16.png"/></Relationships>
</file>

<file path=ppt/slides/_rels/slide14.xml.rels><?xml version="1.0" encoding="UTF-8" standalone="yes"?>
<Relationships xmlns="http://schemas.openxmlformats.org/package/2006/relationships"><Relationship Id="rId4" Type="http://schemas.openxmlformats.org/officeDocument/2006/relationships/image" Target="../media/image14.png"/><Relationship Id="rId5" Type="http://schemas.openxmlformats.org/officeDocument/2006/relationships/image" Target="../media/image15.png"/><Relationship Id="rId7"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3.png"/><Relationship Id="rId6" Type="http://schemas.openxmlformats.org/officeDocument/2006/relationships/image" Target="../media/image16.png"/></Relationships>
</file>

<file path=ppt/slides/_rels/slide15.xml.rels><?xml version="1.0" encoding="UTF-8" standalone="yes"?>
<Relationships xmlns="http://schemas.openxmlformats.org/package/2006/relationships"><Relationship Id="rId6" Type="http://schemas.openxmlformats.org/officeDocument/2006/relationships/image" Target="../media/image21.png"/><Relationship Id="rId4"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8.png"/><Relationship Id="rId5" Type="http://schemas.openxmlformats.org/officeDocument/2006/relationships/image" Target="../media/image20.png"/></Relationships>
</file>

<file path=ppt/slides/_rels/slide16.xml.rels><?xml version="1.0" encoding="UTF-8" standalone="yes"?>
<Relationships xmlns="http://schemas.openxmlformats.org/package/2006/relationships"><Relationship Id="rId6" Type="http://schemas.openxmlformats.org/officeDocument/2006/relationships/image" Target="../media/image21.png"/><Relationship Id="rId4"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8.png"/><Relationship Id="rId5" Type="http://schemas.openxmlformats.org/officeDocument/2006/relationships/image" Target="../media/image2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4" Type="http://schemas.openxmlformats.org/officeDocument/2006/relationships/image" Target="../media/image25.png"/><Relationship Id="rId1" Type="http://schemas.openxmlformats.org/officeDocument/2006/relationships/slideLayout" Target="../slideLayouts/slideLayout2.xml"/><Relationship Id="rId2" Type="http://schemas.openxmlformats.org/officeDocument/2006/relationships/image" Target="../media/image23.png"/><Relationship Id="rId3" Type="http://schemas.openxmlformats.org/officeDocument/2006/relationships/image" Target="../media/image24.png"/><Relationship Id="rId5" Type="http://schemas.openxmlformats.org/officeDocument/2006/relationships/image" Target="../media/image26.png"/></Relationships>
</file>

<file path=ppt/slides/_rels/slide22.xml.rels><?xml version="1.0" encoding="UTF-8" standalone="yes"?>
<Relationships xmlns="http://schemas.openxmlformats.org/package/2006/relationships"><Relationship Id="rId4" Type="http://schemas.openxmlformats.org/officeDocument/2006/relationships/image" Target="../media/image25.png"/><Relationship Id="rId1" Type="http://schemas.openxmlformats.org/officeDocument/2006/relationships/slideLayout" Target="../slideLayouts/slideLayout2.xml"/><Relationship Id="rId2" Type="http://schemas.openxmlformats.org/officeDocument/2006/relationships/image" Target="../media/image23.png"/><Relationship Id="rId3" Type="http://schemas.openxmlformats.org/officeDocument/2006/relationships/image" Target="../media/image24.png"/><Relationship Id="rId5" Type="http://schemas.openxmlformats.org/officeDocument/2006/relationships/image" Target="../media/image2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image" Target="../media/image7.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 Id="rId5"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865783" y="596261"/>
            <a:ext cx="7439559" cy="1938992"/>
          </a:xfrm>
          <a:prstGeom prst="rect">
            <a:avLst/>
          </a:prstGeom>
          <a:noFill/>
        </p:spPr>
        <p:txBody>
          <a:bodyPr wrap="square" rtlCol="0">
            <a:spAutoFit/>
          </a:bodyPr>
          <a:lstStyle/>
          <a:p>
            <a:pPr algn="ctr"/>
            <a:r>
              <a:rPr lang="en-US" sz="4000" dirty="0" smtClean="0">
                <a:latin typeface="Copperplate"/>
                <a:cs typeface="Copperplate"/>
              </a:rPr>
              <a:t>Characterizing </a:t>
            </a:r>
            <a:r>
              <a:rPr lang="en-US" sz="4000" dirty="0" err="1" smtClean="0">
                <a:latin typeface="Copperplate"/>
                <a:cs typeface="Copperplate"/>
              </a:rPr>
              <a:t>Underconstrained</a:t>
            </a:r>
            <a:endParaRPr lang="en-US" sz="4000" dirty="0" smtClean="0">
              <a:latin typeface="Copperplate"/>
              <a:cs typeface="Copperplate"/>
            </a:endParaRPr>
          </a:p>
          <a:p>
            <a:pPr algn="ctr"/>
            <a:r>
              <a:rPr lang="en-US" sz="4000" dirty="0" smtClean="0">
                <a:latin typeface="Copperplate"/>
                <a:cs typeface="Copperplate"/>
              </a:rPr>
              <a:t>DEM </a:t>
            </a:r>
            <a:r>
              <a:rPr lang="en-US" sz="4000" dirty="0">
                <a:latin typeface="Copperplate"/>
                <a:cs typeface="Copperplate"/>
              </a:rPr>
              <a:t>Analysis</a:t>
            </a:r>
          </a:p>
        </p:txBody>
      </p:sp>
      <p:sp>
        <p:nvSpPr>
          <p:cNvPr id="5" name="TextBox 4"/>
          <p:cNvSpPr txBox="1"/>
          <p:nvPr/>
        </p:nvSpPr>
        <p:spPr>
          <a:xfrm>
            <a:off x="3341953" y="3060724"/>
            <a:ext cx="2568536" cy="523220"/>
          </a:xfrm>
          <a:prstGeom prst="rect">
            <a:avLst/>
          </a:prstGeom>
          <a:noFill/>
        </p:spPr>
        <p:txBody>
          <a:bodyPr wrap="none" rtlCol="0">
            <a:spAutoFit/>
          </a:bodyPr>
          <a:lstStyle/>
          <a:p>
            <a:r>
              <a:rPr lang="en-US" sz="2800" dirty="0">
                <a:latin typeface="Copperplate"/>
                <a:cs typeface="Copperplate"/>
              </a:rPr>
              <a:t>Mark </a:t>
            </a:r>
            <a:r>
              <a:rPr lang="en-US" sz="2800" dirty="0" smtClean="0">
                <a:latin typeface="Copperplate"/>
                <a:cs typeface="Copperplate"/>
              </a:rPr>
              <a:t>Weber*</a:t>
            </a:r>
            <a:endParaRPr lang="en-US" sz="2800" baseline="30000" dirty="0">
              <a:latin typeface="Copperplate"/>
              <a:cs typeface="Copperplate"/>
            </a:endParaRPr>
          </a:p>
        </p:txBody>
      </p:sp>
      <p:sp>
        <p:nvSpPr>
          <p:cNvPr id="6" name="TextBox 5"/>
          <p:cNvSpPr txBox="1"/>
          <p:nvPr/>
        </p:nvSpPr>
        <p:spPr>
          <a:xfrm>
            <a:off x="1543140" y="5642542"/>
            <a:ext cx="5817651" cy="369332"/>
          </a:xfrm>
          <a:prstGeom prst="rect">
            <a:avLst/>
          </a:prstGeom>
          <a:noFill/>
        </p:spPr>
        <p:txBody>
          <a:bodyPr wrap="none" rtlCol="0">
            <a:spAutoFit/>
          </a:bodyPr>
          <a:lstStyle/>
          <a:p>
            <a:pPr marL="342900" indent="-342900"/>
            <a:r>
              <a:rPr lang="en-US" dirty="0" smtClean="0">
                <a:latin typeface="Copperplate"/>
                <a:cs typeface="Copperplate"/>
              </a:rPr>
              <a:t>*Harvard</a:t>
            </a:r>
            <a:r>
              <a:rPr lang="en-US" dirty="0">
                <a:latin typeface="Copperplate"/>
                <a:cs typeface="Copperplate"/>
              </a:rPr>
              <a:t>-Smithsonian Center for </a:t>
            </a:r>
            <a:r>
              <a:rPr lang="en-US" dirty="0" smtClean="0">
                <a:latin typeface="Copperplate"/>
                <a:cs typeface="Copperplate"/>
              </a:rPr>
              <a:t>Astrophysics</a:t>
            </a:r>
            <a:endParaRPr lang="en-US" dirty="0">
              <a:latin typeface="Copperplate"/>
              <a:cs typeface="Copperplate"/>
            </a:endParaRPr>
          </a:p>
        </p:txBody>
      </p:sp>
      <p:sp>
        <p:nvSpPr>
          <p:cNvPr id="7" name="TextBox 6"/>
          <p:cNvSpPr txBox="1"/>
          <p:nvPr/>
        </p:nvSpPr>
        <p:spPr>
          <a:xfrm>
            <a:off x="2078768" y="3795882"/>
            <a:ext cx="4955203" cy="923330"/>
          </a:xfrm>
          <a:prstGeom prst="rect">
            <a:avLst/>
          </a:prstGeom>
          <a:noFill/>
        </p:spPr>
        <p:txBody>
          <a:bodyPr wrap="none" rtlCol="0">
            <a:spAutoFit/>
          </a:bodyPr>
          <a:lstStyle/>
          <a:p>
            <a:pPr marL="342900" indent="-342900" algn="ctr"/>
            <a:r>
              <a:rPr lang="en-US" dirty="0" err="1" smtClean="0">
                <a:latin typeface="Copperplate"/>
                <a:cs typeface="Copperplate"/>
              </a:rPr>
              <a:t>CfA</a:t>
            </a:r>
            <a:r>
              <a:rPr lang="en-US" dirty="0" smtClean="0">
                <a:latin typeface="Copperplate"/>
                <a:cs typeface="Copperplate"/>
              </a:rPr>
              <a:t> – Harvard – UCI </a:t>
            </a:r>
            <a:r>
              <a:rPr lang="en-US" dirty="0" err="1" smtClean="0">
                <a:latin typeface="Copperplate"/>
                <a:cs typeface="Copperplate"/>
              </a:rPr>
              <a:t>AstroStats</a:t>
            </a:r>
            <a:r>
              <a:rPr lang="en-US" dirty="0" smtClean="0">
                <a:latin typeface="Copperplate"/>
                <a:cs typeface="Copperplate"/>
              </a:rPr>
              <a:t> Seminar</a:t>
            </a:r>
          </a:p>
          <a:p>
            <a:pPr marL="342900" indent="-342900" algn="ctr"/>
            <a:r>
              <a:rPr lang="en-US" dirty="0" smtClean="0">
                <a:latin typeface="Copperplate"/>
                <a:cs typeface="Copperplate"/>
              </a:rPr>
              <a:t>Cambridge, MA</a:t>
            </a:r>
          </a:p>
          <a:p>
            <a:pPr marL="342900" indent="-342900" algn="ctr"/>
            <a:r>
              <a:rPr lang="en-US" dirty="0">
                <a:latin typeface="Copperplate"/>
                <a:cs typeface="Copperplate"/>
              </a:rPr>
              <a:t>July </a:t>
            </a:r>
            <a:r>
              <a:rPr lang="en-US" dirty="0" smtClean="0">
                <a:latin typeface="Copperplate"/>
                <a:cs typeface="Copperplate"/>
              </a:rPr>
              <a:t>26, </a:t>
            </a:r>
            <a:r>
              <a:rPr lang="en-US" dirty="0">
                <a:latin typeface="Copperplate"/>
                <a:cs typeface="Copperplate"/>
              </a:rPr>
              <a:t>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“Under-Constrained” Aspect</a:t>
            </a:r>
          </a:p>
        </p:txBody>
      </p:sp>
      <p:sp>
        <p:nvSpPr>
          <p:cNvPr id="4" name="TextBox 3"/>
          <p:cNvSpPr txBox="1"/>
          <p:nvPr/>
        </p:nvSpPr>
        <p:spPr>
          <a:xfrm>
            <a:off x="2007815" y="1659431"/>
            <a:ext cx="5116285" cy="646331"/>
          </a:xfrm>
          <a:prstGeom prst="rect">
            <a:avLst/>
          </a:prstGeom>
          <a:noFill/>
        </p:spPr>
        <p:txBody>
          <a:bodyPr wrap="square" rtlCol="0" anchor="ctr">
            <a:spAutoFit/>
          </a:bodyPr>
          <a:lstStyle/>
          <a:p>
            <a:pPr algn="ctr"/>
            <a:r>
              <a:rPr lang="en-US">
                <a:solidFill>
                  <a:srgbClr val="FF0000"/>
                </a:solidFill>
              </a:rPr>
              <a:t>These two DEMs give the </a:t>
            </a:r>
            <a:r>
              <a:rPr lang="en-US" i="1">
                <a:solidFill>
                  <a:srgbClr val="FF0000"/>
                </a:solidFill>
              </a:rPr>
              <a:t>SAME EXACT </a:t>
            </a:r>
            <a:r>
              <a:rPr lang="en-US">
                <a:solidFill>
                  <a:srgbClr val="FF0000"/>
                </a:solidFill>
              </a:rPr>
              <a:t>observations in the six AIA Fe-dominated EUV channels!</a:t>
            </a:r>
          </a:p>
        </p:txBody>
      </p:sp>
      <p:pic>
        <p:nvPicPr>
          <p:cNvPr id="6" name="Picture 5" descr="Fig01b.png"/>
          <p:cNvPicPr>
            <a:picLocks noChangeAspect="1"/>
          </p:cNvPicPr>
          <p:nvPr/>
        </p:nvPicPr>
        <p:blipFill>
          <a:blip r:embed="rId2"/>
          <a:stretch>
            <a:fillRect/>
          </a:stretch>
        </p:blipFill>
        <p:spPr>
          <a:xfrm>
            <a:off x="1083151" y="2323203"/>
            <a:ext cx="6128717" cy="426253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The Data-constrained and Unconstrained Parts</a:t>
            </a:r>
          </a:p>
        </p:txBody>
      </p:sp>
      <p:sp>
        <p:nvSpPr>
          <p:cNvPr id="4" name="TextBox 3"/>
          <p:cNvSpPr txBox="1"/>
          <p:nvPr/>
        </p:nvSpPr>
        <p:spPr>
          <a:xfrm>
            <a:off x="255852" y="2092491"/>
            <a:ext cx="8588183" cy="3139321"/>
          </a:xfrm>
          <a:prstGeom prst="rect">
            <a:avLst/>
          </a:prstGeom>
          <a:noFill/>
        </p:spPr>
        <p:txBody>
          <a:bodyPr wrap="square" rtlCol="0">
            <a:spAutoFit/>
          </a:bodyPr>
          <a:lstStyle/>
          <a:p>
            <a:r>
              <a:rPr lang="en-US"/>
              <a:t>Consider a DEM reconstruction with the six AIA Fe-dominated EUV channels (94, 131, 171, 193, 211, 335), using a temperature grid with 21 steps from logT = 5.5 to 7.5.</a:t>
            </a:r>
          </a:p>
          <a:p>
            <a:endParaRPr lang="en-US"/>
          </a:p>
          <a:p>
            <a:pPr>
              <a:buFont typeface="Wingdings" charset="2"/>
              <a:buChar char="è"/>
            </a:pPr>
            <a:r>
              <a:rPr lang="en-US"/>
              <a:t> 6 data and 21 unknowns</a:t>
            </a:r>
          </a:p>
          <a:p>
            <a:pPr>
              <a:buFont typeface="Wingdings" charset="2"/>
              <a:buChar char="è"/>
            </a:pPr>
            <a:endParaRPr lang="en-US"/>
          </a:p>
          <a:p>
            <a:r>
              <a:rPr lang="en-US"/>
              <a:t>Singular Value Decomposition allows us to calculate a 21-member basis set for DEM functions </a:t>
            </a:r>
            <a:r>
              <a:rPr lang="en-US" i="1"/>
              <a:t>for these temperature responses on this temperature grid</a:t>
            </a:r>
            <a:r>
              <a:rPr lang="en-US"/>
              <a:t>.</a:t>
            </a:r>
          </a:p>
          <a:p>
            <a:endParaRPr lang="en-US"/>
          </a:p>
          <a:p>
            <a:r>
              <a:rPr lang="en-US"/>
              <a:t>6 particular members (the “real” part of the basis set) have their linear coefficients uniquely determined by the 6 data values. The other 15 functions comprise the “null” basis.</a:t>
            </a:r>
          </a:p>
        </p:txBody>
      </p:sp>
      <p:pic>
        <p:nvPicPr>
          <p:cNvPr id="5" name="Picture 4" descr="eqn02a.png"/>
          <p:cNvPicPr>
            <a:picLocks noChangeAspect="1"/>
          </p:cNvPicPr>
          <p:nvPr/>
        </p:nvPicPr>
        <p:blipFill>
          <a:blip r:embed="rId2"/>
          <a:stretch>
            <a:fillRect/>
          </a:stretch>
        </p:blipFill>
        <p:spPr>
          <a:xfrm>
            <a:off x="2571750" y="5612192"/>
            <a:ext cx="4000500" cy="444500"/>
          </a:xfrm>
          <a:prstGeom prst="rect">
            <a:avLst/>
          </a:prstGeom>
        </p:spPr>
      </p:pic>
      <p:sp>
        <p:nvSpPr>
          <p:cNvPr id="6" name="TextBox 5"/>
          <p:cNvSpPr txBox="1"/>
          <p:nvPr/>
        </p:nvSpPr>
        <p:spPr>
          <a:xfrm>
            <a:off x="4095750" y="6168574"/>
            <a:ext cx="2511249" cy="369332"/>
          </a:xfrm>
          <a:prstGeom prst="rect">
            <a:avLst/>
          </a:prstGeom>
          <a:noFill/>
        </p:spPr>
        <p:txBody>
          <a:bodyPr wrap="none" rtlCol="0">
            <a:spAutoFit/>
          </a:bodyPr>
          <a:lstStyle/>
          <a:p>
            <a:r>
              <a:rPr lang="en-US"/>
              <a:t>i = 1 to 6;             j = 1 to 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Real and Null Basis Functions</a:t>
            </a:r>
          </a:p>
        </p:txBody>
      </p:sp>
      <p:pic>
        <p:nvPicPr>
          <p:cNvPr id="4" name="Picture 3" descr="basis.png"/>
          <p:cNvPicPr>
            <a:picLocks noChangeAspect="1"/>
          </p:cNvPicPr>
          <p:nvPr/>
        </p:nvPicPr>
        <p:blipFill>
          <a:blip r:embed="rId2"/>
          <a:stretch>
            <a:fillRect/>
          </a:stretch>
        </p:blipFill>
        <p:spPr>
          <a:xfrm>
            <a:off x="0" y="2400609"/>
            <a:ext cx="4329497" cy="3074019"/>
          </a:xfrm>
          <a:prstGeom prst="rect">
            <a:avLst/>
          </a:prstGeom>
        </p:spPr>
      </p:pic>
      <p:pic>
        <p:nvPicPr>
          <p:cNvPr id="5" name="Picture 4" descr="nullbasis.png"/>
          <p:cNvPicPr>
            <a:picLocks noChangeAspect="1"/>
          </p:cNvPicPr>
          <p:nvPr/>
        </p:nvPicPr>
        <p:blipFill>
          <a:blip r:embed="rId3"/>
          <a:stretch>
            <a:fillRect/>
          </a:stretch>
        </p:blipFill>
        <p:spPr>
          <a:xfrm>
            <a:off x="4271405" y="2053725"/>
            <a:ext cx="4852034" cy="3429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The Data-constrained and Unconstrained Parts</a:t>
            </a:r>
          </a:p>
        </p:txBody>
      </p:sp>
      <p:pic>
        <p:nvPicPr>
          <p:cNvPr id="5" name="Picture 4" descr="eqn02a.png"/>
          <p:cNvPicPr>
            <a:picLocks noChangeAspect="1"/>
          </p:cNvPicPr>
          <p:nvPr/>
        </p:nvPicPr>
        <p:blipFill>
          <a:blip r:embed="rId2"/>
          <a:stretch>
            <a:fillRect/>
          </a:stretch>
        </p:blipFill>
        <p:spPr>
          <a:xfrm>
            <a:off x="2571750" y="1644952"/>
            <a:ext cx="4000500" cy="444500"/>
          </a:xfrm>
          <a:prstGeom prst="rect">
            <a:avLst/>
          </a:prstGeom>
        </p:spPr>
      </p:pic>
      <p:sp>
        <p:nvSpPr>
          <p:cNvPr id="6" name="TextBox 5"/>
          <p:cNvSpPr txBox="1"/>
          <p:nvPr/>
        </p:nvSpPr>
        <p:spPr>
          <a:xfrm>
            <a:off x="4095750" y="2089452"/>
            <a:ext cx="2511249" cy="369332"/>
          </a:xfrm>
          <a:prstGeom prst="rect">
            <a:avLst/>
          </a:prstGeom>
          <a:noFill/>
        </p:spPr>
        <p:txBody>
          <a:bodyPr wrap="none" rtlCol="0">
            <a:spAutoFit/>
          </a:bodyPr>
          <a:lstStyle/>
          <a:p>
            <a:r>
              <a:rPr lang="en-US"/>
              <a:t>i = 1 to 6;             j = 1 to 15</a:t>
            </a:r>
          </a:p>
        </p:txBody>
      </p:sp>
      <p:pic>
        <p:nvPicPr>
          <p:cNvPr id="7" name="Picture 6" descr="eqn02b.png"/>
          <p:cNvPicPr>
            <a:picLocks noChangeAspect="1"/>
          </p:cNvPicPr>
          <p:nvPr/>
        </p:nvPicPr>
        <p:blipFill>
          <a:blip r:embed="rId3"/>
          <a:stretch>
            <a:fillRect/>
          </a:stretch>
        </p:blipFill>
        <p:spPr>
          <a:xfrm>
            <a:off x="3232150" y="2458784"/>
            <a:ext cx="2679700" cy="381000"/>
          </a:xfrm>
          <a:prstGeom prst="rect">
            <a:avLst/>
          </a:prstGeom>
        </p:spPr>
      </p:pic>
      <p:pic>
        <p:nvPicPr>
          <p:cNvPr id="8" name="Picture 7" descr="eqn02c.png"/>
          <p:cNvPicPr>
            <a:picLocks noChangeAspect="1"/>
          </p:cNvPicPr>
          <p:nvPr/>
        </p:nvPicPr>
        <p:blipFill>
          <a:blip r:embed="rId4"/>
          <a:stretch>
            <a:fillRect/>
          </a:stretch>
        </p:blipFill>
        <p:spPr>
          <a:xfrm>
            <a:off x="3232150" y="5408386"/>
            <a:ext cx="3492500" cy="431800"/>
          </a:xfrm>
          <a:prstGeom prst="rect">
            <a:avLst/>
          </a:prstGeom>
        </p:spPr>
      </p:pic>
      <p:pic>
        <p:nvPicPr>
          <p:cNvPr id="9" name="Picture 8" descr="eqn02d.png"/>
          <p:cNvPicPr>
            <a:picLocks noChangeAspect="1"/>
          </p:cNvPicPr>
          <p:nvPr/>
        </p:nvPicPr>
        <p:blipFill>
          <a:blip r:embed="rId5"/>
          <a:stretch>
            <a:fillRect/>
          </a:stretch>
        </p:blipFill>
        <p:spPr>
          <a:xfrm>
            <a:off x="3232150" y="6057171"/>
            <a:ext cx="3035300" cy="419100"/>
          </a:xfrm>
          <a:prstGeom prst="rect">
            <a:avLst/>
          </a:prstGeom>
        </p:spPr>
      </p:pic>
      <p:sp>
        <p:nvSpPr>
          <p:cNvPr id="10" name="TextBox 9"/>
          <p:cNvSpPr txBox="1"/>
          <p:nvPr/>
        </p:nvSpPr>
        <p:spPr>
          <a:xfrm>
            <a:off x="2583845" y="5434569"/>
            <a:ext cx="431053" cy="369332"/>
          </a:xfrm>
          <a:prstGeom prst="rect">
            <a:avLst/>
          </a:prstGeom>
          <a:noFill/>
        </p:spPr>
        <p:txBody>
          <a:bodyPr wrap="none" rtlCol="0">
            <a:spAutoFit/>
          </a:bodyPr>
          <a:lstStyle/>
          <a:p>
            <a:r>
              <a:rPr lang="en-US">
                <a:latin typeface="Wingdings"/>
                <a:ea typeface="Wingdings"/>
                <a:cs typeface="Wingdings"/>
              </a:rPr>
              <a:t></a:t>
            </a:r>
            <a:endParaRPr lang="en-US"/>
          </a:p>
        </p:txBody>
      </p:sp>
      <p:pic>
        <p:nvPicPr>
          <p:cNvPr id="11" name="Picture 10" descr="eqn03a.png"/>
          <p:cNvPicPr>
            <a:picLocks noChangeAspect="1"/>
          </p:cNvPicPr>
          <p:nvPr/>
        </p:nvPicPr>
        <p:blipFill>
          <a:blip r:embed="rId6"/>
          <a:stretch>
            <a:fillRect/>
          </a:stretch>
        </p:blipFill>
        <p:spPr>
          <a:xfrm>
            <a:off x="3304720" y="3786406"/>
            <a:ext cx="2781300" cy="431800"/>
          </a:xfrm>
          <a:prstGeom prst="rect">
            <a:avLst/>
          </a:prstGeom>
        </p:spPr>
      </p:pic>
      <p:pic>
        <p:nvPicPr>
          <p:cNvPr id="13" name="Picture 12" descr="eqn03c.png"/>
          <p:cNvPicPr>
            <a:picLocks noChangeAspect="1"/>
          </p:cNvPicPr>
          <p:nvPr/>
        </p:nvPicPr>
        <p:blipFill>
          <a:blip r:embed="rId7"/>
          <a:stretch>
            <a:fillRect/>
          </a:stretch>
        </p:blipFill>
        <p:spPr>
          <a:xfrm>
            <a:off x="3304720" y="4395403"/>
            <a:ext cx="3403600" cy="419100"/>
          </a:xfrm>
          <a:prstGeom prst="rect">
            <a:avLst/>
          </a:prstGeom>
        </p:spPr>
      </p:pic>
      <p:sp>
        <p:nvSpPr>
          <p:cNvPr id="14" name="TextBox 13"/>
          <p:cNvSpPr txBox="1"/>
          <p:nvPr/>
        </p:nvSpPr>
        <p:spPr>
          <a:xfrm>
            <a:off x="6398085" y="3782786"/>
            <a:ext cx="2080355" cy="369332"/>
          </a:xfrm>
          <a:prstGeom prst="rect">
            <a:avLst/>
          </a:prstGeom>
          <a:noFill/>
        </p:spPr>
        <p:txBody>
          <a:bodyPr wrap="none" rtlCol="0">
            <a:spAutoFit/>
          </a:bodyPr>
          <a:lstStyle/>
          <a:p>
            <a:r>
              <a:rPr lang="en-US"/>
              <a:t>for each j and any </a:t>
            </a:r>
            <a:r>
              <a:rPr lang="en-US">
                <a:latin typeface="Symbol" charset="2"/>
                <a:cs typeface="Symbol" charset="2"/>
              </a:rPr>
              <a:t>b</a:t>
            </a:r>
            <a:r>
              <a:rPr lang="en-US" baseline="-25000"/>
              <a:t>j</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The Data-constrained and Unconstrained Parts</a:t>
            </a:r>
          </a:p>
        </p:txBody>
      </p:sp>
      <p:pic>
        <p:nvPicPr>
          <p:cNvPr id="5" name="Picture 4" descr="eqn02a.png"/>
          <p:cNvPicPr>
            <a:picLocks noChangeAspect="1"/>
          </p:cNvPicPr>
          <p:nvPr/>
        </p:nvPicPr>
        <p:blipFill>
          <a:blip r:embed="rId2"/>
          <a:stretch>
            <a:fillRect/>
          </a:stretch>
        </p:blipFill>
        <p:spPr>
          <a:xfrm>
            <a:off x="2571750" y="1644952"/>
            <a:ext cx="4000500" cy="444500"/>
          </a:xfrm>
          <a:prstGeom prst="rect">
            <a:avLst/>
          </a:prstGeom>
        </p:spPr>
      </p:pic>
      <p:sp>
        <p:nvSpPr>
          <p:cNvPr id="6" name="TextBox 5"/>
          <p:cNvSpPr txBox="1"/>
          <p:nvPr/>
        </p:nvSpPr>
        <p:spPr>
          <a:xfrm>
            <a:off x="4095750" y="2089452"/>
            <a:ext cx="2511249" cy="369332"/>
          </a:xfrm>
          <a:prstGeom prst="rect">
            <a:avLst/>
          </a:prstGeom>
          <a:noFill/>
        </p:spPr>
        <p:txBody>
          <a:bodyPr wrap="none" rtlCol="0">
            <a:spAutoFit/>
          </a:bodyPr>
          <a:lstStyle/>
          <a:p>
            <a:r>
              <a:rPr lang="en-US"/>
              <a:t>i = 1 to 6;             j = 1 to 15</a:t>
            </a:r>
          </a:p>
        </p:txBody>
      </p:sp>
      <p:pic>
        <p:nvPicPr>
          <p:cNvPr id="7" name="Picture 6" descr="eqn02b.png"/>
          <p:cNvPicPr>
            <a:picLocks noChangeAspect="1"/>
          </p:cNvPicPr>
          <p:nvPr/>
        </p:nvPicPr>
        <p:blipFill>
          <a:blip r:embed="rId3"/>
          <a:stretch>
            <a:fillRect/>
          </a:stretch>
        </p:blipFill>
        <p:spPr>
          <a:xfrm>
            <a:off x="3232150" y="2458784"/>
            <a:ext cx="2679700" cy="381000"/>
          </a:xfrm>
          <a:prstGeom prst="rect">
            <a:avLst/>
          </a:prstGeom>
        </p:spPr>
      </p:pic>
      <p:pic>
        <p:nvPicPr>
          <p:cNvPr id="8" name="Picture 7" descr="eqn02c.png"/>
          <p:cNvPicPr>
            <a:picLocks noChangeAspect="1"/>
          </p:cNvPicPr>
          <p:nvPr/>
        </p:nvPicPr>
        <p:blipFill>
          <a:blip r:embed="rId4"/>
          <a:stretch>
            <a:fillRect/>
          </a:stretch>
        </p:blipFill>
        <p:spPr>
          <a:xfrm>
            <a:off x="3232150" y="5408386"/>
            <a:ext cx="3492500" cy="431800"/>
          </a:xfrm>
          <a:prstGeom prst="rect">
            <a:avLst/>
          </a:prstGeom>
        </p:spPr>
      </p:pic>
      <p:pic>
        <p:nvPicPr>
          <p:cNvPr id="9" name="Picture 8" descr="eqn02d.png"/>
          <p:cNvPicPr>
            <a:picLocks noChangeAspect="1"/>
          </p:cNvPicPr>
          <p:nvPr/>
        </p:nvPicPr>
        <p:blipFill>
          <a:blip r:embed="rId5"/>
          <a:stretch>
            <a:fillRect/>
          </a:stretch>
        </p:blipFill>
        <p:spPr>
          <a:xfrm>
            <a:off x="3232150" y="6057171"/>
            <a:ext cx="3035300" cy="419100"/>
          </a:xfrm>
          <a:prstGeom prst="rect">
            <a:avLst/>
          </a:prstGeom>
        </p:spPr>
      </p:pic>
      <p:sp>
        <p:nvSpPr>
          <p:cNvPr id="10" name="TextBox 9"/>
          <p:cNvSpPr txBox="1"/>
          <p:nvPr/>
        </p:nvSpPr>
        <p:spPr>
          <a:xfrm>
            <a:off x="2583845" y="5434569"/>
            <a:ext cx="431053" cy="369332"/>
          </a:xfrm>
          <a:prstGeom prst="rect">
            <a:avLst/>
          </a:prstGeom>
          <a:noFill/>
        </p:spPr>
        <p:txBody>
          <a:bodyPr wrap="none" rtlCol="0">
            <a:spAutoFit/>
          </a:bodyPr>
          <a:lstStyle/>
          <a:p>
            <a:r>
              <a:rPr lang="en-US">
                <a:latin typeface="Wingdings"/>
                <a:ea typeface="Wingdings"/>
                <a:cs typeface="Wingdings"/>
              </a:rPr>
              <a:t></a:t>
            </a:r>
            <a:endParaRPr lang="en-US"/>
          </a:p>
        </p:txBody>
      </p:sp>
      <p:pic>
        <p:nvPicPr>
          <p:cNvPr id="11" name="Picture 10" descr="eqn03a.png"/>
          <p:cNvPicPr>
            <a:picLocks noChangeAspect="1"/>
          </p:cNvPicPr>
          <p:nvPr/>
        </p:nvPicPr>
        <p:blipFill>
          <a:blip r:embed="rId6"/>
          <a:stretch>
            <a:fillRect/>
          </a:stretch>
        </p:blipFill>
        <p:spPr>
          <a:xfrm>
            <a:off x="3304720" y="3786406"/>
            <a:ext cx="2781300" cy="431800"/>
          </a:xfrm>
          <a:prstGeom prst="rect">
            <a:avLst/>
          </a:prstGeom>
        </p:spPr>
      </p:pic>
      <p:pic>
        <p:nvPicPr>
          <p:cNvPr id="13" name="Picture 12" descr="eqn03c.png"/>
          <p:cNvPicPr>
            <a:picLocks noChangeAspect="1"/>
          </p:cNvPicPr>
          <p:nvPr/>
        </p:nvPicPr>
        <p:blipFill>
          <a:blip r:embed="rId7"/>
          <a:stretch>
            <a:fillRect/>
          </a:stretch>
        </p:blipFill>
        <p:spPr>
          <a:xfrm>
            <a:off x="3304720" y="4395403"/>
            <a:ext cx="3403600" cy="419100"/>
          </a:xfrm>
          <a:prstGeom prst="rect">
            <a:avLst/>
          </a:prstGeom>
        </p:spPr>
      </p:pic>
      <p:sp>
        <p:nvSpPr>
          <p:cNvPr id="14" name="TextBox 13"/>
          <p:cNvSpPr txBox="1"/>
          <p:nvPr/>
        </p:nvSpPr>
        <p:spPr>
          <a:xfrm>
            <a:off x="6398085" y="3782786"/>
            <a:ext cx="2080355" cy="369332"/>
          </a:xfrm>
          <a:prstGeom prst="rect">
            <a:avLst/>
          </a:prstGeom>
          <a:noFill/>
        </p:spPr>
        <p:txBody>
          <a:bodyPr wrap="none" rtlCol="0">
            <a:spAutoFit/>
          </a:bodyPr>
          <a:lstStyle/>
          <a:p>
            <a:r>
              <a:rPr lang="en-US"/>
              <a:t>for each j and any </a:t>
            </a:r>
            <a:r>
              <a:rPr lang="en-US">
                <a:latin typeface="Symbol" charset="2"/>
                <a:cs typeface="Symbol" charset="2"/>
              </a:rPr>
              <a:t>b</a:t>
            </a:r>
            <a:r>
              <a:rPr lang="en-US" baseline="-25000"/>
              <a:t>j</a:t>
            </a:r>
          </a:p>
        </p:txBody>
      </p:sp>
      <p:sp>
        <p:nvSpPr>
          <p:cNvPr id="15" name="TextBox 14"/>
          <p:cNvSpPr txBox="1"/>
          <p:nvPr/>
        </p:nvSpPr>
        <p:spPr>
          <a:xfrm>
            <a:off x="157238" y="5840186"/>
            <a:ext cx="2564825" cy="923330"/>
          </a:xfrm>
          <a:prstGeom prst="rect">
            <a:avLst/>
          </a:prstGeom>
          <a:noFill/>
          <a:ln w="12700" cmpd="sng">
            <a:solidFill>
              <a:srgbClr val="008000"/>
            </a:solidFill>
          </a:ln>
        </p:spPr>
        <p:txBody>
          <a:bodyPr wrap="square" rtlCol="0">
            <a:spAutoFit/>
          </a:bodyPr>
          <a:lstStyle/>
          <a:p>
            <a:r>
              <a:rPr lang="en-US">
                <a:solidFill>
                  <a:srgbClr val="008000"/>
                </a:solidFill>
              </a:rPr>
              <a:t>Real(DEM) represents </a:t>
            </a:r>
            <a:r>
              <a:rPr lang="en-US" i="1">
                <a:solidFill>
                  <a:srgbClr val="008000"/>
                </a:solidFill>
              </a:rPr>
              <a:t>ALL</a:t>
            </a:r>
            <a:r>
              <a:rPr lang="en-US">
                <a:solidFill>
                  <a:srgbClr val="008000"/>
                </a:solidFill>
              </a:rPr>
              <a:t> of the information in the data.</a:t>
            </a:r>
          </a:p>
        </p:txBody>
      </p:sp>
      <p:sp>
        <p:nvSpPr>
          <p:cNvPr id="16" name="TextBox 15"/>
          <p:cNvSpPr txBox="1"/>
          <p:nvPr/>
        </p:nvSpPr>
        <p:spPr>
          <a:xfrm>
            <a:off x="157238" y="3468724"/>
            <a:ext cx="2857660" cy="1477328"/>
          </a:xfrm>
          <a:prstGeom prst="rect">
            <a:avLst/>
          </a:prstGeom>
          <a:noFill/>
          <a:ln w="12700" cmpd="sng">
            <a:solidFill>
              <a:srgbClr val="008000"/>
            </a:solidFill>
          </a:ln>
        </p:spPr>
        <p:txBody>
          <a:bodyPr wrap="square" rtlCol="0">
            <a:spAutoFit/>
          </a:bodyPr>
          <a:lstStyle/>
          <a:p>
            <a:r>
              <a:rPr lang="en-US">
                <a:solidFill>
                  <a:srgbClr val="008000"/>
                </a:solidFill>
              </a:rPr>
              <a:t>The null coefficients </a:t>
            </a:r>
            <a:r>
              <a:rPr lang="en-US">
                <a:solidFill>
                  <a:srgbClr val="008000"/>
                </a:solidFill>
                <a:latin typeface="Symbol" charset="2"/>
                <a:cs typeface="Symbol" charset="2"/>
              </a:rPr>
              <a:t>b</a:t>
            </a:r>
            <a:r>
              <a:rPr lang="en-US" baseline="-25000">
                <a:solidFill>
                  <a:srgbClr val="008000"/>
                </a:solidFill>
              </a:rPr>
              <a:t>j</a:t>
            </a:r>
            <a:r>
              <a:rPr lang="en-US">
                <a:solidFill>
                  <a:srgbClr val="008000"/>
                </a:solidFill>
              </a:rPr>
              <a:t> may be freely set to any value, and they determine the “under-constrained” aspect of the solution.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Revisit the Under-Constrained Example</a:t>
            </a:r>
          </a:p>
        </p:txBody>
      </p:sp>
      <p:pic>
        <p:nvPicPr>
          <p:cNvPr id="4" name="Picture 3" descr="Fig01b.png"/>
          <p:cNvPicPr>
            <a:picLocks noChangeAspect="1"/>
          </p:cNvPicPr>
          <p:nvPr/>
        </p:nvPicPr>
        <p:blipFill>
          <a:blip r:embed="rId2"/>
          <a:stretch>
            <a:fillRect/>
          </a:stretch>
        </p:blipFill>
        <p:spPr>
          <a:xfrm>
            <a:off x="0" y="1504936"/>
            <a:ext cx="2892416" cy="2011680"/>
          </a:xfrm>
          <a:prstGeom prst="rect">
            <a:avLst/>
          </a:prstGeom>
        </p:spPr>
      </p:pic>
      <p:pic>
        <p:nvPicPr>
          <p:cNvPr id="5" name="Picture 4" descr="Fig02a.png"/>
          <p:cNvPicPr>
            <a:picLocks noChangeAspect="1"/>
          </p:cNvPicPr>
          <p:nvPr/>
        </p:nvPicPr>
        <p:blipFill>
          <a:blip r:embed="rId3"/>
          <a:stretch>
            <a:fillRect/>
          </a:stretch>
        </p:blipFill>
        <p:spPr>
          <a:xfrm>
            <a:off x="3040946" y="2779094"/>
            <a:ext cx="2834013" cy="1826663"/>
          </a:xfrm>
          <a:prstGeom prst="rect">
            <a:avLst/>
          </a:prstGeom>
        </p:spPr>
      </p:pic>
      <p:pic>
        <p:nvPicPr>
          <p:cNvPr id="6" name="Picture 5" descr="Fig02b.png"/>
          <p:cNvPicPr>
            <a:picLocks noChangeAspect="1"/>
          </p:cNvPicPr>
          <p:nvPr/>
        </p:nvPicPr>
        <p:blipFill>
          <a:blip r:embed="rId4"/>
          <a:stretch>
            <a:fillRect/>
          </a:stretch>
        </p:blipFill>
        <p:spPr>
          <a:xfrm>
            <a:off x="3064193" y="4882470"/>
            <a:ext cx="2810766" cy="1828800"/>
          </a:xfrm>
          <a:prstGeom prst="rect">
            <a:avLst/>
          </a:prstGeom>
        </p:spPr>
      </p:pic>
      <p:pic>
        <p:nvPicPr>
          <p:cNvPr id="7" name="Picture 6" descr="Fig02c.png"/>
          <p:cNvPicPr>
            <a:picLocks noChangeAspect="1"/>
          </p:cNvPicPr>
          <p:nvPr/>
        </p:nvPicPr>
        <p:blipFill>
          <a:blip r:embed="rId5"/>
          <a:stretch>
            <a:fillRect/>
          </a:stretch>
        </p:blipFill>
        <p:spPr>
          <a:xfrm>
            <a:off x="5874959" y="2779094"/>
            <a:ext cx="2842298" cy="1828800"/>
          </a:xfrm>
          <a:prstGeom prst="rect">
            <a:avLst/>
          </a:prstGeom>
        </p:spPr>
      </p:pic>
      <p:pic>
        <p:nvPicPr>
          <p:cNvPr id="8" name="Picture 7" descr="Fig02d.png"/>
          <p:cNvPicPr>
            <a:picLocks noChangeAspect="1"/>
          </p:cNvPicPr>
          <p:nvPr/>
        </p:nvPicPr>
        <p:blipFill>
          <a:blip r:embed="rId6"/>
          <a:stretch>
            <a:fillRect/>
          </a:stretch>
        </p:blipFill>
        <p:spPr>
          <a:xfrm>
            <a:off x="5929233" y="4882470"/>
            <a:ext cx="2788024" cy="1828800"/>
          </a:xfrm>
          <a:prstGeom prst="rect">
            <a:avLst/>
          </a:prstGeom>
        </p:spPr>
      </p:pic>
      <p:sp>
        <p:nvSpPr>
          <p:cNvPr id="9" name="TextBox 8"/>
          <p:cNvSpPr txBox="1"/>
          <p:nvPr/>
        </p:nvSpPr>
        <p:spPr>
          <a:xfrm>
            <a:off x="3323123" y="1800032"/>
            <a:ext cx="5622607" cy="646331"/>
          </a:xfrm>
          <a:prstGeom prst="rect">
            <a:avLst/>
          </a:prstGeom>
          <a:noFill/>
          <a:ln w="19050" cap="flat" cmpd="sng" algn="ctr">
            <a:solidFill>
              <a:srgbClr val="000000"/>
            </a:solidFill>
            <a:prstDash val="solid"/>
            <a:round/>
            <a:headEnd type="none" w="med" len="med"/>
            <a:tailEnd type="none" w="med" len="med"/>
          </a:ln>
        </p:spPr>
        <p:txBody>
          <a:bodyPr wrap="square" rtlCol="0">
            <a:spAutoFit/>
          </a:bodyPr>
          <a:lstStyle/>
          <a:p>
            <a:r>
              <a:rPr lang="en-US"/>
              <a:t>These DEMs have the same real part, which is why they correspond to the same observations in the six channels.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Revisit the Under-Constrained Example</a:t>
            </a:r>
          </a:p>
        </p:txBody>
      </p:sp>
      <p:pic>
        <p:nvPicPr>
          <p:cNvPr id="4" name="Picture 3" descr="Fig01b.png"/>
          <p:cNvPicPr>
            <a:picLocks noChangeAspect="1"/>
          </p:cNvPicPr>
          <p:nvPr/>
        </p:nvPicPr>
        <p:blipFill>
          <a:blip r:embed="rId2"/>
          <a:stretch>
            <a:fillRect/>
          </a:stretch>
        </p:blipFill>
        <p:spPr>
          <a:xfrm>
            <a:off x="0" y="1504936"/>
            <a:ext cx="2892416" cy="2011680"/>
          </a:xfrm>
          <a:prstGeom prst="rect">
            <a:avLst/>
          </a:prstGeom>
        </p:spPr>
      </p:pic>
      <p:pic>
        <p:nvPicPr>
          <p:cNvPr id="5" name="Picture 4" descr="Fig02a.png"/>
          <p:cNvPicPr>
            <a:picLocks noChangeAspect="1"/>
          </p:cNvPicPr>
          <p:nvPr/>
        </p:nvPicPr>
        <p:blipFill>
          <a:blip r:embed="rId3"/>
          <a:stretch>
            <a:fillRect/>
          </a:stretch>
        </p:blipFill>
        <p:spPr>
          <a:xfrm>
            <a:off x="3040946" y="2779094"/>
            <a:ext cx="2834013" cy="1826663"/>
          </a:xfrm>
          <a:prstGeom prst="rect">
            <a:avLst/>
          </a:prstGeom>
        </p:spPr>
      </p:pic>
      <p:pic>
        <p:nvPicPr>
          <p:cNvPr id="6" name="Picture 5" descr="Fig02b.png"/>
          <p:cNvPicPr>
            <a:picLocks noChangeAspect="1"/>
          </p:cNvPicPr>
          <p:nvPr/>
        </p:nvPicPr>
        <p:blipFill>
          <a:blip r:embed="rId4"/>
          <a:stretch>
            <a:fillRect/>
          </a:stretch>
        </p:blipFill>
        <p:spPr>
          <a:xfrm>
            <a:off x="3064193" y="4882470"/>
            <a:ext cx="2810766" cy="1828800"/>
          </a:xfrm>
          <a:prstGeom prst="rect">
            <a:avLst/>
          </a:prstGeom>
        </p:spPr>
      </p:pic>
      <p:pic>
        <p:nvPicPr>
          <p:cNvPr id="7" name="Picture 6" descr="Fig02c.png"/>
          <p:cNvPicPr>
            <a:picLocks noChangeAspect="1"/>
          </p:cNvPicPr>
          <p:nvPr/>
        </p:nvPicPr>
        <p:blipFill>
          <a:blip r:embed="rId5"/>
          <a:stretch>
            <a:fillRect/>
          </a:stretch>
        </p:blipFill>
        <p:spPr>
          <a:xfrm>
            <a:off x="5874959" y="2779094"/>
            <a:ext cx="2842298" cy="1828800"/>
          </a:xfrm>
          <a:prstGeom prst="rect">
            <a:avLst/>
          </a:prstGeom>
        </p:spPr>
      </p:pic>
      <p:pic>
        <p:nvPicPr>
          <p:cNvPr id="8" name="Picture 7" descr="Fig02d.png"/>
          <p:cNvPicPr>
            <a:picLocks noChangeAspect="1"/>
          </p:cNvPicPr>
          <p:nvPr/>
        </p:nvPicPr>
        <p:blipFill>
          <a:blip r:embed="rId6"/>
          <a:stretch>
            <a:fillRect/>
          </a:stretch>
        </p:blipFill>
        <p:spPr>
          <a:xfrm>
            <a:off x="5929233" y="4882470"/>
            <a:ext cx="2788024" cy="1828800"/>
          </a:xfrm>
          <a:prstGeom prst="rect">
            <a:avLst/>
          </a:prstGeom>
        </p:spPr>
      </p:pic>
      <p:sp>
        <p:nvSpPr>
          <p:cNvPr id="9" name="TextBox 8"/>
          <p:cNvSpPr txBox="1"/>
          <p:nvPr/>
        </p:nvSpPr>
        <p:spPr>
          <a:xfrm>
            <a:off x="3323123" y="1800032"/>
            <a:ext cx="5622607" cy="646331"/>
          </a:xfrm>
          <a:prstGeom prst="rect">
            <a:avLst/>
          </a:prstGeom>
          <a:noFill/>
          <a:ln w="19050" cap="flat" cmpd="sng" algn="ctr">
            <a:solidFill>
              <a:schemeClr val="tx1"/>
            </a:solidFill>
            <a:prstDash val="solid"/>
            <a:round/>
            <a:headEnd type="none" w="med" len="med"/>
            <a:tailEnd type="none" w="med" len="med"/>
          </a:ln>
        </p:spPr>
        <p:txBody>
          <a:bodyPr wrap="square" rtlCol="0">
            <a:spAutoFit/>
          </a:bodyPr>
          <a:lstStyle/>
          <a:p>
            <a:r>
              <a:rPr lang="en-US"/>
              <a:t>These DEMs have the same real part, which is why they correspond to the same observations in the six channels.</a:t>
            </a:r>
          </a:p>
        </p:txBody>
      </p:sp>
      <p:sp>
        <p:nvSpPr>
          <p:cNvPr id="10" name="TextBox 9"/>
          <p:cNvSpPr txBox="1"/>
          <p:nvPr/>
        </p:nvSpPr>
        <p:spPr>
          <a:xfrm>
            <a:off x="225174" y="4607894"/>
            <a:ext cx="2667242" cy="1477328"/>
          </a:xfrm>
          <a:prstGeom prst="rect">
            <a:avLst/>
          </a:prstGeom>
          <a:noFill/>
          <a:ln w="19050" cap="flat" cmpd="sng" algn="ctr">
            <a:solidFill>
              <a:srgbClr val="FF0000"/>
            </a:solidFill>
            <a:prstDash val="solid"/>
            <a:round/>
            <a:headEnd type="none" w="med" len="med"/>
            <a:tailEnd type="none" w="med" len="med"/>
          </a:ln>
        </p:spPr>
        <p:txBody>
          <a:bodyPr wrap="square" rtlCol="0">
            <a:spAutoFit/>
          </a:bodyPr>
          <a:lstStyle/>
          <a:p>
            <a:r>
              <a:rPr lang="en-US">
                <a:ln>
                  <a:solidFill>
                    <a:srgbClr val="FF0000"/>
                  </a:solidFill>
                </a:ln>
                <a:solidFill>
                  <a:srgbClr val="FF0000"/>
                </a:solidFill>
              </a:rPr>
              <a:t>Warning: it is rare that the real part is non-negative. Hence, SVD alone is inadequate for DEM inversion.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Separating Inversion Math from Physical Selection</a:t>
            </a:r>
          </a:p>
        </p:txBody>
      </p:sp>
      <p:sp>
        <p:nvSpPr>
          <p:cNvPr id="4" name="TextBox 3"/>
          <p:cNvSpPr txBox="1"/>
          <p:nvPr/>
        </p:nvSpPr>
        <p:spPr>
          <a:xfrm>
            <a:off x="457200" y="2104571"/>
            <a:ext cx="8408610" cy="2862323"/>
          </a:xfrm>
          <a:prstGeom prst="rect">
            <a:avLst/>
          </a:prstGeom>
          <a:noFill/>
        </p:spPr>
        <p:txBody>
          <a:bodyPr wrap="square" rtlCol="0">
            <a:spAutoFit/>
          </a:bodyPr>
          <a:lstStyle/>
          <a:p>
            <a:r>
              <a:rPr lang="en-US"/>
              <a:t>Note what the real/null distinction on DEM solution achieves for analysis:</a:t>
            </a:r>
          </a:p>
          <a:p>
            <a:endParaRPr lang="en-US"/>
          </a:p>
          <a:p>
            <a:pPr marL="342900" indent="-342900">
              <a:buAutoNum type="alphaUcParenR"/>
            </a:pPr>
            <a:r>
              <a:rPr lang="en-US"/>
              <a:t>There is a simple direct inversion calculation of the real coefficients from the data. This encodes all of the evidence from the data into an identified part of the DEM solution. This tells us what the data show </a:t>
            </a:r>
            <a:r>
              <a:rPr lang="en-US" i="1"/>
              <a:t>independent of </a:t>
            </a:r>
            <a:r>
              <a:rPr lang="en-US"/>
              <a:t>our physical notions of DEM models.</a:t>
            </a:r>
          </a:p>
          <a:p>
            <a:pPr marL="342900" indent="-342900">
              <a:buAutoNum type="alphaUcParenR"/>
            </a:pPr>
            <a:endParaRPr lang="en-US"/>
          </a:p>
          <a:p>
            <a:pPr marL="342900" indent="-342900">
              <a:buAutoNum type="alphaUcParenR"/>
            </a:pPr>
            <a:r>
              <a:rPr lang="en-US"/>
              <a:t>The null functions are the “knobs” that take the DEM solution across the range of equivalent forms. </a:t>
            </a:r>
            <a:r>
              <a:rPr lang="en-US" i="1"/>
              <a:t>This </a:t>
            </a:r>
            <a:r>
              <a:rPr lang="en-US"/>
              <a:t>is where physical notions are applied to constrain the range of DEMs.</a:t>
            </a:r>
          </a:p>
        </p:txBody>
      </p:sp>
      <p:sp>
        <p:nvSpPr>
          <p:cNvPr id="5" name="TextBox 4"/>
          <p:cNvSpPr txBox="1"/>
          <p:nvPr/>
        </p:nvSpPr>
        <p:spPr>
          <a:xfrm>
            <a:off x="725010" y="5254416"/>
            <a:ext cx="7924800" cy="923330"/>
          </a:xfrm>
          <a:prstGeom prst="rect">
            <a:avLst/>
          </a:prstGeom>
          <a:noFill/>
          <a:ln w="12700" cmpd="sng">
            <a:solidFill>
              <a:srgbClr val="FF0000"/>
            </a:solidFill>
          </a:ln>
        </p:spPr>
        <p:txBody>
          <a:bodyPr wrap="square" rtlCol="0">
            <a:spAutoFit/>
          </a:bodyPr>
          <a:lstStyle/>
          <a:p>
            <a:r>
              <a:rPr lang="en-US">
                <a:ln>
                  <a:solidFill>
                    <a:srgbClr val="FF0000"/>
                  </a:solidFill>
                </a:ln>
                <a:solidFill>
                  <a:srgbClr val="FF0000"/>
                </a:solidFill>
              </a:rPr>
              <a:t>BIG problem: The real part is almost never a viable non-negative solution by itself, and it is difficult to figure out what combinations of nulls are needed to get you to positivity.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“Convex-Hull” Method</a:t>
            </a:r>
          </a:p>
        </p:txBody>
      </p:sp>
      <p:sp>
        <p:nvSpPr>
          <p:cNvPr id="4" name="TextBox 10"/>
          <p:cNvSpPr txBox="1">
            <a:spLocks noChangeArrowheads="1"/>
          </p:cNvSpPr>
          <p:nvPr/>
        </p:nvSpPr>
        <p:spPr bwMode="auto">
          <a:xfrm>
            <a:off x="111280" y="1551805"/>
            <a:ext cx="5105400" cy="5262978"/>
          </a:xfrm>
          <a:prstGeom prst="rect">
            <a:avLst/>
          </a:prstGeom>
          <a:noFill/>
          <a:ln w="9525">
            <a:noFill/>
            <a:miter lim="800000"/>
            <a:headEnd/>
            <a:tailEnd/>
          </a:ln>
        </p:spPr>
        <p:txBody>
          <a:bodyPr>
            <a:prstTxWarp prst="textNoShape">
              <a:avLst/>
            </a:prstTxWarp>
            <a:spAutoFit/>
          </a:bodyPr>
          <a:lstStyle/>
          <a:p>
            <a:pPr eaLnBrk="0" hangingPunct="0">
              <a:buFont typeface="Arial" charset="0"/>
              <a:buChar char="•"/>
            </a:pPr>
            <a:r>
              <a:rPr lang="en-US" sz="1400"/>
              <a:t> Given a T-grid with N</a:t>
            </a:r>
            <a:r>
              <a:rPr lang="en-US" sz="1400" baseline="-25000"/>
              <a:t>T</a:t>
            </a:r>
            <a:r>
              <a:rPr lang="en-US" sz="1400"/>
              <a:t> bins,</a:t>
            </a:r>
          </a:p>
          <a:p>
            <a:pPr eaLnBrk="0" hangingPunct="0"/>
            <a:endParaRPr lang="en-US" sz="1400"/>
          </a:p>
          <a:p>
            <a:pPr eaLnBrk="0" hangingPunct="0">
              <a:buFont typeface="Arial" charset="0"/>
              <a:buChar char="•"/>
            </a:pPr>
            <a:r>
              <a:rPr lang="en-US" sz="1400"/>
              <a:t> And given N</a:t>
            </a:r>
            <a:r>
              <a:rPr lang="en-US" sz="1400" baseline="-25000"/>
              <a:t>c</a:t>
            </a:r>
            <a:r>
              <a:rPr lang="en-US" sz="1400"/>
              <a:t> passband channels,</a:t>
            </a:r>
          </a:p>
          <a:p>
            <a:pPr eaLnBrk="0" hangingPunct="0"/>
            <a:endParaRPr lang="en-US" sz="1400"/>
          </a:p>
          <a:p>
            <a:pPr eaLnBrk="0" hangingPunct="0">
              <a:buFont typeface="Wingdings" charset="2"/>
              <a:buChar char="è"/>
            </a:pPr>
            <a:r>
              <a:rPr lang="en-US" sz="1400"/>
              <a:t>“N</a:t>
            </a:r>
            <a:r>
              <a:rPr lang="en-US" sz="1400" baseline="-25000"/>
              <a:t>T</a:t>
            </a:r>
            <a:r>
              <a:rPr lang="en-US" sz="1400"/>
              <a:t> choose N</a:t>
            </a:r>
            <a:r>
              <a:rPr lang="en-US" sz="1400" baseline="-25000"/>
              <a:t>c</a:t>
            </a:r>
            <a:r>
              <a:rPr lang="en-US" sz="1400"/>
              <a:t>” combinations of N</a:t>
            </a:r>
            <a:r>
              <a:rPr lang="en-US" sz="1400" baseline="-25000"/>
              <a:t>c</a:t>
            </a:r>
            <a:r>
              <a:rPr lang="en-US" sz="1400"/>
              <a:t> T-bins.</a:t>
            </a:r>
          </a:p>
          <a:p>
            <a:pPr eaLnBrk="0" hangingPunct="0"/>
            <a:endParaRPr lang="en-US" sz="1400"/>
          </a:p>
          <a:p>
            <a:pPr eaLnBrk="0" hangingPunct="0"/>
            <a:r>
              <a:rPr lang="en-US" sz="1400"/>
              <a:t>The </a:t>
            </a:r>
            <a:r>
              <a:rPr lang="en-US" sz="1400" i="1">
                <a:solidFill>
                  <a:srgbClr val="FF0217"/>
                </a:solidFill>
              </a:rPr>
              <a:t>domain </a:t>
            </a:r>
            <a:r>
              <a:rPr lang="en-US" sz="1400"/>
              <a:t>= the set of all positive DEMs.</a:t>
            </a:r>
          </a:p>
          <a:p>
            <a:pPr eaLnBrk="0" hangingPunct="0"/>
            <a:endParaRPr lang="en-US" sz="1400"/>
          </a:p>
          <a:p>
            <a:pPr eaLnBrk="0" hangingPunct="0"/>
            <a:r>
              <a:rPr lang="en-US" sz="1400"/>
              <a:t>The </a:t>
            </a:r>
            <a:r>
              <a:rPr lang="en-US" sz="1400" i="1">
                <a:solidFill>
                  <a:srgbClr val="FF0217"/>
                </a:solidFill>
              </a:rPr>
              <a:t>linear map </a:t>
            </a:r>
            <a:r>
              <a:rPr lang="en-US" sz="1400"/>
              <a:t>= the AIA response functions.</a:t>
            </a:r>
          </a:p>
          <a:p>
            <a:pPr eaLnBrk="0" hangingPunct="0"/>
            <a:endParaRPr lang="en-US" sz="1400"/>
          </a:p>
          <a:p>
            <a:pPr eaLnBrk="0" hangingPunct="0"/>
            <a:r>
              <a:rPr lang="en-US" sz="1400"/>
              <a:t>The </a:t>
            </a:r>
            <a:r>
              <a:rPr lang="en-US" sz="1400" i="1">
                <a:solidFill>
                  <a:srgbClr val="FF0217"/>
                </a:solidFill>
              </a:rPr>
              <a:t>range </a:t>
            </a:r>
            <a:r>
              <a:rPr lang="en-US" sz="1400"/>
              <a:t>of the linear map = the observation sets that the instrument can possibly return.</a:t>
            </a:r>
          </a:p>
          <a:p>
            <a:pPr eaLnBrk="0" hangingPunct="0"/>
            <a:endParaRPr lang="en-US" sz="1400"/>
          </a:p>
          <a:p>
            <a:pPr eaLnBrk="0" hangingPunct="0"/>
            <a:r>
              <a:rPr lang="en-US" sz="1400" u="sng"/>
              <a:t>The “Convex-Hull” Method states that:</a:t>
            </a:r>
          </a:p>
          <a:p>
            <a:pPr eaLnBrk="0" hangingPunct="0"/>
            <a:r>
              <a:rPr lang="en-US" sz="1400"/>
              <a:t>Try all 6-temperature DEM inversions:</a:t>
            </a:r>
          </a:p>
          <a:p>
            <a:pPr eaLnBrk="0" hangingPunct="0"/>
            <a:endParaRPr lang="en-US" sz="1400"/>
          </a:p>
          <a:p>
            <a:pPr eaLnBrk="0" hangingPunct="0">
              <a:buFont typeface="Arial" charset="0"/>
              <a:buChar char="•"/>
            </a:pPr>
            <a:r>
              <a:rPr lang="en-US" sz="1400"/>
              <a:t> </a:t>
            </a:r>
            <a:r>
              <a:rPr lang="en-US" sz="1400">
                <a:solidFill>
                  <a:srgbClr val="008000"/>
                </a:solidFill>
              </a:rPr>
              <a:t>IF</a:t>
            </a:r>
            <a:r>
              <a:rPr lang="en-US" sz="1400"/>
              <a:t> the input obs is within the </a:t>
            </a:r>
            <a:r>
              <a:rPr lang="en-US" sz="1400" i="1">
                <a:solidFill>
                  <a:srgbClr val="FF0217"/>
                </a:solidFill>
              </a:rPr>
              <a:t>range</a:t>
            </a:r>
            <a:r>
              <a:rPr lang="en-US" sz="1400"/>
              <a:t>, </a:t>
            </a:r>
            <a:r>
              <a:rPr lang="en-US" sz="1400">
                <a:solidFill>
                  <a:srgbClr val="008000"/>
                </a:solidFill>
              </a:rPr>
              <a:t>THEN</a:t>
            </a:r>
            <a:r>
              <a:rPr lang="en-US" sz="1400"/>
              <a:t> there will be at least one 6-bin DEM that solves it perfectly.</a:t>
            </a:r>
          </a:p>
          <a:p>
            <a:pPr eaLnBrk="0" hangingPunct="0"/>
            <a:endParaRPr lang="en-US" sz="1400"/>
          </a:p>
          <a:p>
            <a:pPr eaLnBrk="0" hangingPunct="0">
              <a:buFont typeface="Arial" charset="0"/>
              <a:buChar char="•"/>
            </a:pPr>
            <a:r>
              <a:rPr lang="en-US" sz="1400">
                <a:solidFill>
                  <a:srgbClr val="000000"/>
                </a:solidFill>
              </a:rPr>
              <a:t> </a:t>
            </a:r>
            <a:r>
              <a:rPr lang="en-US" sz="1400">
                <a:solidFill>
                  <a:srgbClr val="008000"/>
                </a:solidFill>
              </a:rPr>
              <a:t>IF</a:t>
            </a:r>
            <a:r>
              <a:rPr lang="en-US" sz="1400"/>
              <a:t> there is </a:t>
            </a:r>
            <a:r>
              <a:rPr lang="en-US" sz="1400">
                <a:solidFill>
                  <a:srgbClr val="FF0217"/>
                </a:solidFill>
              </a:rPr>
              <a:t>NO</a:t>
            </a:r>
            <a:r>
              <a:rPr lang="en-US" sz="1400"/>
              <a:t> 6-bin DEM that solves the input obs, </a:t>
            </a:r>
            <a:r>
              <a:rPr lang="en-US" sz="1400">
                <a:solidFill>
                  <a:srgbClr val="008000"/>
                </a:solidFill>
              </a:rPr>
              <a:t>THEN</a:t>
            </a:r>
            <a:r>
              <a:rPr lang="en-US" sz="1400"/>
              <a:t> the input obs is not within the </a:t>
            </a:r>
            <a:r>
              <a:rPr lang="en-US" sz="1400" i="1">
                <a:solidFill>
                  <a:srgbClr val="FF0217"/>
                </a:solidFill>
              </a:rPr>
              <a:t>range</a:t>
            </a:r>
            <a:r>
              <a:rPr lang="en-US" sz="1400"/>
              <a:t>.</a:t>
            </a:r>
          </a:p>
          <a:p>
            <a:pPr eaLnBrk="0" hangingPunct="0">
              <a:buFont typeface="Arial" charset="0"/>
              <a:buChar char="•"/>
            </a:pPr>
            <a:endParaRPr lang="en-US" sz="1400"/>
          </a:p>
          <a:p>
            <a:pPr eaLnBrk="0" hangingPunct="0">
              <a:buFont typeface="Arial" charset="0"/>
              <a:buChar char="•"/>
            </a:pPr>
            <a:r>
              <a:rPr lang="en-US" sz="1400"/>
              <a:t> 6-bin combos are </a:t>
            </a:r>
            <a:r>
              <a:rPr lang="en-US" sz="1400">
                <a:solidFill>
                  <a:srgbClr val="FF0217"/>
                </a:solidFill>
              </a:rPr>
              <a:t>SUFFICIENT and NECESSARY </a:t>
            </a:r>
            <a:r>
              <a:rPr lang="en-US" sz="1400"/>
              <a:t>to perform solution and range-evaluation.</a:t>
            </a:r>
          </a:p>
        </p:txBody>
      </p:sp>
      <p:sp>
        <p:nvSpPr>
          <p:cNvPr id="5" name="TextBox 11"/>
          <p:cNvSpPr txBox="1">
            <a:spLocks noChangeArrowheads="1"/>
          </p:cNvSpPr>
          <p:nvPr/>
        </p:nvSpPr>
        <p:spPr bwMode="auto">
          <a:xfrm>
            <a:off x="5515410" y="1430855"/>
            <a:ext cx="3560703" cy="1600438"/>
          </a:xfrm>
          <a:prstGeom prst="rect">
            <a:avLst/>
          </a:prstGeom>
          <a:noFill/>
          <a:ln w="9525">
            <a:noFill/>
            <a:miter lim="800000"/>
            <a:headEnd/>
            <a:tailEnd/>
          </a:ln>
        </p:spPr>
        <p:txBody>
          <a:bodyPr wrap="none">
            <a:prstTxWarp prst="textNoShape">
              <a:avLst/>
            </a:prstTxWarp>
            <a:spAutoFit/>
          </a:bodyPr>
          <a:lstStyle/>
          <a:p>
            <a:pPr eaLnBrk="0" hangingPunct="0"/>
            <a:r>
              <a:rPr lang="en-US" sz="1400">
                <a:solidFill>
                  <a:srgbClr val="008000"/>
                </a:solidFill>
              </a:rPr>
              <a:t>N</a:t>
            </a:r>
            <a:r>
              <a:rPr lang="en-US" sz="1400" baseline="-25000">
                <a:solidFill>
                  <a:srgbClr val="008000"/>
                </a:solidFill>
              </a:rPr>
              <a:t>T</a:t>
            </a:r>
            <a:r>
              <a:rPr lang="en-US" sz="1400">
                <a:solidFill>
                  <a:srgbClr val="008000"/>
                </a:solidFill>
              </a:rPr>
              <a:t> = 26.    LogT = [5.5, 5.6, .. 7.9, 8.0]</a:t>
            </a:r>
          </a:p>
          <a:p>
            <a:pPr eaLnBrk="0" hangingPunct="0"/>
            <a:endParaRPr lang="en-US" sz="1400">
              <a:solidFill>
                <a:srgbClr val="008000"/>
              </a:solidFill>
            </a:endParaRPr>
          </a:p>
          <a:p>
            <a:pPr eaLnBrk="0" hangingPunct="0"/>
            <a:r>
              <a:rPr lang="en-US" sz="1400">
                <a:solidFill>
                  <a:srgbClr val="008000"/>
                </a:solidFill>
              </a:rPr>
              <a:t>N</a:t>
            </a:r>
            <a:r>
              <a:rPr lang="en-US" sz="1400" baseline="-25000">
                <a:solidFill>
                  <a:srgbClr val="008000"/>
                </a:solidFill>
              </a:rPr>
              <a:t>c</a:t>
            </a:r>
            <a:r>
              <a:rPr lang="en-US" sz="1400">
                <a:solidFill>
                  <a:srgbClr val="008000"/>
                </a:solidFill>
              </a:rPr>
              <a:t> = 6.    [94, 131, 171, 193, 211, 335]</a:t>
            </a:r>
          </a:p>
          <a:p>
            <a:pPr eaLnBrk="0" hangingPunct="0"/>
            <a:endParaRPr lang="en-US" sz="1400">
              <a:solidFill>
                <a:srgbClr val="008000"/>
              </a:solidFill>
            </a:endParaRPr>
          </a:p>
          <a:p>
            <a:pPr eaLnBrk="0" hangingPunct="0">
              <a:buFont typeface="Wingdings" charset="2"/>
              <a:buChar char="è"/>
            </a:pPr>
            <a:r>
              <a:rPr lang="en-US" sz="1400">
                <a:solidFill>
                  <a:srgbClr val="008000"/>
                </a:solidFill>
              </a:rPr>
              <a:t>230,230 combos of 6-bin DEMs.</a:t>
            </a:r>
          </a:p>
          <a:p>
            <a:pPr eaLnBrk="0" hangingPunct="0"/>
            <a:endParaRPr lang="en-US" sz="1400">
              <a:solidFill>
                <a:srgbClr val="008000"/>
              </a:solidFill>
            </a:endParaRPr>
          </a:p>
          <a:p>
            <a:pPr eaLnBrk="0" hangingPunct="0"/>
            <a:r>
              <a:rPr lang="en-US" sz="1400">
                <a:solidFill>
                  <a:srgbClr val="008000"/>
                </a:solidFill>
              </a:rPr>
              <a:t>      (Convex-Hull </a:t>
            </a:r>
            <a:r>
              <a:rPr lang="en-US" sz="1400">
                <a:solidFill>
                  <a:srgbClr val="008000"/>
                </a:solidFill>
                <a:latin typeface="Wingdings" charset="2"/>
                <a:ea typeface="Wingdings" charset="2"/>
                <a:cs typeface="Wingdings" charset="2"/>
              </a:rPr>
              <a:t></a:t>
            </a:r>
            <a:r>
              <a:rPr lang="en-US" sz="1400">
                <a:solidFill>
                  <a:srgbClr val="008000"/>
                </a:solidFill>
              </a:rPr>
              <a:t> only need 74,613 combos.)</a:t>
            </a:r>
          </a:p>
        </p:txBody>
      </p:sp>
      <p:pic>
        <p:nvPicPr>
          <p:cNvPr id="6" name="Picture 9" descr="Fig07.png"/>
          <p:cNvPicPr>
            <a:picLocks noChangeAspect="1"/>
          </p:cNvPicPr>
          <p:nvPr/>
        </p:nvPicPr>
        <p:blipFill>
          <a:blip r:embed="rId2"/>
          <a:srcRect/>
          <a:stretch>
            <a:fillRect/>
          </a:stretch>
        </p:blipFill>
        <p:spPr bwMode="auto">
          <a:xfrm>
            <a:off x="5221660" y="3048327"/>
            <a:ext cx="3854731" cy="37664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DEM Inversion Techniques</a:t>
            </a:r>
          </a:p>
        </p:txBody>
      </p:sp>
      <p:graphicFrame>
        <p:nvGraphicFramePr>
          <p:cNvPr id="6" name="Table 5"/>
          <p:cNvGraphicFramePr>
            <a:graphicFrameLocks noGrp="1"/>
          </p:cNvGraphicFramePr>
          <p:nvPr/>
        </p:nvGraphicFramePr>
        <p:xfrm>
          <a:off x="217740" y="1625886"/>
          <a:ext cx="8708544" cy="5002304"/>
        </p:xfrm>
        <a:graphic>
          <a:graphicData uri="http://schemas.openxmlformats.org/drawingml/2006/table">
            <a:tbl>
              <a:tblPr firstRow="1" bandRow="1">
                <a:tableStyleId>{5C22544A-7EE6-4342-B048-85BDC9FD1C3A}</a:tableStyleId>
              </a:tblPr>
              <a:tblGrid>
                <a:gridCol w="1548165"/>
                <a:gridCol w="1560285"/>
                <a:gridCol w="1330477"/>
                <a:gridCol w="1366769"/>
                <a:gridCol w="1378850"/>
                <a:gridCol w="1523998"/>
              </a:tblGrid>
              <a:tr h="686006">
                <a:tc>
                  <a:txBody>
                    <a:bodyPr/>
                    <a:lstStyle/>
                    <a:p>
                      <a:pPr algn="ctr"/>
                      <a:endParaRPr lang="en-US" sz="1600"/>
                    </a:p>
                  </a:txBody>
                  <a:tcPr anchor="ctr"/>
                </a:tc>
                <a:tc>
                  <a:txBody>
                    <a:bodyPr/>
                    <a:lstStyle/>
                    <a:p>
                      <a:pPr algn="ctr"/>
                      <a:r>
                        <a:rPr lang="en-US"/>
                        <a:t>Simple inversion</a:t>
                      </a:r>
                    </a:p>
                  </a:txBody>
                  <a:tcPr anchor="ctr"/>
                </a:tc>
                <a:tc>
                  <a:txBody>
                    <a:bodyPr/>
                    <a:lstStyle/>
                    <a:p>
                      <a:pPr algn="ctr"/>
                      <a:r>
                        <a:rPr lang="en-US"/>
                        <a:t>Simple iterative</a:t>
                      </a:r>
                    </a:p>
                  </a:txBody>
                  <a:tcPr anchor="ctr"/>
                </a:tc>
                <a:tc>
                  <a:txBody>
                    <a:bodyPr/>
                    <a:lstStyle/>
                    <a:p>
                      <a:pPr algn="ctr"/>
                      <a:r>
                        <a:rPr lang="en-US"/>
                        <a:t>Model fitting</a:t>
                      </a:r>
                    </a:p>
                  </a:txBody>
                  <a:tcPr anchor="ctr"/>
                </a:tc>
                <a:tc>
                  <a:txBody>
                    <a:bodyPr/>
                    <a:lstStyle/>
                    <a:p>
                      <a:pPr algn="ctr"/>
                      <a:r>
                        <a:rPr lang="en-US"/>
                        <a:t>Regularized</a:t>
                      </a:r>
                      <a:r>
                        <a:rPr lang="en-US" baseline="0"/>
                        <a:t> inversion</a:t>
                      </a:r>
                      <a:endParaRPr lang="en-US"/>
                    </a:p>
                  </a:txBody>
                  <a:tcPr anchor="ctr"/>
                </a:tc>
                <a:tc>
                  <a:txBody>
                    <a:bodyPr/>
                    <a:lstStyle/>
                    <a:p>
                      <a:pPr algn="ctr"/>
                      <a:r>
                        <a:rPr lang="en-US"/>
                        <a:t>SVD + Convex-Hull</a:t>
                      </a:r>
                    </a:p>
                  </a:txBody>
                  <a:tcPr anchor="ctr"/>
                </a:tc>
              </a:tr>
              <a:tr h="882008">
                <a:tc>
                  <a:txBody>
                    <a:bodyPr/>
                    <a:lstStyle/>
                    <a:p>
                      <a:pPr algn="ctr"/>
                      <a:r>
                        <a:rPr lang="en-US" sz="1400"/>
                        <a:t>Fit to data</a:t>
                      </a:r>
                    </a:p>
                  </a:txBody>
                  <a:tcPr anchor="ctr"/>
                </a:tc>
                <a:tc>
                  <a:txBody>
                    <a:bodyPr/>
                    <a:lstStyle/>
                    <a:p>
                      <a:r>
                        <a:rPr lang="en-US" sz="1600">
                          <a:solidFill>
                            <a:srgbClr val="008000"/>
                          </a:solidFill>
                          <a:latin typeface="Symbol" charset="2"/>
                          <a:cs typeface="Symbol" charset="2"/>
                        </a:rPr>
                        <a:t>c</a:t>
                      </a:r>
                      <a:r>
                        <a:rPr lang="en-US" sz="1600" baseline="30000">
                          <a:solidFill>
                            <a:srgbClr val="008000"/>
                          </a:solidFill>
                        </a:rPr>
                        <a:t>2</a:t>
                      </a:r>
                      <a:r>
                        <a:rPr lang="en-US" sz="1600">
                          <a:solidFill>
                            <a:srgbClr val="008000"/>
                          </a:solidFill>
                        </a:rPr>
                        <a:t> = 0</a:t>
                      </a:r>
                    </a:p>
                    <a:p>
                      <a:r>
                        <a:rPr lang="en-US" sz="1600">
                          <a:solidFill>
                            <a:srgbClr val="008000"/>
                          </a:solidFill>
                        </a:rPr>
                        <a:t>Global minimum</a:t>
                      </a:r>
                    </a:p>
                  </a:txBody>
                  <a:tcPr/>
                </a:tc>
                <a:tc>
                  <a:txBody>
                    <a:bodyPr/>
                    <a:lstStyle/>
                    <a:p>
                      <a:r>
                        <a:rPr lang="en-US" sz="1600">
                          <a:solidFill>
                            <a:srgbClr val="FF0000"/>
                          </a:solidFill>
                        </a:rPr>
                        <a:t>1</a:t>
                      </a:r>
                      <a:r>
                        <a:rPr lang="en-US" sz="1600" baseline="30000">
                          <a:solidFill>
                            <a:srgbClr val="FF0000"/>
                          </a:solidFill>
                        </a:rPr>
                        <a:t>st</a:t>
                      </a:r>
                      <a:r>
                        <a:rPr lang="en-US" sz="1600">
                          <a:solidFill>
                            <a:srgbClr val="FF0000"/>
                          </a:solidFill>
                        </a:rPr>
                        <a:t> local minimum encountered</a:t>
                      </a:r>
                    </a:p>
                  </a:txBody>
                  <a:tcPr/>
                </a:tc>
                <a:tc>
                  <a:txBody>
                    <a:bodyPr/>
                    <a:lstStyle/>
                    <a:p>
                      <a:r>
                        <a:rPr lang="en-US" sz="1600"/>
                        <a:t>Trade</a:t>
                      </a:r>
                      <a:r>
                        <a:rPr lang="en-US" sz="1600" baseline="0"/>
                        <a:t> degree of constraint vs </a:t>
                      </a:r>
                      <a:r>
                        <a:rPr lang="en-US" sz="1600" baseline="0">
                          <a:latin typeface="Symbol" charset="2"/>
                          <a:cs typeface="Symbol" charset="2"/>
                        </a:rPr>
                        <a:t>c</a:t>
                      </a:r>
                      <a:r>
                        <a:rPr lang="en-US" sz="1600" baseline="30000"/>
                        <a:t>2</a:t>
                      </a:r>
                    </a:p>
                  </a:txBody>
                  <a:tcPr/>
                </a:tc>
                <a:tc>
                  <a:txBody>
                    <a:bodyPr/>
                    <a:lstStyle/>
                    <a:p>
                      <a:r>
                        <a:rPr lang="en-US" sz="1600"/>
                        <a:t>Controlled parameter</a:t>
                      </a:r>
                    </a:p>
                  </a:txBody>
                  <a:tcPr/>
                </a:tc>
                <a:tc>
                  <a:txBody>
                    <a:bodyPr/>
                    <a:lstStyle/>
                    <a:p>
                      <a:r>
                        <a:rPr lang="en-US" sz="1600">
                          <a:solidFill>
                            <a:srgbClr val="008000"/>
                          </a:solidFill>
                          <a:latin typeface="Symbol" charset="2"/>
                          <a:cs typeface="Symbol" charset="2"/>
                        </a:rPr>
                        <a:t>c</a:t>
                      </a:r>
                      <a:r>
                        <a:rPr lang="en-US" sz="1600" baseline="30000">
                          <a:solidFill>
                            <a:srgbClr val="008000"/>
                          </a:solidFill>
                        </a:rPr>
                        <a:t>2</a:t>
                      </a:r>
                      <a:r>
                        <a:rPr lang="en-US" sz="1600">
                          <a:solidFill>
                            <a:srgbClr val="008000"/>
                          </a:solidFill>
                        </a:rPr>
                        <a:t> = 0</a:t>
                      </a:r>
                    </a:p>
                    <a:p>
                      <a:r>
                        <a:rPr lang="en-US" sz="1600">
                          <a:solidFill>
                            <a:srgbClr val="008000"/>
                          </a:solidFill>
                        </a:rPr>
                        <a:t>Global minimum</a:t>
                      </a:r>
                    </a:p>
                  </a:txBody>
                  <a:tcPr/>
                </a:tc>
              </a:tr>
              <a:tr h="555338">
                <a:tc>
                  <a:txBody>
                    <a:bodyPr/>
                    <a:lstStyle/>
                    <a:p>
                      <a:pPr algn="ctr"/>
                      <a:r>
                        <a:rPr lang="en-US" sz="1400"/>
                        <a:t>DEM positivity enforced?</a:t>
                      </a:r>
                    </a:p>
                  </a:txBody>
                  <a:tcPr anchor="ctr"/>
                </a:tc>
                <a:tc>
                  <a:txBody>
                    <a:bodyPr/>
                    <a:lstStyle/>
                    <a:p>
                      <a:pPr algn="ctr"/>
                      <a:r>
                        <a:rPr lang="en-US" sz="1600">
                          <a:solidFill>
                            <a:srgbClr val="FF0000"/>
                          </a:solidFill>
                          <a:latin typeface="Zapf Dingbats"/>
                          <a:ea typeface="Zapf Dingbats"/>
                          <a:cs typeface="Zapf Dingbats"/>
                        </a:rPr>
                        <a:t>✖</a:t>
                      </a:r>
                      <a:endParaRPr lang="en-US" sz="1600">
                        <a:solidFill>
                          <a:srgbClr val="FF0000"/>
                        </a:solidFill>
                      </a:endParaRPr>
                    </a:p>
                  </a:txBody>
                  <a:tcPr anchor="ctr"/>
                </a:tc>
                <a:tc>
                  <a:txBody>
                    <a:bodyPr/>
                    <a:lstStyle/>
                    <a:p>
                      <a:pPr algn="ctr"/>
                      <a:r>
                        <a:rPr lang="en-US" sz="1600">
                          <a:solidFill>
                            <a:srgbClr val="008000"/>
                          </a:solidFill>
                          <a:latin typeface="Zapf Dingbats"/>
                          <a:ea typeface="Zapf Dingbats"/>
                          <a:cs typeface="Zapf Dingbats"/>
                        </a:rPr>
                        <a:t>✔</a:t>
                      </a:r>
                      <a:endParaRPr lang="en-US" sz="1600">
                        <a:solidFill>
                          <a:srgbClr val="008000"/>
                        </a:solidFill>
                      </a:endParaRPr>
                    </a:p>
                  </a:txBody>
                  <a:tcPr anchor="ctr"/>
                </a:tc>
                <a:tc>
                  <a:txBody>
                    <a:bodyPr/>
                    <a:lstStyle/>
                    <a:p>
                      <a:pPr algn="ctr"/>
                      <a:r>
                        <a:rPr lang="en-US" sz="1600">
                          <a:solidFill>
                            <a:srgbClr val="008000"/>
                          </a:solidFill>
                          <a:latin typeface="Zapf Dingbats"/>
                          <a:ea typeface="Zapf Dingbats"/>
                          <a:cs typeface="Zapf Dingbats"/>
                        </a:rPr>
                        <a:t>✔</a:t>
                      </a:r>
                      <a:endParaRPr lang="en-US" sz="1600">
                        <a:solidFill>
                          <a:srgbClr val="008000"/>
                        </a:solidFill>
                      </a:endParaRPr>
                    </a:p>
                  </a:txBody>
                  <a:tcPr anchor="ctr"/>
                </a:tc>
                <a:tc>
                  <a:txBody>
                    <a:bodyPr/>
                    <a:lstStyle/>
                    <a:p>
                      <a:pPr algn="ctr"/>
                      <a:r>
                        <a:rPr lang="en-US" sz="1600">
                          <a:solidFill>
                            <a:srgbClr val="008000"/>
                          </a:solidFill>
                          <a:latin typeface="Zapf Dingbats"/>
                          <a:ea typeface="Zapf Dingbats"/>
                          <a:cs typeface="Zapf Dingbats"/>
                        </a:rPr>
                        <a:t>✔</a:t>
                      </a:r>
                      <a:endParaRPr lang="en-US" sz="1600">
                        <a:solidFill>
                          <a:srgbClr val="008000"/>
                        </a:solidFill>
                      </a:endParaRPr>
                    </a:p>
                  </a:txBody>
                  <a:tcPr anchor="ctr"/>
                </a:tc>
                <a:tc>
                  <a:txBody>
                    <a:bodyPr/>
                    <a:lstStyle/>
                    <a:p>
                      <a:pPr algn="ctr"/>
                      <a:r>
                        <a:rPr lang="en-US" sz="1600">
                          <a:solidFill>
                            <a:srgbClr val="008000"/>
                          </a:solidFill>
                          <a:latin typeface="Zapf Dingbats"/>
                          <a:ea typeface="Zapf Dingbats"/>
                          <a:cs typeface="Zapf Dingbats"/>
                        </a:rPr>
                        <a:t>✔</a:t>
                      </a:r>
                      <a:endParaRPr lang="en-US" sz="1600">
                        <a:solidFill>
                          <a:srgbClr val="008000"/>
                        </a:solidFill>
                      </a:endParaRPr>
                    </a:p>
                  </a:txBody>
                  <a:tcPr anchor="ctr"/>
                </a:tc>
              </a:tr>
              <a:tr h="614771">
                <a:tc>
                  <a:txBody>
                    <a:bodyPr/>
                    <a:lstStyle/>
                    <a:p>
                      <a:pPr algn="ctr"/>
                      <a:r>
                        <a:rPr lang="en-US" sz="1400"/>
                        <a:t>Speed</a:t>
                      </a:r>
                    </a:p>
                  </a:txBody>
                  <a:tcPr anchor="ctr"/>
                </a:tc>
                <a:tc>
                  <a:txBody>
                    <a:bodyPr/>
                    <a:lstStyle/>
                    <a:p>
                      <a:pPr algn="ctr"/>
                      <a:r>
                        <a:rPr lang="en-US" sz="1600">
                          <a:solidFill>
                            <a:srgbClr val="008000"/>
                          </a:solidFill>
                        </a:rPr>
                        <a:t>Fastest</a:t>
                      </a:r>
                      <a:endParaRPr lang="en-US" sz="1600" baseline="0">
                        <a:solidFill>
                          <a:srgbClr val="008000"/>
                        </a:solidFill>
                      </a:endParaRPr>
                    </a:p>
                  </a:txBody>
                  <a:tcPr anchor="ctr"/>
                </a:tc>
                <a:tc>
                  <a:txBody>
                    <a:bodyPr/>
                    <a:lstStyle/>
                    <a:p>
                      <a:pPr algn="ctr"/>
                      <a:r>
                        <a:rPr lang="en-US" sz="1600">
                          <a:solidFill>
                            <a:srgbClr val="FF0000"/>
                          </a:solidFill>
                        </a:rPr>
                        <a:t>Slower</a:t>
                      </a:r>
                    </a:p>
                  </a:txBody>
                  <a:tcPr anchor="ctr"/>
                </a:tc>
                <a:tc>
                  <a:txBody>
                    <a:bodyPr/>
                    <a:lstStyle/>
                    <a:p>
                      <a:pPr algn="ctr"/>
                      <a:r>
                        <a:rPr lang="en-US" sz="1600">
                          <a:solidFill>
                            <a:srgbClr val="008000"/>
                          </a:solidFill>
                        </a:rPr>
                        <a:t>Fast</a:t>
                      </a:r>
                    </a:p>
                  </a:txBody>
                  <a:tcPr anchor="ctr"/>
                </a:tc>
                <a:tc>
                  <a:txBody>
                    <a:bodyPr/>
                    <a:lstStyle/>
                    <a:p>
                      <a:pPr algn="ctr"/>
                      <a:r>
                        <a:rPr lang="en-US" sz="1600">
                          <a:solidFill>
                            <a:srgbClr val="008000"/>
                          </a:solidFill>
                        </a:rPr>
                        <a:t>Faster(?)</a:t>
                      </a:r>
                    </a:p>
                  </a:txBody>
                  <a:tcPr anchor="ctr"/>
                </a:tc>
                <a:tc>
                  <a:txBody>
                    <a:bodyPr/>
                    <a:lstStyle/>
                    <a:p>
                      <a:pPr algn="ctr"/>
                      <a:r>
                        <a:rPr lang="en-US" sz="1600">
                          <a:solidFill>
                            <a:srgbClr val="008000"/>
                          </a:solidFill>
                        </a:rPr>
                        <a:t>Faster</a:t>
                      </a:r>
                    </a:p>
                  </a:txBody>
                  <a:tcPr anchor="ctr"/>
                </a:tc>
              </a:tr>
              <a:tr h="598166">
                <a:tc>
                  <a:txBody>
                    <a:bodyPr/>
                    <a:lstStyle/>
                    <a:p>
                      <a:pPr algn="ctr"/>
                      <a:r>
                        <a:rPr lang="en-US" sz="1400"/>
                        <a:t>Error</a:t>
                      </a:r>
                      <a:r>
                        <a:rPr lang="en-US" sz="1400" baseline="0"/>
                        <a:t> bars?</a:t>
                      </a:r>
                      <a:endParaRPr lang="en-US" sz="14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solidFill>
                          <a:srgbClr val="FF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solidFill>
                          <a:srgbClr val="008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solidFill>
                          <a:srgbClr val="008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solidFill>
                          <a:srgbClr val="008000"/>
                        </a:solidFill>
                      </a:endParaRPr>
                    </a:p>
                  </a:txBody>
                  <a:tcPr anchor="ctr"/>
                </a:tc>
              </a:tr>
              <a:tr h="8820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a:t>Find </a:t>
                      </a:r>
                      <a:r>
                        <a:rPr lang="en-US" sz="1400" i="1"/>
                        <a:t>ALL </a:t>
                      </a:r>
                      <a:r>
                        <a:rPr lang="en-US" sz="1400"/>
                        <a:t>underconstrained solns?</a:t>
                      </a:r>
                    </a:p>
                  </a:txBody>
                  <a:tcPr anchor="ctr"/>
                </a:tc>
                <a:tc>
                  <a:txBody>
                    <a:bodyPr/>
                    <a:lstStyle/>
                    <a:p>
                      <a:pPr algn="ctr"/>
                      <a:r>
                        <a:rPr lang="en-US" sz="1600"/>
                        <a:t>(SVD can find a basis set, but not</a:t>
                      </a:r>
                      <a:r>
                        <a:rPr lang="en-US" sz="1600" baseline="0"/>
                        <a:t> </a:t>
                      </a:r>
                      <a:r>
                        <a:rPr lang="en-US" sz="1600"/>
                        <a:t>positivity)</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solidFill>
                          <a:srgbClr val="008000"/>
                        </a:solidFill>
                      </a:endParaRPr>
                    </a:p>
                    <a:p>
                      <a:pPr algn="ctr"/>
                      <a:r>
                        <a:rPr lang="en-US" sz="1600">
                          <a:solidFill>
                            <a:srgbClr val="008000"/>
                          </a:solidFill>
                        </a:rPr>
                        <a:t>(Initial set plus null functions)</a:t>
                      </a:r>
                    </a:p>
                  </a:txBody>
                  <a:tcPr anchor="ctr"/>
                </a:tc>
              </a:tr>
              <a:tr h="7840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a:t>Determine whether there even</a:t>
                      </a:r>
                      <a:r>
                        <a:rPr lang="en-US" sz="1400" baseline="0"/>
                        <a:t> </a:t>
                      </a:r>
                      <a:r>
                        <a:rPr lang="en-US" sz="1400" i="1" baseline="0"/>
                        <a:t>IS</a:t>
                      </a:r>
                      <a:r>
                        <a:rPr lang="en-US" sz="1400" baseline="0"/>
                        <a:t> a soln?</a:t>
                      </a:r>
                      <a:endParaRPr lang="en-US" sz="14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Zapf Dingbats"/>
                          <a:ea typeface="Zapf Dingbats"/>
                          <a:cs typeface="Zapf Dingbats"/>
                        </a:rPr>
                        <a:t>✖</a:t>
                      </a:r>
                      <a:endParaRPr lang="en-US" sz="1600"/>
                    </a:p>
                  </a:txBody>
                  <a:tcPr anchor="ctr"/>
                </a:tc>
                <a:tc>
                  <a:txBody>
                    <a:bodyPr/>
                    <a:lstStyle/>
                    <a:p>
                      <a:pPr algn="ctr"/>
                      <a:r>
                        <a:rPr lang="en-US" sz="1600"/>
                        <a:t>Maybe…?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8000"/>
                          </a:solidFill>
                          <a:latin typeface="Zapf Dingbats"/>
                          <a:ea typeface="Zapf Dingbats"/>
                          <a:cs typeface="Zapf Dingbats"/>
                        </a:rPr>
                        <a:t>✔</a:t>
                      </a:r>
                      <a:endParaRPr lang="en-US" sz="1600">
                        <a:solidFill>
                          <a:srgbClr val="0080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AIA Temperature Responses</a:t>
            </a:r>
            <a:endParaRPr lang="en-US"/>
          </a:p>
        </p:txBody>
      </p:sp>
      <p:pic>
        <p:nvPicPr>
          <p:cNvPr id="12" name="Picture 11" descr="Fig01.png"/>
          <p:cNvPicPr>
            <a:picLocks noChangeAspect="1"/>
          </p:cNvPicPr>
          <p:nvPr/>
        </p:nvPicPr>
        <p:blipFill>
          <a:blip r:embed="rId2"/>
          <a:stretch>
            <a:fillRect/>
          </a:stretch>
        </p:blipFill>
        <p:spPr>
          <a:xfrm>
            <a:off x="791027" y="1539280"/>
            <a:ext cx="7509698" cy="530352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Layers of Uncertainties</a:t>
            </a:r>
          </a:p>
        </p:txBody>
      </p:sp>
      <p:sp>
        <p:nvSpPr>
          <p:cNvPr id="4" name="TextBox 3"/>
          <p:cNvSpPr txBox="1"/>
          <p:nvPr/>
        </p:nvSpPr>
        <p:spPr>
          <a:xfrm>
            <a:off x="457200" y="1560295"/>
            <a:ext cx="7712368" cy="1477328"/>
          </a:xfrm>
          <a:prstGeom prst="rect">
            <a:avLst/>
          </a:prstGeom>
          <a:noFill/>
          <a:ln w="19050" cap="flat" cmpd="sng" algn="ctr">
            <a:solidFill>
              <a:schemeClr val="tx1"/>
            </a:solidFill>
            <a:prstDash val="solid"/>
            <a:round/>
            <a:headEnd type="none" w="med" len="med"/>
            <a:tailEnd type="none" w="med" len="med"/>
          </a:ln>
        </p:spPr>
        <p:txBody>
          <a:bodyPr wrap="none" rtlCol="0">
            <a:spAutoFit/>
          </a:bodyPr>
          <a:lstStyle/>
          <a:p>
            <a:r>
              <a:rPr lang="en-US"/>
              <a:t>We consider this scenario:</a:t>
            </a:r>
          </a:p>
          <a:p>
            <a:pPr lvl="1">
              <a:buFont typeface="Arial"/>
              <a:buChar char="•"/>
            </a:pPr>
            <a:r>
              <a:rPr lang="en-US"/>
              <a:t> There is a “true” source DEM.</a:t>
            </a:r>
          </a:p>
          <a:p>
            <a:pPr lvl="1">
              <a:buFont typeface="Arial"/>
              <a:buChar char="•"/>
            </a:pPr>
            <a:r>
              <a:rPr lang="en-US"/>
              <a:t> There is a “true” set of observations associated with the “true” DEM.</a:t>
            </a:r>
          </a:p>
          <a:p>
            <a:pPr lvl="1">
              <a:buFont typeface="Arial"/>
              <a:buChar char="•"/>
            </a:pPr>
            <a:r>
              <a:rPr lang="en-US"/>
              <a:t> We want to find a solution DEM that accurately estimates the “true” DEM.</a:t>
            </a:r>
          </a:p>
          <a:p>
            <a:pPr lvl="1">
              <a:buFont typeface="Arial"/>
              <a:buChar char="•"/>
            </a:pPr>
            <a:r>
              <a:rPr lang="en-US"/>
              <a:t> There is a set of model observations associated with the solution DEM.</a:t>
            </a:r>
          </a:p>
        </p:txBody>
      </p:sp>
      <p:sp>
        <p:nvSpPr>
          <p:cNvPr id="5" name="TextBox 4"/>
          <p:cNvSpPr txBox="1"/>
          <p:nvPr/>
        </p:nvSpPr>
        <p:spPr>
          <a:xfrm>
            <a:off x="457201" y="3604381"/>
            <a:ext cx="8229600" cy="2585323"/>
          </a:xfrm>
          <a:prstGeom prst="rect">
            <a:avLst/>
          </a:prstGeom>
          <a:noFill/>
        </p:spPr>
        <p:txBody>
          <a:bodyPr wrap="square" rtlCol="0">
            <a:spAutoFit/>
          </a:bodyPr>
          <a:lstStyle/>
          <a:p>
            <a:r>
              <a:rPr lang="en-US"/>
              <a:t>Random errors, noise: The observation data we work with are likely not exactly equal to the  “true” observations. (Noise-perturbed data)</a:t>
            </a:r>
          </a:p>
          <a:p>
            <a:endParaRPr lang="en-US"/>
          </a:p>
          <a:p>
            <a:r>
              <a:rPr lang="en-US"/>
              <a:t>Only converged to local </a:t>
            </a:r>
            <a:r>
              <a:rPr lang="en-US">
                <a:latin typeface="Symbol" charset="2"/>
                <a:cs typeface="Symbol" charset="2"/>
              </a:rPr>
              <a:t>c</a:t>
            </a:r>
            <a:r>
              <a:rPr lang="en-US" baseline="30000"/>
              <a:t>2</a:t>
            </a:r>
            <a:r>
              <a:rPr lang="en-US"/>
              <a:t> solution: If the solution method is not guaranteed to reach the global solution for even the noise-perturbed data. (Non-global, noise-perturbed data)</a:t>
            </a:r>
          </a:p>
          <a:p>
            <a:endParaRPr lang="en-US"/>
          </a:p>
          <a:p>
            <a:r>
              <a:rPr lang="en-US"/>
              <a:t>Under-constrained: Many solution DEMs associated to the non-global, noise-perturbed data set. (Non-unique, non-global, noise-perturbed DEM solution)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Layers of Uncertainties</a:t>
            </a:r>
          </a:p>
        </p:txBody>
      </p:sp>
      <p:pic>
        <p:nvPicPr>
          <p:cNvPr id="6" name="Picture 5" descr="Picture 1.png"/>
          <p:cNvPicPr>
            <a:picLocks noChangeAspect="1"/>
          </p:cNvPicPr>
          <p:nvPr/>
        </p:nvPicPr>
        <p:blipFill>
          <a:blip r:embed="rId2"/>
          <a:stretch>
            <a:fillRect/>
          </a:stretch>
        </p:blipFill>
        <p:spPr>
          <a:xfrm>
            <a:off x="574810" y="2978205"/>
            <a:ext cx="5012459" cy="640080"/>
          </a:xfrm>
          <a:prstGeom prst="rect">
            <a:avLst/>
          </a:prstGeom>
        </p:spPr>
      </p:pic>
      <p:pic>
        <p:nvPicPr>
          <p:cNvPr id="7" name="Picture 6" descr="Picture 2.png"/>
          <p:cNvPicPr>
            <a:picLocks noChangeAspect="1"/>
          </p:cNvPicPr>
          <p:nvPr/>
        </p:nvPicPr>
        <p:blipFill>
          <a:blip r:embed="rId3"/>
          <a:stretch>
            <a:fillRect/>
          </a:stretch>
        </p:blipFill>
        <p:spPr>
          <a:xfrm>
            <a:off x="2179686" y="3631922"/>
            <a:ext cx="4088511" cy="640080"/>
          </a:xfrm>
          <a:prstGeom prst="rect">
            <a:avLst/>
          </a:prstGeom>
        </p:spPr>
      </p:pic>
      <p:pic>
        <p:nvPicPr>
          <p:cNvPr id="8" name="Picture 7" descr="Picture 3.png"/>
          <p:cNvPicPr>
            <a:picLocks noChangeAspect="1"/>
          </p:cNvPicPr>
          <p:nvPr/>
        </p:nvPicPr>
        <p:blipFill>
          <a:blip r:embed="rId4"/>
          <a:stretch>
            <a:fillRect/>
          </a:stretch>
        </p:blipFill>
        <p:spPr>
          <a:xfrm>
            <a:off x="2220656" y="4272002"/>
            <a:ext cx="4651514" cy="914400"/>
          </a:xfrm>
          <a:prstGeom prst="rect">
            <a:avLst/>
          </a:prstGeom>
        </p:spPr>
      </p:pic>
      <p:pic>
        <p:nvPicPr>
          <p:cNvPr id="9" name="Picture 8" descr="Picture 4.png"/>
          <p:cNvPicPr>
            <a:picLocks noChangeAspect="1"/>
          </p:cNvPicPr>
          <p:nvPr/>
        </p:nvPicPr>
        <p:blipFill>
          <a:blip r:embed="rId5"/>
          <a:stretch>
            <a:fillRect/>
          </a:stretch>
        </p:blipFill>
        <p:spPr>
          <a:xfrm>
            <a:off x="2431354" y="5596225"/>
            <a:ext cx="3393989" cy="914400"/>
          </a:xfrm>
          <a:prstGeom prst="rect">
            <a:avLst/>
          </a:prstGeom>
        </p:spPr>
      </p:pic>
      <p:sp>
        <p:nvSpPr>
          <p:cNvPr id="15" name="TextBox 14"/>
          <p:cNvSpPr txBox="1"/>
          <p:nvPr/>
        </p:nvSpPr>
        <p:spPr>
          <a:xfrm>
            <a:off x="1155290" y="1843539"/>
            <a:ext cx="3553264" cy="646331"/>
          </a:xfrm>
          <a:prstGeom prst="rect">
            <a:avLst/>
          </a:prstGeom>
          <a:noFill/>
        </p:spPr>
        <p:txBody>
          <a:bodyPr wrap="none" rtlCol="0">
            <a:spAutoFit/>
          </a:bodyPr>
          <a:lstStyle/>
          <a:p>
            <a:r>
              <a:rPr lang="en-US" smtClean="0"/>
              <a:t>ξ = true intensity in 6 channels</a:t>
            </a:r>
          </a:p>
          <a:p>
            <a:r>
              <a:rPr lang="en-US" smtClean="0"/>
              <a:t>σ = observed intensity in 6 channels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Layers of Uncertainties</a:t>
            </a:r>
          </a:p>
        </p:txBody>
      </p:sp>
      <p:pic>
        <p:nvPicPr>
          <p:cNvPr id="6" name="Picture 5" descr="Picture 1.png"/>
          <p:cNvPicPr>
            <a:picLocks noChangeAspect="1"/>
          </p:cNvPicPr>
          <p:nvPr/>
        </p:nvPicPr>
        <p:blipFill>
          <a:blip r:embed="rId2"/>
          <a:stretch>
            <a:fillRect/>
          </a:stretch>
        </p:blipFill>
        <p:spPr>
          <a:xfrm>
            <a:off x="574810" y="2978205"/>
            <a:ext cx="5012459" cy="640080"/>
          </a:xfrm>
          <a:prstGeom prst="rect">
            <a:avLst/>
          </a:prstGeom>
        </p:spPr>
      </p:pic>
      <p:pic>
        <p:nvPicPr>
          <p:cNvPr id="7" name="Picture 6" descr="Picture 2.png"/>
          <p:cNvPicPr>
            <a:picLocks noChangeAspect="1"/>
          </p:cNvPicPr>
          <p:nvPr/>
        </p:nvPicPr>
        <p:blipFill>
          <a:blip r:embed="rId3"/>
          <a:stretch>
            <a:fillRect/>
          </a:stretch>
        </p:blipFill>
        <p:spPr>
          <a:xfrm>
            <a:off x="2179686" y="3631922"/>
            <a:ext cx="4088511" cy="640080"/>
          </a:xfrm>
          <a:prstGeom prst="rect">
            <a:avLst/>
          </a:prstGeom>
        </p:spPr>
      </p:pic>
      <p:pic>
        <p:nvPicPr>
          <p:cNvPr id="8" name="Picture 7" descr="Picture 3.png"/>
          <p:cNvPicPr>
            <a:picLocks noChangeAspect="1"/>
          </p:cNvPicPr>
          <p:nvPr/>
        </p:nvPicPr>
        <p:blipFill>
          <a:blip r:embed="rId4"/>
          <a:stretch>
            <a:fillRect/>
          </a:stretch>
        </p:blipFill>
        <p:spPr>
          <a:xfrm>
            <a:off x="2220656" y="4272002"/>
            <a:ext cx="4651514" cy="914400"/>
          </a:xfrm>
          <a:prstGeom prst="rect">
            <a:avLst/>
          </a:prstGeom>
        </p:spPr>
      </p:pic>
      <p:pic>
        <p:nvPicPr>
          <p:cNvPr id="9" name="Picture 8" descr="Picture 4.png"/>
          <p:cNvPicPr>
            <a:picLocks noChangeAspect="1"/>
          </p:cNvPicPr>
          <p:nvPr/>
        </p:nvPicPr>
        <p:blipFill>
          <a:blip r:embed="rId5"/>
          <a:stretch>
            <a:fillRect/>
          </a:stretch>
        </p:blipFill>
        <p:spPr>
          <a:xfrm>
            <a:off x="2431354" y="5596225"/>
            <a:ext cx="3393989" cy="914400"/>
          </a:xfrm>
          <a:prstGeom prst="rect">
            <a:avLst/>
          </a:prstGeom>
        </p:spPr>
      </p:pic>
      <p:sp>
        <p:nvSpPr>
          <p:cNvPr id="10" name="TextBox 9"/>
          <p:cNvSpPr txBox="1"/>
          <p:nvPr/>
        </p:nvSpPr>
        <p:spPr>
          <a:xfrm>
            <a:off x="3375742" y="4964661"/>
            <a:ext cx="891252" cy="369332"/>
          </a:xfrm>
          <a:prstGeom prst="rect">
            <a:avLst/>
          </a:prstGeom>
          <a:noFill/>
        </p:spPr>
        <p:txBody>
          <a:bodyPr wrap="none" rtlCol="0">
            <a:spAutoFit/>
          </a:bodyPr>
          <a:lstStyle/>
          <a:p>
            <a:r>
              <a:rPr lang="en-US" smtClean="0">
                <a:solidFill>
                  <a:srgbClr val="008000"/>
                </a:solidFill>
              </a:rPr>
              <a:t>Physics</a:t>
            </a:r>
            <a:endParaRPr lang="en-US">
              <a:solidFill>
                <a:srgbClr val="008000"/>
              </a:solidFill>
            </a:endParaRPr>
          </a:p>
        </p:txBody>
      </p:sp>
      <p:sp>
        <p:nvSpPr>
          <p:cNvPr id="11" name="TextBox 10"/>
          <p:cNvSpPr txBox="1"/>
          <p:nvPr/>
        </p:nvSpPr>
        <p:spPr>
          <a:xfrm>
            <a:off x="4911098" y="4940079"/>
            <a:ext cx="914245" cy="369332"/>
          </a:xfrm>
          <a:prstGeom prst="rect">
            <a:avLst/>
          </a:prstGeom>
          <a:noFill/>
        </p:spPr>
        <p:txBody>
          <a:bodyPr wrap="none" rtlCol="0">
            <a:spAutoFit/>
          </a:bodyPr>
          <a:lstStyle/>
          <a:p>
            <a:r>
              <a:rPr lang="en-US" smtClean="0">
                <a:solidFill>
                  <a:srgbClr val="008000"/>
                </a:solidFill>
              </a:rPr>
              <a:t>Poisson</a:t>
            </a:r>
            <a:endParaRPr lang="en-US">
              <a:solidFill>
                <a:srgbClr val="008000"/>
              </a:solidFill>
            </a:endParaRPr>
          </a:p>
        </p:txBody>
      </p:sp>
      <p:sp>
        <p:nvSpPr>
          <p:cNvPr id="12" name="TextBox 11"/>
          <p:cNvSpPr txBox="1"/>
          <p:nvPr/>
        </p:nvSpPr>
        <p:spPr>
          <a:xfrm>
            <a:off x="6325552" y="4017040"/>
            <a:ext cx="2499978" cy="369332"/>
          </a:xfrm>
          <a:prstGeom prst="rect">
            <a:avLst/>
          </a:prstGeom>
          <a:noFill/>
        </p:spPr>
        <p:txBody>
          <a:bodyPr wrap="none" rtlCol="0">
            <a:spAutoFit/>
          </a:bodyPr>
          <a:lstStyle/>
          <a:p>
            <a:r>
              <a:rPr lang="en-US" smtClean="0">
                <a:solidFill>
                  <a:srgbClr val="008000"/>
                </a:solidFill>
              </a:rPr>
              <a:t>Bounded by Convex Hull</a:t>
            </a:r>
            <a:endParaRPr lang="en-US">
              <a:solidFill>
                <a:srgbClr val="008000"/>
              </a:solidFill>
            </a:endParaRPr>
          </a:p>
        </p:txBody>
      </p:sp>
      <p:sp>
        <p:nvSpPr>
          <p:cNvPr id="13" name="TextBox 12"/>
          <p:cNvSpPr txBox="1"/>
          <p:nvPr/>
        </p:nvSpPr>
        <p:spPr>
          <a:xfrm>
            <a:off x="6014183" y="5186402"/>
            <a:ext cx="1146430" cy="369332"/>
          </a:xfrm>
          <a:prstGeom prst="rect">
            <a:avLst/>
          </a:prstGeom>
          <a:noFill/>
        </p:spPr>
        <p:txBody>
          <a:bodyPr wrap="none" rtlCol="0">
            <a:spAutoFit/>
          </a:bodyPr>
          <a:lstStyle/>
          <a:p>
            <a:r>
              <a:rPr lang="en-US" smtClean="0">
                <a:solidFill>
                  <a:srgbClr val="008000"/>
                </a:solidFill>
              </a:rPr>
              <a:t>Bounded?</a:t>
            </a:r>
            <a:endParaRPr lang="en-US">
              <a:solidFill>
                <a:srgbClr val="008000"/>
              </a:solidFill>
            </a:endParaRPr>
          </a:p>
        </p:txBody>
      </p:sp>
      <p:sp>
        <p:nvSpPr>
          <p:cNvPr id="15" name="TextBox 14"/>
          <p:cNvSpPr txBox="1"/>
          <p:nvPr/>
        </p:nvSpPr>
        <p:spPr>
          <a:xfrm>
            <a:off x="1155290" y="1843539"/>
            <a:ext cx="3553264" cy="646331"/>
          </a:xfrm>
          <a:prstGeom prst="rect">
            <a:avLst/>
          </a:prstGeom>
          <a:noFill/>
        </p:spPr>
        <p:txBody>
          <a:bodyPr wrap="none" rtlCol="0">
            <a:spAutoFit/>
          </a:bodyPr>
          <a:lstStyle/>
          <a:p>
            <a:r>
              <a:rPr lang="en-US" smtClean="0"/>
              <a:t>ξ = true intensity in 6 channels</a:t>
            </a:r>
          </a:p>
          <a:p>
            <a:r>
              <a:rPr lang="en-US" smtClean="0"/>
              <a:t>σ = observed intensity in 6 channels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 Closing…</a:t>
            </a:r>
          </a:p>
        </p:txBody>
      </p:sp>
      <p:sp>
        <p:nvSpPr>
          <p:cNvPr id="4" name="TextBox 3"/>
          <p:cNvSpPr txBox="1"/>
          <p:nvPr/>
        </p:nvSpPr>
        <p:spPr>
          <a:xfrm>
            <a:off x="457200" y="1439343"/>
            <a:ext cx="7723351" cy="3785652"/>
          </a:xfrm>
          <a:prstGeom prst="rect">
            <a:avLst/>
          </a:prstGeom>
          <a:noFill/>
        </p:spPr>
        <p:txBody>
          <a:bodyPr wrap="square" rtlCol="0">
            <a:spAutoFit/>
          </a:bodyPr>
          <a:lstStyle/>
          <a:p>
            <a:pPr>
              <a:buFont typeface="Arial"/>
              <a:buChar char="•"/>
            </a:pPr>
            <a:r>
              <a:rPr lang="en-US" sz="1600"/>
              <a:t> Solving DEMs in underconstrained scenarios is still highly relevant.</a:t>
            </a:r>
          </a:p>
          <a:p>
            <a:pPr>
              <a:buFont typeface="Arial"/>
              <a:buChar char="•"/>
            </a:pPr>
            <a:endParaRPr lang="en-US" sz="1600"/>
          </a:p>
          <a:p>
            <a:pPr>
              <a:buFont typeface="Arial"/>
              <a:buChar char="•"/>
            </a:pPr>
            <a:r>
              <a:rPr lang="en-US" sz="1600"/>
              <a:t> I believe that the under-constrained aspects of the DEM inversion problem have been under-appreciated and under-developed. In particular, the impacts of these aspects are larger and introduce more qualititative variation than I usually see people discuss.</a:t>
            </a:r>
          </a:p>
          <a:p>
            <a:pPr>
              <a:buFont typeface="Arial"/>
              <a:buChar char="•"/>
            </a:pPr>
            <a:endParaRPr lang="en-US" sz="1600"/>
          </a:p>
          <a:p>
            <a:pPr>
              <a:buFont typeface="Arial"/>
              <a:buChar char="•"/>
            </a:pPr>
            <a:r>
              <a:rPr lang="en-US" sz="1600"/>
              <a:t> We understand and can quantify the parts of DEMs that are constrained by the data, and the parts that determine the range of under-constrained solutions.</a:t>
            </a:r>
          </a:p>
          <a:p>
            <a:pPr>
              <a:buFont typeface="Arial"/>
              <a:buChar char="•"/>
            </a:pPr>
            <a:endParaRPr lang="en-US" sz="1600"/>
          </a:p>
          <a:p>
            <a:pPr>
              <a:buFont typeface="Arial"/>
              <a:buChar char="•"/>
            </a:pPr>
            <a:r>
              <a:rPr lang="en-US" sz="1600"/>
              <a:t> We can easily identify observation sets (per pixel) that have been knocked out of the range of solvability, and this has implications for careful estimations of confidence levels.</a:t>
            </a:r>
          </a:p>
          <a:p>
            <a:pPr>
              <a:buFont typeface="Arial"/>
              <a:buChar char="•"/>
            </a:pPr>
            <a:endParaRPr lang="en-US" sz="1600"/>
          </a:p>
          <a:p>
            <a:pPr>
              <a:buFont typeface="Arial"/>
              <a:buChar char="•"/>
            </a:pPr>
            <a:r>
              <a:rPr lang="en-US" sz="1600"/>
              <a:t> We can find the </a:t>
            </a:r>
            <a:r>
              <a:rPr lang="en-US" sz="1600" i="1"/>
              <a:t>globally </a:t>
            </a:r>
            <a:r>
              <a:rPr lang="en-US" sz="1600"/>
              <a:t>minimum </a:t>
            </a:r>
            <a:r>
              <a:rPr lang="en-US" sz="1600">
                <a:latin typeface="Symbol" charset="2"/>
                <a:cs typeface="Symbol" charset="2"/>
              </a:rPr>
              <a:t>c</a:t>
            </a:r>
            <a:r>
              <a:rPr lang="en-US" sz="1600" baseline="30000"/>
              <a:t>2</a:t>
            </a:r>
            <a:r>
              <a:rPr lang="en-US" sz="1600"/>
              <a:t> solutions.</a:t>
            </a:r>
          </a:p>
          <a:p>
            <a:pPr>
              <a:buFont typeface="Arial"/>
              <a:buChar char="•"/>
            </a:pPr>
            <a:endParaRPr lang="en-US" sz="1600"/>
          </a:p>
          <a:p>
            <a:pPr>
              <a:buFont typeface="Arial"/>
              <a:buChar char="•"/>
            </a:pPr>
            <a:r>
              <a:rPr lang="en-US" sz="1600"/>
              <a:t> We can separate the inversion math from the selection of DEM fits by physical criteria.</a:t>
            </a:r>
          </a:p>
        </p:txBody>
      </p:sp>
      <p:sp>
        <p:nvSpPr>
          <p:cNvPr id="5" name="TextBox 4"/>
          <p:cNvSpPr txBox="1"/>
          <p:nvPr/>
        </p:nvSpPr>
        <p:spPr>
          <a:xfrm>
            <a:off x="882973" y="5358211"/>
            <a:ext cx="7422638" cy="1200329"/>
          </a:xfrm>
          <a:prstGeom prst="rect">
            <a:avLst/>
          </a:prstGeom>
          <a:noFill/>
          <a:ln w="19050" cap="flat" cmpd="sng" algn="ctr">
            <a:solidFill>
              <a:srgbClr val="0000FF"/>
            </a:solidFill>
            <a:prstDash val="solid"/>
            <a:round/>
            <a:headEnd type="none" w="med" len="med"/>
            <a:tailEnd type="none" w="med" len="med"/>
          </a:ln>
        </p:spPr>
        <p:txBody>
          <a:bodyPr wrap="square" rtlCol="0">
            <a:spAutoFit/>
          </a:bodyPr>
          <a:lstStyle/>
          <a:p>
            <a:r>
              <a:rPr lang="en-US">
                <a:solidFill>
                  <a:srgbClr val="0000FF"/>
                </a:solidFill>
              </a:rPr>
              <a:t>I believe that we are about to see DEM analysis make a discrete jump to a higher level of sophistication, with respect to inversions and confidence estimations, and that we will be able to achieve results with greater robustness.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End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DEM Equation</a:t>
            </a:r>
          </a:p>
        </p:txBody>
      </p:sp>
      <p:sp>
        <p:nvSpPr>
          <p:cNvPr id="5" name="TextBox 4"/>
          <p:cNvSpPr txBox="1"/>
          <p:nvPr/>
        </p:nvSpPr>
        <p:spPr>
          <a:xfrm>
            <a:off x="628959" y="3375742"/>
            <a:ext cx="6481261" cy="1200329"/>
          </a:xfrm>
          <a:prstGeom prst="rect">
            <a:avLst/>
          </a:prstGeom>
          <a:noFill/>
        </p:spPr>
        <p:txBody>
          <a:bodyPr wrap="none" rtlCol="0">
            <a:spAutoFit/>
          </a:bodyPr>
          <a:lstStyle/>
          <a:p>
            <a:pPr>
              <a:buFont typeface="Arial"/>
              <a:buChar char="•"/>
            </a:pPr>
            <a:r>
              <a:rPr lang="en-US" dirty="0"/>
              <a:t> C = channel (e.g., AIA </a:t>
            </a:r>
            <a:r>
              <a:rPr lang="en-US" dirty="0" smtClean="0"/>
              <a:t>94Å</a:t>
            </a:r>
            <a:r>
              <a:rPr lang="en-US" dirty="0" smtClean="0"/>
              <a:t>, 131Å, </a:t>
            </a:r>
            <a:r>
              <a:rPr lang="en-US" dirty="0"/>
              <a:t>etc.)</a:t>
            </a:r>
          </a:p>
          <a:p>
            <a:pPr>
              <a:buFont typeface="Arial"/>
              <a:buChar char="•"/>
            </a:pPr>
            <a:r>
              <a:rPr lang="en-US" dirty="0"/>
              <a:t> I = Intensity in channel / passband</a:t>
            </a:r>
          </a:p>
          <a:p>
            <a:pPr>
              <a:buFont typeface="Arial"/>
              <a:buChar char="•"/>
            </a:pPr>
            <a:r>
              <a:rPr lang="en-US" dirty="0" smtClean="0"/>
              <a:t> </a:t>
            </a:r>
            <a:r>
              <a:rPr lang="en-US" dirty="0" err="1"/>
              <a:t>F</a:t>
            </a:r>
            <a:r>
              <a:rPr lang="en-US" baseline="-25000" dirty="0" err="1" smtClean="0"/>
              <a:t>c</a:t>
            </a:r>
            <a:r>
              <a:rPr lang="en-US" dirty="0" err="1"/>
              <a:t>(T</a:t>
            </a:r>
            <a:r>
              <a:rPr lang="en-US" dirty="0"/>
              <a:t>) = Instrument temperature response function for channel “</a:t>
            </a:r>
            <a:r>
              <a:rPr lang="en-US" dirty="0" err="1"/>
              <a:t>c</a:t>
            </a:r>
            <a:r>
              <a:rPr lang="en-US" dirty="0"/>
              <a:t>”</a:t>
            </a:r>
          </a:p>
          <a:p>
            <a:pPr>
              <a:buFont typeface="Arial"/>
              <a:buChar char="•"/>
            </a:pPr>
            <a:r>
              <a:rPr lang="en-US" dirty="0"/>
              <a:t> DEM(T) = Differential emission measure function </a:t>
            </a:r>
          </a:p>
        </p:txBody>
      </p:sp>
      <p:pic>
        <p:nvPicPr>
          <p:cNvPr id="6" name="Picture 5" descr="eqn04a.png"/>
          <p:cNvPicPr>
            <a:picLocks noChangeAspect="1"/>
          </p:cNvPicPr>
          <p:nvPr/>
        </p:nvPicPr>
        <p:blipFill>
          <a:blip r:embed="rId2"/>
          <a:stretch>
            <a:fillRect/>
          </a:stretch>
        </p:blipFill>
        <p:spPr>
          <a:xfrm>
            <a:off x="2805726" y="5309419"/>
            <a:ext cx="2730500" cy="508000"/>
          </a:xfrm>
          <a:prstGeom prst="rect">
            <a:avLst/>
          </a:prstGeom>
        </p:spPr>
      </p:pic>
      <p:pic>
        <p:nvPicPr>
          <p:cNvPr id="7" name="Picture 6" descr="eqn04b.png"/>
          <p:cNvPicPr>
            <a:picLocks noChangeAspect="1"/>
          </p:cNvPicPr>
          <p:nvPr/>
        </p:nvPicPr>
        <p:blipFill>
          <a:blip r:embed="rId3"/>
          <a:stretch>
            <a:fillRect/>
          </a:stretch>
        </p:blipFill>
        <p:spPr>
          <a:xfrm>
            <a:off x="2493030" y="4814119"/>
            <a:ext cx="2679700" cy="495300"/>
          </a:xfrm>
          <a:prstGeom prst="rect">
            <a:avLst/>
          </a:prstGeom>
        </p:spPr>
      </p:pic>
      <p:pic>
        <p:nvPicPr>
          <p:cNvPr id="8" name="Picture 7" descr="eqn04c.png"/>
          <p:cNvPicPr>
            <a:picLocks noChangeAspect="1"/>
          </p:cNvPicPr>
          <p:nvPr/>
        </p:nvPicPr>
        <p:blipFill>
          <a:blip r:embed="rId4"/>
          <a:stretch>
            <a:fillRect/>
          </a:stretch>
        </p:blipFill>
        <p:spPr>
          <a:xfrm>
            <a:off x="1765300" y="6097276"/>
            <a:ext cx="2781300" cy="469900"/>
          </a:xfrm>
          <a:prstGeom prst="rect">
            <a:avLst/>
          </a:prstGeom>
        </p:spPr>
      </p:pic>
      <p:sp>
        <p:nvSpPr>
          <p:cNvPr id="9" name="TextBox 8"/>
          <p:cNvSpPr txBox="1"/>
          <p:nvPr/>
        </p:nvSpPr>
        <p:spPr>
          <a:xfrm>
            <a:off x="1323837" y="6113062"/>
            <a:ext cx="431053" cy="369332"/>
          </a:xfrm>
          <a:prstGeom prst="rect">
            <a:avLst/>
          </a:prstGeom>
          <a:noFill/>
        </p:spPr>
        <p:txBody>
          <a:bodyPr wrap="none" rtlCol="0">
            <a:spAutoFit/>
          </a:bodyPr>
          <a:lstStyle/>
          <a:p>
            <a:r>
              <a:rPr lang="en-US" dirty="0" err="1">
                <a:latin typeface="Wingdings"/>
                <a:ea typeface="Wingdings"/>
                <a:cs typeface="Wingdings"/>
              </a:rPr>
              <a:t></a:t>
            </a:r>
            <a:endParaRPr lang="en-US" dirty="0"/>
          </a:p>
        </p:txBody>
      </p:sp>
      <p:pic>
        <p:nvPicPr>
          <p:cNvPr id="10" name="Picture 9" descr="eqn04d.png"/>
          <p:cNvPicPr>
            <a:picLocks noChangeAspect="1"/>
          </p:cNvPicPr>
          <p:nvPr/>
        </p:nvPicPr>
        <p:blipFill>
          <a:blip r:embed="rId5"/>
          <a:stretch>
            <a:fillRect/>
          </a:stretch>
        </p:blipFill>
        <p:spPr>
          <a:xfrm>
            <a:off x="2819400" y="1727354"/>
            <a:ext cx="3505200" cy="571500"/>
          </a:xfrm>
          <a:prstGeom prst="rect">
            <a:avLst/>
          </a:prstGeom>
        </p:spPr>
      </p:pic>
      <p:pic>
        <p:nvPicPr>
          <p:cNvPr id="11" name="Picture 10" descr="eqn_DEM_defn.png"/>
          <p:cNvPicPr>
            <a:picLocks noChangeAspect="1"/>
          </p:cNvPicPr>
          <p:nvPr/>
        </p:nvPicPr>
        <p:blipFill>
          <a:blip r:embed="rId6"/>
          <a:stretch>
            <a:fillRect/>
          </a:stretch>
        </p:blipFill>
        <p:spPr>
          <a:xfrm>
            <a:off x="2205556" y="2449871"/>
            <a:ext cx="3165716" cy="54864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DEM Difficulties &amp; Complications</a:t>
            </a:r>
          </a:p>
        </p:txBody>
      </p:sp>
      <p:sp>
        <p:nvSpPr>
          <p:cNvPr id="4" name="TextBox 3"/>
          <p:cNvSpPr txBox="1"/>
          <p:nvPr/>
        </p:nvSpPr>
        <p:spPr>
          <a:xfrm>
            <a:off x="846667" y="1536114"/>
            <a:ext cx="6429965" cy="3693319"/>
          </a:xfrm>
          <a:prstGeom prst="rect">
            <a:avLst/>
          </a:prstGeom>
          <a:noFill/>
        </p:spPr>
        <p:txBody>
          <a:bodyPr wrap="none" rtlCol="0">
            <a:spAutoFit/>
          </a:bodyPr>
          <a:lstStyle/>
          <a:p>
            <a:pPr>
              <a:buFont typeface="Arial"/>
              <a:buChar char="•"/>
            </a:pPr>
            <a:r>
              <a:rPr lang="en-US" dirty="0"/>
              <a:t> Inversion is </a:t>
            </a:r>
            <a:r>
              <a:rPr lang="en-US" dirty="0" smtClean="0"/>
              <a:t>(often) </a:t>
            </a:r>
            <a:r>
              <a:rPr lang="en-US" dirty="0"/>
              <a:t>under-constrained</a:t>
            </a:r>
          </a:p>
          <a:p>
            <a:pPr>
              <a:buFont typeface="Arial"/>
              <a:buChar char="•"/>
            </a:pPr>
            <a:endParaRPr lang="en-US" dirty="0"/>
          </a:p>
          <a:p>
            <a:pPr>
              <a:buFont typeface="Arial"/>
              <a:buChar char="•"/>
            </a:pPr>
            <a:r>
              <a:rPr lang="en-US" dirty="0"/>
              <a:t> Inversion must constrain DEM(T) to be non-negative everywhere</a:t>
            </a:r>
          </a:p>
          <a:p>
            <a:pPr>
              <a:buFont typeface="Arial"/>
              <a:buChar char="•"/>
            </a:pPr>
            <a:endParaRPr lang="en-US" dirty="0"/>
          </a:p>
          <a:p>
            <a:pPr>
              <a:buFont typeface="Arial"/>
              <a:buChar char="•"/>
            </a:pPr>
            <a:r>
              <a:rPr lang="en-US" dirty="0"/>
              <a:t> Random errors (e.g., photon noise)</a:t>
            </a:r>
          </a:p>
          <a:p>
            <a:pPr>
              <a:buFont typeface="Arial"/>
              <a:buChar char="•"/>
            </a:pPr>
            <a:endParaRPr lang="en-US" dirty="0"/>
          </a:p>
          <a:p>
            <a:pPr>
              <a:buFont typeface="Arial"/>
              <a:buChar char="•"/>
            </a:pPr>
            <a:r>
              <a:rPr lang="en-US" dirty="0"/>
              <a:t> Systematic errors (e.g., inaccuracies in atomic databases)</a:t>
            </a:r>
          </a:p>
          <a:p>
            <a:pPr>
              <a:buFont typeface="Arial"/>
              <a:buChar char="•"/>
            </a:pPr>
            <a:endParaRPr lang="en-US" dirty="0"/>
          </a:p>
          <a:p>
            <a:pPr>
              <a:buFont typeface="Arial"/>
              <a:buChar char="•"/>
            </a:pPr>
            <a:r>
              <a:rPr lang="en-US" dirty="0"/>
              <a:t> PSF </a:t>
            </a:r>
            <a:r>
              <a:rPr lang="en-US" dirty="0" err="1"/>
              <a:t>deconvolution</a:t>
            </a:r>
            <a:endParaRPr lang="en-US" dirty="0"/>
          </a:p>
          <a:p>
            <a:pPr>
              <a:buFont typeface="Arial"/>
              <a:buChar char="•"/>
            </a:pPr>
            <a:endParaRPr lang="en-US" dirty="0"/>
          </a:p>
          <a:p>
            <a:pPr>
              <a:buFont typeface="Arial"/>
              <a:buChar char="•"/>
            </a:pPr>
            <a:r>
              <a:rPr lang="en-US" dirty="0"/>
              <a:t> Absolute cross-calibration if combining instruments</a:t>
            </a:r>
          </a:p>
          <a:p>
            <a:pPr>
              <a:buFont typeface="Arial"/>
              <a:buChar char="•"/>
            </a:pPr>
            <a:endParaRPr lang="en-US" dirty="0"/>
          </a:p>
          <a:p>
            <a:pPr>
              <a:buFont typeface="Arial"/>
              <a:buChar char="•"/>
            </a:pPr>
            <a:r>
              <a:rPr lang="en-US" dirty="0"/>
              <a:t> Line blends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DEM Difficulties &amp; Complications</a:t>
            </a:r>
          </a:p>
        </p:txBody>
      </p:sp>
      <p:sp>
        <p:nvSpPr>
          <p:cNvPr id="4" name="TextBox 3"/>
          <p:cNvSpPr txBox="1"/>
          <p:nvPr/>
        </p:nvSpPr>
        <p:spPr>
          <a:xfrm>
            <a:off x="846667" y="1536114"/>
            <a:ext cx="6429965" cy="3693319"/>
          </a:xfrm>
          <a:prstGeom prst="rect">
            <a:avLst/>
          </a:prstGeom>
          <a:noFill/>
        </p:spPr>
        <p:txBody>
          <a:bodyPr wrap="none" rtlCol="0">
            <a:spAutoFit/>
          </a:bodyPr>
          <a:lstStyle/>
          <a:p>
            <a:pPr>
              <a:buFont typeface="Arial"/>
              <a:buChar char="•"/>
            </a:pPr>
            <a:r>
              <a:rPr lang="en-US"/>
              <a:t> Inversion is (often) under-constrained</a:t>
            </a:r>
          </a:p>
          <a:p>
            <a:pPr>
              <a:buFont typeface="Arial"/>
              <a:buChar char="•"/>
            </a:pPr>
            <a:endParaRPr lang="en-US"/>
          </a:p>
          <a:p>
            <a:pPr>
              <a:buFont typeface="Arial"/>
              <a:buChar char="•"/>
            </a:pPr>
            <a:r>
              <a:rPr lang="en-US"/>
              <a:t> Inversion must constrain DEM(T) to be non-negative everywhere</a:t>
            </a:r>
          </a:p>
          <a:p>
            <a:pPr>
              <a:buFont typeface="Arial"/>
              <a:buChar char="•"/>
            </a:pPr>
            <a:endParaRPr lang="en-US"/>
          </a:p>
          <a:p>
            <a:pPr>
              <a:buFont typeface="Arial"/>
              <a:buChar char="•"/>
            </a:pPr>
            <a:r>
              <a:rPr lang="en-US"/>
              <a:t> Random errors (e.g., photon noise)</a:t>
            </a:r>
          </a:p>
          <a:p>
            <a:pPr>
              <a:buFont typeface="Arial"/>
              <a:buChar char="•"/>
            </a:pPr>
            <a:endParaRPr lang="en-US"/>
          </a:p>
          <a:p>
            <a:pPr>
              <a:buFont typeface="Arial"/>
              <a:buChar char="•"/>
            </a:pPr>
            <a:r>
              <a:rPr lang="en-US"/>
              <a:t> Systematic errors (e.g., inaccuracies in atomic databases)</a:t>
            </a:r>
          </a:p>
          <a:p>
            <a:pPr>
              <a:buFont typeface="Arial"/>
              <a:buChar char="•"/>
            </a:pPr>
            <a:endParaRPr lang="en-US"/>
          </a:p>
          <a:p>
            <a:pPr>
              <a:buFont typeface="Arial"/>
              <a:buChar char="•"/>
            </a:pPr>
            <a:r>
              <a:rPr lang="en-US"/>
              <a:t> PSF deconvolution</a:t>
            </a:r>
          </a:p>
          <a:p>
            <a:pPr>
              <a:buFont typeface="Arial"/>
              <a:buChar char="•"/>
            </a:pPr>
            <a:endParaRPr lang="en-US"/>
          </a:p>
          <a:p>
            <a:pPr>
              <a:buFont typeface="Arial"/>
              <a:buChar char="•"/>
            </a:pPr>
            <a:r>
              <a:rPr lang="en-US"/>
              <a:t> Absolute cross-calibration if combining instruments</a:t>
            </a:r>
          </a:p>
          <a:p>
            <a:pPr>
              <a:buFont typeface="Arial"/>
              <a:buChar char="•"/>
            </a:pPr>
            <a:endParaRPr lang="en-US"/>
          </a:p>
          <a:p>
            <a:pPr>
              <a:buFont typeface="Arial"/>
              <a:buChar char="•"/>
            </a:pPr>
            <a:r>
              <a:rPr lang="en-US"/>
              <a:t> Line blends</a:t>
            </a:r>
          </a:p>
        </p:txBody>
      </p:sp>
      <p:sp>
        <p:nvSpPr>
          <p:cNvPr id="5" name="TextBox 4"/>
          <p:cNvSpPr txBox="1"/>
          <p:nvPr/>
        </p:nvSpPr>
        <p:spPr>
          <a:xfrm>
            <a:off x="846667" y="5268090"/>
            <a:ext cx="6250429" cy="1569660"/>
          </a:xfrm>
          <a:prstGeom prst="rect">
            <a:avLst/>
          </a:prstGeom>
          <a:noFill/>
        </p:spPr>
        <p:txBody>
          <a:bodyPr wrap="none" rtlCol="0">
            <a:spAutoFit/>
          </a:bodyPr>
          <a:lstStyle/>
          <a:p>
            <a:r>
              <a:rPr lang="en-US" sz="2400">
                <a:solidFill>
                  <a:srgbClr val="FF0000"/>
                </a:solidFill>
              </a:rPr>
              <a:t>ALSO MUST ASSUME:</a:t>
            </a:r>
            <a:endParaRPr lang="en-US"/>
          </a:p>
          <a:p>
            <a:pPr>
              <a:buFont typeface="Arial"/>
              <a:buChar char="•"/>
            </a:pPr>
            <a:r>
              <a:rPr lang="en-US"/>
              <a:t> Optically thin plasma</a:t>
            </a:r>
          </a:p>
          <a:p>
            <a:pPr>
              <a:buFont typeface="Arial"/>
              <a:buChar char="•"/>
            </a:pPr>
            <a:r>
              <a:rPr lang="en-US"/>
              <a:t> Abundance model</a:t>
            </a:r>
          </a:p>
          <a:p>
            <a:pPr>
              <a:buFont typeface="Arial"/>
              <a:buChar char="•"/>
            </a:pPr>
            <a:r>
              <a:rPr lang="en-US"/>
              <a:t> Ionization equilibrium</a:t>
            </a:r>
          </a:p>
          <a:p>
            <a:pPr>
              <a:buFont typeface="Arial"/>
              <a:buChar char="•"/>
            </a:pPr>
            <a:r>
              <a:rPr lang="en-US"/>
              <a:t> Solar variations much slower than exposure times and cadence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Categories of Concern </a:t>
            </a:r>
            <a:br>
              <a:rPr lang="en-US"/>
            </a:br>
            <a:r>
              <a:rPr lang="en-US"/>
              <a:t>(not mutually exclusive)</a:t>
            </a:r>
          </a:p>
        </p:txBody>
      </p:sp>
      <p:sp>
        <p:nvSpPr>
          <p:cNvPr id="4" name="TextBox 3"/>
          <p:cNvSpPr txBox="1"/>
          <p:nvPr/>
        </p:nvSpPr>
        <p:spPr>
          <a:xfrm>
            <a:off x="457200" y="1800032"/>
            <a:ext cx="8432500" cy="3693319"/>
          </a:xfrm>
          <a:prstGeom prst="rect">
            <a:avLst/>
          </a:prstGeom>
          <a:noFill/>
        </p:spPr>
        <p:txBody>
          <a:bodyPr wrap="square" rtlCol="0">
            <a:spAutoFit/>
          </a:bodyPr>
          <a:lstStyle/>
          <a:p>
            <a:r>
              <a:rPr lang="en-US"/>
              <a:t>“MATH”: How to do the inversion? What information is constrained by the data and by the instrument responses?</a:t>
            </a:r>
          </a:p>
          <a:p>
            <a:endParaRPr lang="en-US"/>
          </a:p>
          <a:p>
            <a:endParaRPr lang="en-US"/>
          </a:p>
          <a:p>
            <a:r>
              <a:rPr lang="en-US"/>
              <a:t>“PHYSICS (Models)”: How to choose/reject between DEM solutions that are comparably valid (i.e., that are equally good at fitting the data)?</a:t>
            </a:r>
          </a:p>
          <a:p>
            <a:endParaRPr lang="en-US"/>
          </a:p>
          <a:p>
            <a:endParaRPr lang="en-US"/>
          </a:p>
          <a:p>
            <a:r>
              <a:rPr lang="en-US"/>
              <a:t>“UNCERTAINTIES”: How to put error bars on the DEM solutions and derivative results? </a:t>
            </a:r>
          </a:p>
          <a:p>
            <a:endParaRPr lang="en-US"/>
          </a:p>
          <a:p>
            <a:endParaRPr lang="en-US"/>
          </a:p>
          <a:p>
            <a:r>
              <a:rPr lang="en-US"/>
              <a:t>“PHYSICS (Spectra)”: Do we have accurate knowledge of the solar spectra seen in the instrument channels? Are the response functions accurate?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Categories of Concern </a:t>
            </a:r>
            <a:br>
              <a:rPr lang="en-US"/>
            </a:br>
            <a:r>
              <a:rPr lang="en-US"/>
              <a:t>(not mutually exclusive)</a:t>
            </a:r>
          </a:p>
        </p:txBody>
      </p:sp>
      <p:sp>
        <p:nvSpPr>
          <p:cNvPr id="4" name="TextBox 3"/>
          <p:cNvSpPr txBox="1"/>
          <p:nvPr/>
        </p:nvSpPr>
        <p:spPr>
          <a:xfrm>
            <a:off x="457200" y="1800032"/>
            <a:ext cx="8432500" cy="3693319"/>
          </a:xfrm>
          <a:prstGeom prst="rect">
            <a:avLst/>
          </a:prstGeom>
          <a:noFill/>
        </p:spPr>
        <p:txBody>
          <a:bodyPr wrap="square" rtlCol="0">
            <a:spAutoFit/>
          </a:bodyPr>
          <a:lstStyle/>
          <a:p>
            <a:r>
              <a:rPr lang="en-US"/>
              <a:t>“MATH”: How to do the inversion? What information is constrained by the data and by the instrument responses?</a:t>
            </a:r>
          </a:p>
          <a:p>
            <a:endParaRPr lang="en-US"/>
          </a:p>
          <a:p>
            <a:endParaRPr lang="en-US"/>
          </a:p>
          <a:p>
            <a:r>
              <a:rPr lang="en-US"/>
              <a:t>“PHYSICS (Models)”: How to choose/reject between DEM solutions that are comparably valid (i.e., that are equally good at fitting the data)?</a:t>
            </a:r>
          </a:p>
          <a:p>
            <a:endParaRPr lang="en-US"/>
          </a:p>
          <a:p>
            <a:endParaRPr lang="en-US"/>
          </a:p>
          <a:p>
            <a:r>
              <a:rPr lang="en-US"/>
              <a:t>“UNCERTAINTIES”: How to put error bars on the DEM solutions and derivative results? </a:t>
            </a:r>
          </a:p>
          <a:p>
            <a:endParaRPr lang="en-US"/>
          </a:p>
          <a:p>
            <a:endParaRPr lang="en-US"/>
          </a:p>
          <a:p>
            <a:r>
              <a:rPr lang="en-US"/>
              <a:t>“PHYSICS (Spectra)”: Do we have accurate knowledge of the solar spectra seen in the instrument channels? Are the response functions accurate?</a:t>
            </a:r>
          </a:p>
        </p:txBody>
      </p:sp>
      <p:sp>
        <p:nvSpPr>
          <p:cNvPr id="5" name="Oval 4"/>
          <p:cNvSpPr/>
          <p:nvPr/>
        </p:nvSpPr>
        <p:spPr>
          <a:xfrm>
            <a:off x="457200" y="4765526"/>
            <a:ext cx="2215849" cy="483809"/>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428175" y="3950326"/>
            <a:ext cx="2063445" cy="483809"/>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193521" y="1618608"/>
            <a:ext cx="2479528" cy="1901108"/>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74960" y="5854101"/>
            <a:ext cx="2554931" cy="523220"/>
          </a:xfrm>
          <a:prstGeom prst="rect">
            <a:avLst/>
          </a:prstGeom>
          <a:noFill/>
          <a:ln w="28575" cmpd="sng">
            <a:solidFill>
              <a:srgbClr val="008000"/>
            </a:solidFill>
          </a:ln>
        </p:spPr>
        <p:txBody>
          <a:bodyPr wrap="none" rtlCol="0">
            <a:spAutoFit/>
          </a:bodyPr>
          <a:lstStyle/>
          <a:p>
            <a:r>
              <a:rPr lang="en-US" sz="2800">
                <a:solidFill>
                  <a:srgbClr val="008000"/>
                </a:solidFill>
              </a:rPr>
              <a:t>Easily separable</a:t>
            </a:r>
          </a:p>
        </p:txBody>
      </p:sp>
      <p:cxnSp>
        <p:nvCxnSpPr>
          <p:cNvPr id="10" name="Elbow Connector 9"/>
          <p:cNvCxnSpPr>
            <a:stCxn id="8" idx="1"/>
          </p:cNvCxnSpPr>
          <p:nvPr/>
        </p:nvCxnSpPr>
        <p:spPr>
          <a:xfrm rot="10800000">
            <a:off x="193522" y="2806095"/>
            <a:ext cx="181439" cy="3309616"/>
          </a:xfrm>
          <a:prstGeom prst="bentConnector2">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4" name="Elbow Connector 13"/>
          <p:cNvCxnSpPr/>
          <p:nvPr/>
        </p:nvCxnSpPr>
        <p:spPr>
          <a:xfrm rot="5400000" flipH="1" flipV="1">
            <a:off x="-577102" y="5151556"/>
            <a:ext cx="1918648" cy="1588"/>
          </a:xfrm>
          <a:prstGeom prst="bentConnector3">
            <a:avLst>
              <a:gd name="adj1" fmla="val 50000"/>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0" name="Elbow Connector 13"/>
          <p:cNvCxnSpPr>
            <a:endCxn id="5" idx="2"/>
          </p:cNvCxnSpPr>
          <p:nvPr/>
        </p:nvCxnSpPr>
        <p:spPr>
          <a:xfrm rot="5400000" flipH="1" flipV="1">
            <a:off x="-144110" y="5528928"/>
            <a:ext cx="1122807" cy="79814"/>
          </a:xfrm>
          <a:prstGeom prst="bentConnector2">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Categories of Concern </a:t>
            </a:r>
            <a:br>
              <a:rPr lang="en-US"/>
            </a:br>
            <a:r>
              <a:rPr lang="en-US"/>
              <a:t>(not mutually exclusive)</a:t>
            </a:r>
          </a:p>
        </p:txBody>
      </p:sp>
      <p:sp>
        <p:nvSpPr>
          <p:cNvPr id="4" name="TextBox 3"/>
          <p:cNvSpPr txBox="1"/>
          <p:nvPr/>
        </p:nvSpPr>
        <p:spPr>
          <a:xfrm>
            <a:off x="457200" y="1800032"/>
            <a:ext cx="8432500" cy="3693319"/>
          </a:xfrm>
          <a:prstGeom prst="rect">
            <a:avLst/>
          </a:prstGeom>
          <a:noFill/>
        </p:spPr>
        <p:txBody>
          <a:bodyPr wrap="square" rtlCol="0">
            <a:spAutoFit/>
          </a:bodyPr>
          <a:lstStyle/>
          <a:p>
            <a:r>
              <a:rPr lang="en-US"/>
              <a:t>“MATH”: How to do the inversion? What information is constrained by the data and by the instrument responses?</a:t>
            </a:r>
          </a:p>
          <a:p>
            <a:endParaRPr lang="en-US"/>
          </a:p>
          <a:p>
            <a:endParaRPr lang="en-US"/>
          </a:p>
          <a:p>
            <a:r>
              <a:rPr lang="en-US"/>
              <a:t>“PHYSICS (Models)”: How to choose/reject between DEM solutions that are comparably valid (i.e., that are equally good at fitting the data)?</a:t>
            </a:r>
          </a:p>
          <a:p>
            <a:endParaRPr lang="en-US"/>
          </a:p>
          <a:p>
            <a:endParaRPr lang="en-US"/>
          </a:p>
          <a:p>
            <a:r>
              <a:rPr lang="en-US"/>
              <a:t>“UNCERTAINTIES”: How to put error bars on the DEM solutions and derivative results? </a:t>
            </a:r>
          </a:p>
          <a:p>
            <a:endParaRPr lang="en-US"/>
          </a:p>
          <a:p>
            <a:endParaRPr lang="en-US"/>
          </a:p>
          <a:p>
            <a:r>
              <a:rPr lang="en-US"/>
              <a:t>“PHYSICS (Spectra)”: Do we have accurate knowledge of the solar spectra seen in the instrument channels? Are the response functions accurate?</a:t>
            </a:r>
          </a:p>
        </p:txBody>
      </p:sp>
      <p:sp>
        <p:nvSpPr>
          <p:cNvPr id="5" name="Oval 4"/>
          <p:cNvSpPr/>
          <p:nvPr/>
        </p:nvSpPr>
        <p:spPr>
          <a:xfrm>
            <a:off x="457200" y="4765526"/>
            <a:ext cx="2215849" cy="483809"/>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428175" y="3950326"/>
            <a:ext cx="2063445" cy="483809"/>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193521" y="1618608"/>
            <a:ext cx="2479528" cy="1901108"/>
          </a:xfrm>
          <a:prstGeom prst="ellipse">
            <a:avLst/>
          </a:prstGeom>
          <a:solidFill>
            <a:srgbClr val="FF0000">
              <a:alpha val="0"/>
            </a:srgbClr>
          </a:solidFill>
          <a:ln w="28575" cap="rnd" cmpd="sng" algn="ctr">
            <a:solidFill>
              <a:srgbClr val="008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74960" y="5854101"/>
            <a:ext cx="2554931" cy="523220"/>
          </a:xfrm>
          <a:prstGeom prst="rect">
            <a:avLst/>
          </a:prstGeom>
          <a:noFill/>
          <a:ln w="28575" cmpd="sng">
            <a:solidFill>
              <a:srgbClr val="008000"/>
            </a:solidFill>
          </a:ln>
        </p:spPr>
        <p:txBody>
          <a:bodyPr wrap="none" rtlCol="0">
            <a:spAutoFit/>
          </a:bodyPr>
          <a:lstStyle/>
          <a:p>
            <a:r>
              <a:rPr lang="en-US" sz="2800">
                <a:solidFill>
                  <a:srgbClr val="008000"/>
                </a:solidFill>
              </a:rPr>
              <a:t>Easily separable</a:t>
            </a:r>
          </a:p>
        </p:txBody>
      </p:sp>
      <p:cxnSp>
        <p:nvCxnSpPr>
          <p:cNvPr id="10" name="Elbow Connector 9"/>
          <p:cNvCxnSpPr>
            <a:stCxn id="8" idx="1"/>
          </p:cNvCxnSpPr>
          <p:nvPr/>
        </p:nvCxnSpPr>
        <p:spPr>
          <a:xfrm rot="10800000">
            <a:off x="193522" y="2806095"/>
            <a:ext cx="181439" cy="3309616"/>
          </a:xfrm>
          <a:prstGeom prst="bentConnector2">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4" name="Elbow Connector 13"/>
          <p:cNvCxnSpPr/>
          <p:nvPr/>
        </p:nvCxnSpPr>
        <p:spPr>
          <a:xfrm rot="5400000" flipH="1" flipV="1">
            <a:off x="-577102" y="5151556"/>
            <a:ext cx="1918648" cy="1588"/>
          </a:xfrm>
          <a:prstGeom prst="bentConnector3">
            <a:avLst>
              <a:gd name="adj1" fmla="val 50000"/>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0" name="Elbow Connector 13"/>
          <p:cNvCxnSpPr>
            <a:endCxn id="5" idx="2"/>
          </p:cNvCxnSpPr>
          <p:nvPr/>
        </p:nvCxnSpPr>
        <p:spPr>
          <a:xfrm rot="5400000" flipH="1" flipV="1">
            <a:off x="-144110" y="5528928"/>
            <a:ext cx="1122807" cy="79814"/>
          </a:xfrm>
          <a:prstGeom prst="bentConnector2">
            <a:avLst/>
          </a:prstGeom>
          <a:ln w="28575" cap="flat" cmpd="sng" algn="ctr">
            <a:solidFill>
              <a:srgbClr val="008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023942" y="5861361"/>
            <a:ext cx="3173665" cy="523220"/>
          </a:xfrm>
          <a:prstGeom prst="rect">
            <a:avLst/>
          </a:prstGeom>
          <a:noFill/>
          <a:ln w="28575" cmpd="sng">
            <a:solidFill>
              <a:srgbClr val="FF0000"/>
            </a:solidFill>
          </a:ln>
        </p:spPr>
        <p:txBody>
          <a:bodyPr wrap="none" rtlCol="0">
            <a:spAutoFit/>
          </a:bodyPr>
          <a:lstStyle/>
          <a:p>
            <a:r>
              <a:rPr lang="en-US" sz="2800">
                <a:solidFill>
                  <a:srgbClr val="FF0000"/>
                </a:solidFill>
              </a:rPr>
              <a:t>Not easily separable</a:t>
            </a:r>
          </a:p>
        </p:txBody>
      </p:sp>
      <p:cxnSp>
        <p:nvCxnSpPr>
          <p:cNvPr id="12" name="Straight Arrow Connector 11"/>
          <p:cNvCxnSpPr/>
          <p:nvPr/>
        </p:nvCxnSpPr>
        <p:spPr>
          <a:xfrm rot="16200000" flipV="1">
            <a:off x="2151786" y="1402371"/>
            <a:ext cx="3901541" cy="501643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10800000">
            <a:off x="2491621" y="3035905"/>
            <a:ext cx="4119155" cy="282545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382206" y="1771008"/>
            <a:ext cx="1153889" cy="454518"/>
          </a:xfrm>
          <a:prstGeom prst="ellipse">
            <a:avLst/>
          </a:prstGeom>
          <a:solidFill>
            <a:srgbClr val="FF0000">
              <a:alpha val="0"/>
            </a:srgbClr>
          </a:solidFill>
          <a:ln w="28575" cap="rnd"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462036" y="2842628"/>
            <a:ext cx="2029584" cy="454518"/>
          </a:xfrm>
          <a:prstGeom prst="ellipse">
            <a:avLst/>
          </a:prstGeom>
          <a:solidFill>
            <a:srgbClr val="FF0000">
              <a:alpha val="0"/>
            </a:srgbClr>
          </a:solidFill>
          <a:ln w="28575" cap="rnd"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“Under-Constrained” Aspect</a:t>
            </a:r>
          </a:p>
        </p:txBody>
      </p:sp>
      <p:sp>
        <p:nvSpPr>
          <p:cNvPr id="4" name="TextBox 3"/>
          <p:cNvSpPr txBox="1"/>
          <p:nvPr/>
        </p:nvSpPr>
        <p:spPr>
          <a:xfrm>
            <a:off x="2318267" y="1844097"/>
            <a:ext cx="5344394" cy="369332"/>
          </a:xfrm>
          <a:prstGeom prst="rect">
            <a:avLst/>
          </a:prstGeom>
          <a:noFill/>
        </p:spPr>
        <p:txBody>
          <a:bodyPr wrap="none" rtlCol="0">
            <a:spAutoFit/>
          </a:bodyPr>
          <a:lstStyle/>
          <a:p>
            <a:r>
              <a:rPr lang="en-US" dirty="0" err="1"/>
              <a:t>N</a:t>
            </a:r>
            <a:r>
              <a:rPr lang="en-US" baseline="-25000" dirty="0" err="1"/>
              <a:t>channels</a:t>
            </a:r>
            <a:r>
              <a:rPr lang="en-US" dirty="0"/>
              <a:t> &lt; </a:t>
            </a:r>
            <a:r>
              <a:rPr lang="en-US" dirty="0" err="1"/>
              <a:t>N</a:t>
            </a:r>
            <a:r>
              <a:rPr lang="en-US" baseline="-25000" dirty="0" err="1"/>
              <a:t>temperature</a:t>
            </a:r>
            <a:r>
              <a:rPr lang="en-US" baseline="-25000" dirty="0"/>
              <a:t> bins</a:t>
            </a:r>
            <a:r>
              <a:rPr lang="en-US" dirty="0"/>
              <a:t>      </a:t>
            </a:r>
            <a:r>
              <a:rPr lang="en-US" dirty="0" smtClean="0"/>
              <a:t>  </a:t>
            </a:r>
            <a:r>
              <a:rPr lang="en-US" dirty="0"/>
              <a:t>(E.g., DEMs with imagers)</a:t>
            </a:r>
          </a:p>
        </p:txBody>
      </p:sp>
      <p:pic>
        <p:nvPicPr>
          <p:cNvPr id="5" name="Picture 4" descr="Fig01a.png"/>
          <p:cNvPicPr>
            <a:picLocks noChangeAspect="1"/>
          </p:cNvPicPr>
          <p:nvPr/>
        </p:nvPicPr>
        <p:blipFill>
          <a:blip r:embed="rId2"/>
          <a:stretch>
            <a:fillRect/>
          </a:stretch>
        </p:blipFill>
        <p:spPr>
          <a:xfrm>
            <a:off x="1130675" y="2347053"/>
            <a:ext cx="6059522" cy="424484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3014</TotalTime>
  <Words>1802</Words>
  <Application>Microsoft Macintosh PowerPoint</Application>
  <PresentationFormat>On-screen Show (4:3)</PresentationFormat>
  <Paragraphs>227</Paragraphs>
  <Slides>24</Slides>
  <Notes>0</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Module</vt:lpstr>
      <vt:lpstr>Slide 1</vt:lpstr>
      <vt:lpstr>AIA Temperature Responses</vt:lpstr>
      <vt:lpstr>The DEM Equation</vt:lpstr>
      <vt:lpstr>DEM Difficulties &amp; Complications</vt:lpstr>
      <vt:lpstr>DEM Difficulties &amp; Complications</vt:lpstr>
      <vt:lpstr>Categories of Concern  (not mutually exclusive)</vt:lpstr>
      <vt:lpstr>Categories of Concern  (not mutually exclusive)</vt:lpstr>
      <vt:lpstr>Categories of Concern  (not mutually exclusive)</vt:lpstr>
      <vt:lpstr>The “Under-Constrained” Aspect</vt:lpstr>
      <vt:lpstr>The “Under-Constrained” Aspect</vt:lpstr>
      <vt:lpstr>The Data-constrained and Unconstrained Parts</vt:lpstr>
      <vt:lpstr>Real and Null Basis Functions</vt:lpstr>
      <vt:lpstr>The Data-constrained and Unconstrained Parts</vt:lpstr>
      <vt:lpstr>The Data-constrained and Unconstrained Parts</vt:lpstr>
      <vt:lpstr>Revisit the Under-Constrained Example</vt:lpstr>
      <vt:lpstr>Revisit the Under-Constrained Example</vt:lpstr>
      <vt:lpstr>Separating Inversion Math from Physical Selection</vt:lpstr>
      <vt:lpstr>The “Convex-Hull” Method</vt:lpstr>
      <vt:lpstr>DEM Inversion Techniques</vt:lpstr>
      <vt:lpstr> Layers of Uncertainties</vt:lpstr>
      <vt:lpstr> Layers of Uncertainties</vt:lpstr>
      <vt:lpstr> Layers of Uncertainties</vt:lpstr>
      <vt:lpstr>In Closing…</vt:lpstr>
      <vt:lpstr>End</vt:lpstr>
    </vt:vector>
  </TitlesOfParts>
  <Company>Smithsonian Astrophysical Observatory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Weber</dc:creator>
  <cp:lastModifiedBy>Mark Weber</cp:lastModifiedBy>
  <cp:revision>50</cp:revision>
  <dcterms:created xsi:type="dcterms:W3CDTF">2011-07-25T20:04:40Z</dcterms:created>
  <dcterms:modified xsi:type="dcterms:W3CDTF">2011-07-26T15:20:52Z</dcterms:modified>
</cp:coreProperties>
</file>