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2" r:id="rId3"/>
    <p:sldId id="281" r:id="rId4"/>
    <p:sldId id="288" r:id="rId5"/>
    <p:sldId id="277" r:id="rId6"/>
    <p:sldId id="280" r:id="rId7"/>
    <p:sldId id="562" r:id="rId8"/>
    <p:sldId id="565" r:id="rId9"/>
    <p:sldId id="257" r:id="rId10"/>
    <p:sldId id="278" r:id="rId11"/>
    <p:sldId id="258" r:id="rId12"/>
    <p:sldId id="267" r:id="rId13"/>
    <p:sldId id="279" r:id="rId14"/>
    <p:sldId id="269" r:id="rId15"/>
    <p:sldId id="268" r:id="rId16"/>
    <p:sldId id="283" r:id="rId17"/>
    <p:sldId id="276" r:id="rId18"/>
    <p:sldId id="563" r:id="rId19"/>
    <p:sldId id="282" r:id="rId20"/>
    <p:sldId id="286" r:id="rId21"/>
    <p:sldId id="270" r:id="rId22"/>
    <p:sldId id="564" r:id="rId23"/>
    <p:sldId id="275" r:id="rId24"/>
    <p:sldId id="271" r:id="rId25"/>
    <p:sldId id="274" r:id="rId26"/>
    <p:sldId id="272" r:id="rId27"/>
    <p:sldId id="259" r:id="rId28"/>
    <p:sldId id="260" r:id="rId29"/>
    <p:sldId id="261" r:id="rId30"/>
    <p:sldId id="265" r:id="rId31"/>
    <p:sldId id="263" r:id="rId32"/>
    <p:sldId id="273" r:id="rId33"/>
    <p:sldId id="2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30"/>
    <p:restoredTop sz="79974"/>
  </p:normalViewPr>
  <p:slideViewPr>
    <p:cSldViewPr snapToGrid="0">
      <p:cViewPr>
        <p:scale>
          <a:sx n="97" d="100"/>
          <a:sy n="97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79138-3015-C142-A36A-B97ADC553577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8268B-3029-334A-A9F9-CD87F0F97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3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D7975-FEF8-544D-D293-891D65BCD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EA61DD-026C-3E94-02D9-CA3225783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8560DA-E50B-F739-9C1B-70FB3F6BA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Determining distances is hard because it’s degenerate due to dust extinction</a:t>
            </a:r>
          </a:p>
          <a:p>
            <a:r>
              <a:rPr lang="en-US" dirty="0"/>
              <a:t>Dust has a differential effect as a function of wavelength (dims different bands at different amounts, more at bluer wavelengths, less at redder wavelengths)</a:t>
            </a:r>
          </a:p>
          <a:p>
            <a:r>
              <a:rPr lang="en-US" dirty="0"/>
              <a:t>Two key parameters, AV (total amount of extinction in the V band (crossover point in the diagram)), RV controls how steep it is</a:t>
            </a:r>
          </a:p>
          <a:p>
            <a:r>
              <a:rPr lang="en-US" dirty="0"/>
              <a:t>Extinction/dimming on y axis at a given wavelength (AV = 1, varying RV)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EBC55-0BEF-8ED0-A8BC-B93AB950B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8268B-3029-334A-A9F9-CD87F0F97E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Fit for some number of epochs and save the final loss and sometimes save the best loss (and we’ll come back to that later)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8268B-3029-334A-A9F9-CD87F0F97E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5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I’m using stochastic gradient descent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8268B-3029-334A-A9F9-CD87F0F97E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8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MCMC for complicated posterior forms (i.e. multimodal)</a:t>
            </a:r>
          </a:p>
          <a:p>
            <a:r>
              <a:rPr lang="en-US" dirty="0"/>
              <a:t>We are looking at an especially </a:t>
            </a:r>
            <a:r>
              <a:rPr lang="en-US" dirty="0" err="1"/>
              <a:t>difficulit</a:t>
            </a:r>
            <a:r>
              <a:rPr lang="en-US" dirty="0"/>
              <a:t> case but in general VI does quite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8268B-3029-334A-A9F9-CD87F0F97E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4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07D8-9A6F-1F06-ED81-9A147D96E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4A46D-423E-68D3-72CF-39717FB81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D249-3A61-B992-8672-E37D99D2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F63D1-5BF8-CAC5-5753-30F7231F6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D8428-4453-F087-D135-C81AC250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9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D60FE-227E-943E-9DB4-048D26F60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74E77-AFA3-E0E0-05C0-8748CC4D1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42B79-79B7-53BE-C7E5-918209A9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E36BA-7EC9-E7BB-B0E9-9D03A66D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DF642-3CD4-5D57-AFD0-EBD880E1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CC624-B8E9-0E06-8661-6F5F44AEE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4C216-D09D-4E70-62F6-552556A15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365AA-FED9-1394-B0BB-0EE4A3D9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5C864-0910-EA5C-E8A9-FE99F8FE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CC47-6932-B3B4-B1C8-0CE34D0C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FDF7-B98A-482C-7212-31C496F1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59EE7-C65E-6AEF-701B-37ED35D26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C331A-3013-EA3F-F331-3F21CE11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D3E88-5D81-65EC-67C5-69585144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1BB7-8815-D14C-875F-21626381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DB30-E3C4-5743-56B4-168138F8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7EBA8-FD3D-731C-02F9-604B4FEA9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29027-B5F8-EAD4-FCD5-804409BB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F70BD-6994-F474-1B06-D6B6FFDC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E84B-DFDF-7D49-FD78-F07C168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DAB9-830D-415E-AA7D-0CB1E3E6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6425F-DEA4-0CF5-A4E6-4F472D51C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27A2B-858B-46DA-3065-55297B226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59564-F461-1C17-C432-8A9D2FCF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E60B9-7CB7-F054-9534-DE4038D5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84589-F507-515C-3C12-9418A4C5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C87CF-F4FC-6898-A30B-FA8D3DB3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58B53-24CC-09D7-2589-11E4332F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86B40-88BC-14EB-63BB-153923782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45C65-B8FC-70E8-D01B-293101B28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19D11-2B9F-F3B1-9B2A-314FC468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57BD2A-8EEC-380B-DA6A-DC6EC8FA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754C9-2108-7A73-6C0B-AB7E0B10C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89DC0-26B7-2B00-78A9-3E9A23AA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8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830A-BA57-02EF-6FF0-7A4CA65C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B1520-C971-4CFE-C5F0-D62C7F5F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B70FE-217C-4C25-D69E-4F9C194B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3F5A7-F084-03BB-728F-9CC23366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865A8-C6E2-A7CD-D577-3CDDAF9F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D0BE2-6106-A552-126C-D4C4AE4C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1011-CD75-C5D2-6E76-A879059E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2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460D-4324-BE40-AE68-E33183A0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4BA14-1CB5-D189-D792-5E5C849C0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D2520-F0E8-50C1-3925-D828269A0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E8E1A-D3A7-EC63-17E0-BABD8011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9AE19-0F76-F927-4B2E-86F4A6D0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950F7-7766-D76A-9BFA-2D035335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9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2AF0-1DC6-8B05-76D3-EBA8D225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5EE26-6CC1-BA0F-C36E-8F18BA7A6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5513B-F44A-F1B0-F27F-FE621A0C6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103A2-AB75-03FC-79B9-FCE90219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A5B1F-CDFD-CC01-FA16-DF81D7AC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AB4E1-DA21-46BC-F099-9D8A5501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8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5CE99-8631-8C5D-6B3C-A755EAF0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A2CA6-C44B-F066-ACE0-BC234B2E0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7A350-950C-6EDE-F4C7-99BFEE7C0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FAD8-7B06-DA41-BAB1-40B445499430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F9A08-27B2-95BD-006C-433BCE8D2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1A295-D93C-5388-CD5C-4C9583E13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DB71C-9822-F449-B926-B7675EAC0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1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.dur.ac.uk/john.lucey/bridge/SN2015M_bridge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4D20-4ACD-EA2F-98E5-55CC583E1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841" y="868362"/>
            <a:ext cx="11498318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Variational Inference for Acceleration of SN </a:t>
            </a:r>
            <a:r>
              <a:rPr lang="en-US" dirty="0" err="1"/>
              <a:t>Ia</a:t>
            </a:r>
            <a:r>
              <a:rPr lang="en-US" dirty="0"/>
              <a:t> Photometric Distance Estimation with </a:t>
            </a:r>
            <a:r>
              <a:rPr lang="en-US" dirty="0" err="1"/>
              <a:t>BayeSN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CC76E-BB0E-87D8-7CF8-D2C5A1461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324" y="4393929"/>
            <a:ext cx="9144000" cy="1655762"/>
          </a:xfrm>
        </p:spPr>
        <p:txBody>
          <a:bodyPr/>
          <a:lstStyle/>
          <a:p>
            <a:r>
              <a:rPr lang="en-US" dirty="0"/>
              <a:t>Ana Sofia Uzsoy</a:t>
            </a:r>
          </a:p>
          <a:p>
            <a:r>
              <a:rPr lang="en-US" dirty="0"/>
              <a:t>with Stephen Thorp, Matt Grayling &amp; </a:t>
            </a:r>
            <a:r>
              <a:rPr lang="en-US" dirty="0" err="1"/>
              <a:t>Kaisey</a:t>
            </a:r>
            <a:r>
              <a:rPr lang="en-US" dirty="0"/>
              <a:t> Mandel</a:t>
            </a:r>
          </a:p>
        </p:txBody>
      </p:sp>
    </p:spTree>
    <p:extLst>
      <p:ext uri="{BB962C8B-B14F-4D97-AF65-F5344CB8AC3E}">
        <p14:creationId xmlns:p14="http://schemas.microsoft.com/office/powerpoint/2010/main" val="3982983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4527-81E6-5BC9-24E3-9349A817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BayeSN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C89DF-64EC-8B0E-621F-F5B1C63E7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60770"/>
            <a:ext cx="7576751" cy="5427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628C47-8402-F25D-9FEC-D8E5D329981F}"/>
              </a:ext>
            </a:extLst>
          </p:cNvPr>
          <p:cNvSpPr txBox="1"/>
          <p:nvPr/>
        </p:nvSpPr>
        <p:spPr>
          <a:xfrm>
            <a:off x="9625695" y="6488668"/>
            <a:ext cx="20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Mandel et al. (2020)</a:t>
            </a:r>
          </a:p>
        </p:txBody>
      </p:sp>
    </p:spTree>
    <p:extLst>
      <p:ext uri="{BB962C8B-B14F-4D97-AF65-F5344CB8AC3E}">
        <p14:creationId xmlns:p14="http://schemas.microsoft.com/office/powerpoint/2010/main" val="309138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DD12-BA6A-59DE-A240-02B80C3F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29" y="365125"/>
            <a:ext cx="10515600" cy="1325563"/>
          </a:xfrm>
        </p:spPr>
        <p:txBody>
          <a:bodyPr/>
          <a:lstStyle/>
          <a:p>
            <a:r>
              <a:rPr lang="en-US" dirty="0"/>
              <a:t>Why Variational Inference?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92254-4C57-296C-0140-D7C0316B9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54" y="1454923"/>
            <a:ext cx="7267009" cy="4679606"/>
          </a:xfrm>
        </p:spPr>
        <p:txBody>
          <a:bodyPr>
            <a:normAutofit/>
          </a:bodyPr>
          <a:lstStyle/>
          <a:p>
            <a:r>
              <a:rPr lang="en-US" sz="3600" dirty="0"/>
              <a:t>Posterior is currently fit using Hamiltonian Monte Carlo</a:t>
            </a:r>
          </a:p>
          <a:p>
            <a:r>
              <a:rPr lang="en-US" sz="3600" dirty="0"/>
              <a:t>VI provides:</a:t>
            </a:r>
          </a:p>
          <a:p>
            <a:pPr lvl="1"/>
            <a:r>
              <a:rPr lang="en-US" sz="2800" dirty="0"/>
              <a:t>Computational speedup</a:t>
            </a:r>
          </a:p>
          <a:p>
            <a:pPr lvl="1"/>
            <a:r>
              <a:rPr lang="en-US" sz="2800" dirty="0"/>
              <a:t>Analytical form of posterior</a:t>
            </a:r>
          </a:p>
          <a:p>
            <a:r>
              <a:rPr lang="en-US" sz="3200" dirty="0"/>
              <a:t>Looking forward:</a:t>
            </a:r>
          </a:p>
          <a:p>
            <a:pPr lvl="1"/>
            <a:r>
              <a:rPr lang="en-US" sz="2800" dirty="0"/>
              <a:t>LSST &amp; Roman will provide significant quantities of data </a:t>
            </a:r>
          </a:p>
          <a:p>
            <a:pPr lvl="1"/>
            <a:r>
              <a:rPr lang="en-US" sz="2800" dirty="0"/>
              <a:t>Need scalable analyses!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 descr="The Large Synoptic Survey Telescope: Unlocking the secrets of dark ...">
            <a:extLst>
              <a:ext uri="{FF2B5EF4-FFF2-40B4-BE49-F238E27FC236}">
                <a16:creationId xmlns:a16="http://schemas.microsoft.com/office/drawing/2014/main" id="{A7561B04-CCCA-1EB3-EE9A-70009935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43" y="1690688"/>
            <a:ext cx="5098379" cy="38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EA0A5-CAB8-DF95-1F11-A34C58EBFF8C}"/>
              </a:ext>
            </a:extLst>
          </p:cNvPr>
          <p:cNvSpPr txBox="1"/>
          <p:nvPr/>
        </p:nvSpPr>
        <p:spPr>
          <a:xfrm>
            <a:off x="7746863" y="5539316"/>
            <a:ext cx="3725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https://</a:t>
            </a:r>
            <a:r>
              <a:rPr lang="en-US" sz="800" dirty="0" err="1"/>
              <a:t>phys.org</a:t>
            </a:r>
            <a:r>
              <a:rPr lang="en-US" sz="800" dirty="0"/>
              <a:t>/news/2015-05-large-synoptic-survey-telescope-secrets.html</a:t>
            </a:r>
          </a:p>
        </p:txBody>
      </p:sp>
    </p:spTree>
    <p:extLst>
      <p:ext uri="{BB962C8B-B14F-4D97-AF65-F5344CB8AC3E}">
        <p14:creationId xmlns:p14="http://schemas.microsoft.com/office/powerpoint/2010/main" val="4244768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riational Inference: Gaussian Mixture model | by Ashutosh Kushwaha |  Medium">
            <a:extLst>
              <a:ext uri="{FF2B5EF4-FFF2-40B4-BE49-F238E27FC236}">
                <a16:creationId xmlns:a16="http://schemas.microsoft.com/office/drawing/2014/main" id="{5F89E30E-4682-5545-B3E9-FFBE3FEF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44" y="3596332"/>
            <a:ext cx="6918556" cy="32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8B440-C580-EF0C-83D0-C1D49706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2064"/>
            <a:ext cx="10515600" cy="1325563"/>
          </a:xfrm>
        </p:spPr>
        <p:txBody>
          <a:bodyPr/>
          <a:lstStyle/>
          <a:p>
            <a:r>
              <a:rPr lang="en-US" dirty="0"/>
              <a:t>VI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A1AC9-12CF-EC7F-6A15-13F3A7AE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631" y="1253332"/>
            <a:ext cx="11226082" cy="4351338"/>
          </a:xfrm>
        </p:spPr>
        <p:txBody>
          <a:bodyPr/>
          <a:lstStyle/>
          <a:p>
            <a:r>
              <a:rPr lang="en-US" dirty="0"/>
              <a:t>Aim to approximate posterior by optimizing parameters of a given functional 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practice, our loss function is the Evidence Lower Bound (ELBO) 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37FCB-79A6-301D-F665-DCFC8FD4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244" y="1985594"/>
            <a:ext cx="6303455" cy="1167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35D00-6FA6-A1EE-9897-921280C07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582" y="3806401"/>
            <a:ext cx="6709117" cy="10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6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23D1-83C5-44F7-0ABD-B962A250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       is tricky!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D992B-EB4B-500B-C56A-F8090A6B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Currently using exponential prior on </a:t>
            </a:r>
          </a:p>
          <a:p>
            <a:pPr lvl="1"/>
            <a:r>
              <a:rPr lang="en-US" dirty="0"/>
              <a:t>Leads to log-normal form in posterior</a:t>
            </a:r>
          </a:p>
          <a:p>
            <a:r>
              <a:rPr lang="en-US" dirty="0"/>
              <a:t>We want a posterior form that:</a:t>
            </a:r>
          </a:p>
          <a:p>
            <a:pPr lvl="1"/>
            <a:r>
              <a:rPr lang="en-US" dirty="0"/>
              <a:t>Constrains          to be positive </a:t>
            </a:r>
          </a:p>
          <a:p>
            <a:pPr lvl="1"/>
            <a:r>
              <a:rPr lang="en-US" dirty="0"/>
              <a:t>Allows nonzero density negligibly close to zero</a:t>
            </a:r>
          </a:p>
          <a:p>
            <a:pPr lvl="1"/>
            <a:r>
              <a:rPr lang="en-US" dirty="0"/>
              <a:t>Has a full rank covariance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70A2A-268E-63D8-0FF0-D370819D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08" y="760550"/>
            <a:ext cx="689113" cy="473766"/>
          </a:xfrm>
          <a:prstGeom prst="rect">
            <a:avLst/>
          </a:prstGeom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A9D5349-756A-6A7B-4385-80E650BEF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21642" r="18620" b="3188"/>
          <a:stretch/>
        </p:blipFill>
        <p:spPr bwMode="auto">
          <a:xfrm>
            <a:off x="6743655" y="1691034"/>
            <a:ext cx="5037528" cy="42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E1AA0-FDA5-86B1-4868-B562ED151829}"/>
              </a:ext>
            </a:extLst>
          </p:cNvPr>
          <p:cNvSpPr txBox="1"/>
          <p:nvPr/>
        </p:nvSpPr>
        <p:spPr>
          <a:xfrm>
            <a:off x="7368209" y="5797503"/>
            <a:ext cx="41184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https://</a:t>
            </a:r>
            <a:r>
              <a:rPr lang="en-US" sz="800" dirty="0" err="1"/>
              <a:t>analystprep.com</a:t>
            </a:r>
            <a:r>
              <a:rPr lang="en-US" sz="800" dirty="0"/>
              <a:t>/cfa-level-1-exam/wp-content/uploads/2019/10/page-134.jpg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1B3AB-54B8-018E-83E9-442F5434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138" y="2264671"/>
            <a:ext cx="484006" cy="332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ED7B0-4411-D6AF-D08E-97A8ADAC8DEF}"/>
              </a:ext>
            </a:extLst>
          </p:cNvPr>
          <p:cNvSpPr txBox="1"/>
          <p:nvPr/>
        </p:nvSpPr>
        <p:spPr>
          <a:xfrm>
            <a:off x="8613913" y="2119761"/>
            <a:ext cx="23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Log-normal distribution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9FFA1-7E42-B4A1-80C6-C905237C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050" y="3930650"/>
            <a:ext cx="450974" cy="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6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65DF-7F31-2286-4786-947777EA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0" y="284685"/>
            <a:ext cx="10992439" cy="1325563"/>
          </a:xfrm>
        </p:spPr>
        <p:txBody>
          <a:bodyPr/>
          <a:lstStyle/>
          <a:p>
            <a:r>
              <a:rPr lang="en-US" dirty="0"/>
              <a:t>Zero-lower-truncated normal (ZLTN)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B6A4B-C7FB-EBF5-0716-1EE3FF2E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19" y="2004391"/>
            <a:ext cx="6007854" cy="142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26A39-B06A-167C-6189-04C1EE9F0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20"/>
          <a:stretch/>
        </p:blipFill>
        <p:spPr>
          <a:xfrm>
            <a:off x="1674815" y="4297981"/>
            <a:ext cx="1092516" cy="779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C9883-40AF-C53F-2365-007704F14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271"/>
          <a:stretch/>
        </p:blipFill>
        <p:spPr>
          <a:xfrm>
            <a:off x="1714571" y="3518762"/>
            <a:ext cx="1004983" cy="779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FED54-A818-C75A-052E-BF06DB229BA0}"/>
              </a:ext>
            </a:extLst>
          </p:cNvPr>
          <p:cNvSpPr txBox="1"/>
          <p:nvPr/>
        </p:nvSpPr>
        <p:spPr>
          <a:xfrm>
            <a:off x="2613538" y="3686967"/>
            <a:ext cx="342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 standard normal 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D84C1-B5B2-94EE-E8E8-BD7BF3DEC3DE}"/>
              </a:ext>
            </a:extLst>
          </p:cNvPr>
          <p:cNvSpPr txBox="1"/>
          <p:nvPr/>
        </p:nvSpPr>
        <p:spPr>
          <a:xfrm>
            <a:off x="2679798" y="4425980"/>
            <a:ext cx="3430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 standard normal CDF</a:t>
            </a:r>
          </a:p>
        </p:txBody>
      </p:sp>
      <p:pic>
        <p:nvPicPr>
          <p:cNvPr id="16386" name="Picture 2" descr="Truncated and folded distributions — NumPyro documentation">
            <a:extLst>
              <a:ext uri="{FF2B5EF4-FFF2-40B4-BE49-F238E27FC236}">
                <a16:creationId xmlns:a16="http://schemas.microsoft.com/office/drawing/2014/main" id="{E9B631DE-67AD-5056-429C-395EDECF1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70"/>
          <a:stretch/>
        </p:blipFill>
        <p:spPr bwMode="auto">
          <a:xfrm>
            <a:off x="8115355" y="1172635"/>
            <a:ext cx="3425425" cy="24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runcated and folded distributions — NumPyro documentation">
            <a:extLst>
              <a:ext uri="{FF2B5EF4-FFF2-40B4-BE49-F238E27FC236}">
                <a16:creationId xmlns:a16="http://schemas.microsoft.com/office/drawing/2014/main" id="{CE7C47C2-FDCB-BCE2-DE48-B2B3BD1AD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0"/>
          <a:stretch/>
        </p:blipFill>
        <p:spPr bwMode="auto">
          <a:xfrm>
            <a:off x="8004654" y="3676582"/>
            <a:ext cx="3699833" cy="26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08D87-5DC9-2EC2-8F62-431F513E62E1}"/>
              </a:ext>
            </a:extLst>
          </p:cNvPr>
          <p:cNvSpPr txBox="1"/>
          <p:nvPr/>
        </p:nvSpPr>
        <p:spPr>
          <a:xfrm>
            <a:off x="8146399" y="6573315"/>
            <a:ext cx="3398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https://</a:t>
            </a:r>
            <a:r>
              <a:rPr lang="en-US" sz="800" dirty="0" err="1"/>
              <a:t>num.pyro.ai</a:t>
            </a:r>
            <a:r>
              <a:rPr lang="en-US" sz="800" dirty="0"/>
              <a:t>/</a:t>
            </a:r>
            <a:r>
              <a:rPr lang="en-US" sz="800" dirty="0" err="1"/>
              <a:t>en</a:t>
            </a:r>
            <a:r>
              <a:rPr lang="en-US" sz="800" dirty="0"/>
              <a:t>/stable/tutorials/</a:t>
            </a:r>
            <a:r>
              <a:rPr lang="en-US" sz="800" dirty="0" err="1"/>
              <a:t>truncated_distributions.html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08943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9865-D649-1899-1F84-4DAA96A1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347"/>
            <a:ext cx="10515600" cy="1325563"/>
          </a:xfrm>
        </p:spPr>
        <p:txBody>
          <a:bodyPr/>
          <a:lstStyle/>
          <a:p>
            <a:r>
              <a:rPr lang="en-US" dirty="0"/>
              <a:t>Multivariate ZLTN distribution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424C55-4BF0-936A-B4BE-3F263DC98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724"/>
            <a:ext cx="10515600" cy="4950054"/>
          </a:xfrm>
        </p:spPr>
        <p:txBody>
          <a:bodyPr/>
          <a:lstStyle/>
          <a:p>
            <a:r>
              <a:rPr lang="en-US" dirty="0"/>
              <a:t>Partition the mean vector and covariance matrix: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Sample truncated parameter:</a:t>
            </a:r>
          </a:p>
          <a:p>
            <a:endParaRPr lang="en-US" dirty="0"/>
          </a:p>
          <a:p>
            <a:r>
              <a:rPr lang="en-US" dirty="0"/>
              <a:t>Calculate conditional probability of all other parameters: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where                                             and</a:t>
            </a:r>
          </a:p>
          <a:p>
            <a:r>
              <a:rPr lang="en-US" dirty="0"/>
              <a:t>Calculate joint probability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940B2-B5A0-9541-9321-012D807B4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35" b="16420"/>
          <a:stretch/>
        </p:blipFill>
        <p:spPr>
          <a:xfrm>
            <a:off x="4184748" y="1865909"/>
            <a:ext cx="3822504" cy="884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A95A2A-C18A-1111-5F91-7B3334B6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213043"/>
            <a:ext cx="33528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8D8BD-01C3-6B45-872E-79F9EFC0C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00" y="4249276"/>
            <a:ext cx="4140200" cy="55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D4DBA-FE03-F7FC-C9CE-F94944CE83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"/>
          <a:stretch/>
        </p:blipFill>
        <p:spPr>
          <a:xfrm>
            <a:off x="2149311" y="4849042"/>
            <a:ext cx="3486609" cy="53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BBE37-6FF8-BE0C-FD34-6FD3C4A46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818" y="4875544"/>
            <a:ext cx="3370868" cy="549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71A75-BBAF-AB32-9210-7889D1513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52" y="5909855"/>
            <a:ext cx="7772400" cy="544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B5FFFB-3344-FED1-C481-B92F64632C05}"/>
              </a:ext>
            </a:extLst>
          </p:cNvPr>
          <p:cNvSpPr txBox="1"/>
          <p:nvPr/>
        </p:nvSpPr>
        <p:spPr>
          <a:xfrm>
            <a:off x="10501459" y="6454418"/>
            <a:ext cx="138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Eaton (1983)</a:t>
            </a:r>
          </a:p>
        </p:txBody>
      </p:sp>
    </p:spTree>
    <p:extLst>
      <p:ext uri="{BB962C8B-B14F-4D97-AF65-F5344CB8AC3E}">
        <p14:creationId xmlns:p14="http://schemas.microsoft.com/office/powerpoint/2010/main" val="3546724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2840-94DD-CF59-4F25-CAECAA21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29" y="345928"/>
            <a:ext cx="10515600" cy="1325563"/>
          </a:xfrm>
        </p:spPr>
        <p:txBody>
          <a:bodyPr/>
          <a:lstStyle/>
          <a:p>
            <a:r>
              <a:rPr lang="en-US" dirty="0"/>
              <a:t>Laplace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234B1-EBA2-DB74-17A5-0601DF64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0" y="1838877"/>
            <a:ext cx="8206684" cy="4351338"/>
          </a:xfrm>
        </p:spPr>
        <p:txBody>
          <a:bodyPr/>
          <a:lstStyle/>
          <a:p>
            <a:r>
              <a:rPr lang="en-US" dirty="0"/>
              <a:t>Taylor expand log-likelihood about MLE estimate   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Approximates likelihood as Gaussian centered at MLE: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436" name="Picture 4" descr="undefined">
            <a:extLst>
              <a:ext uri="{FF2B5EF4-FFF2-40B4-BE49-F238E27FC236}">
                <a16:creationId xmlns:a16="http://schemas.microsoft.com/office/drawing/2014/main" id="{DC1CA4C3-7B1C-4883-61F9-AA28A958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07" y="365125"/>
            <a:ext cx="3423073" cy="61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2533-D138-83CF-BE65-554B774FE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29" y="2313545"/>
            <a:ext cx="6711170" cy="1115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575C3-4327-317B-7ED1-6BEB517F9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1"/>
          <a:stretch/>
        </p:blipFill>
        <p:spPr>
          <a:xfrm>
            <a:off x="1159287" y="3319601"/>
            <a:ext cx="3475122" cy="99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2761E5-128F-CF2C-3C7D-8752D6DAF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89" y="4904735"/>
            <a:ext cx="6396855" cy="1010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9A2B9-A38F-96B5-32D0-9C6AF45AF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025" y="1845083"/>
            <a:ext cx="170711" cy="351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9055F-4D54-56B9-7407-90294B61BCA9}"/>
              </a:ext>
            </a:extLst>
          </p:cNvPr>
          <p:cNvSpPr txBox="1"/>
          <p:nvPr/>
        </p:nvSpPr>
        <p:spPr>
          <a:xfrm>
            <a:off x="8945217" y="6385153"/>
            <a:ext cx="26741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https://</a:t>
            </a:r>
            <a:r>
              <a:rPr lang="en-US" sz="800" dirty="0" err="1"/>
              <a:t>en.wikipedia.org</a:t>
            </a:r>
            <a:r>
              <a:rPr lang="en-US" sz="800" dirty="0"/>
              <a:t>/wiki/Laplace%27s_method</a:t>
            </a:r>
          </a:p>
        </p:txBody>
      </p:sp>
    </p:spTree>
    <p:extLst>
      <p:ext uri="{BB962C8B-B14F-4D97-AF65-F5344CB8AC3E}">
        <p14:creationId xmlns:p14="http://schemas.microsoft.com/office/powerpoint/2010/main" val="203571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3399-BF00-A3C1-7047-35A88AA3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 Implementation Details</a:t>
            </a:r>
          </a:p>
        </p:txBody>
      </p:sp>
      <p:pic>
        <p:nvPicPr>
          <p:cNvPr id="4098" name="Picture 2" descr="numpyro.infer.mcmc — NumPyro documentation">
            <a:extLst>
              <a:ext uri="{FF2B5EF4-FFF2-40B4-BE49-F238E27FC236}">
                <a16:creationId xmlns:a16="http://schemas.microsoft.com/office/drawing/2014/main" id="{AF575B53-00EC-7255-4CB1-D02A9F7A9A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05" y="1159629"/>
            <a:ext cx="5485565" cy="24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tHub - google/jax: Composable transformations of Python+NumPy ...">
            <a:extLst>
              <a:ext uri="{FF2B5EF4-FFF2-40B4-BE49-F238E27FC236}">
                <a16:creationId xmlns:a16="http://schemas.microsoft.com/office/drawing/2014/main" id="{CEA60F5D-2687-F53E-9B8E-CE69D438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46" y="3739192"/>
            <a:ext cx="31750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09ED4-A12B-DE6E-35BA-5C91CF197439}"/>
              </a:ext>
            </a:extLst>
          </p:cNvPr>
          <p:cNvSpPr txBox="1"/>
          <p:nvPr/>
        </p:nvSpPr>
        <p:spPr>
          <a:xfrm>
            <a:off x="631595" y="1551399"/>
            <a:ext cx="76968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NumPyro</a:t>
            </a:r>
            <a:r>
              <a:rPr lang="en-US" sz="2800" dirty="0"/>
              <a:t>- probabilistic programming language that interfaces with </a:t>
            </a:r>
            <a:r>
              <a:rPr lang="en-US" sz="2800" dirty="0" err="1"/>
              <a:t>PyTorch</a:t>
            </a:r>
            <a:r>
              <a:rPr lang="en-US" sz="2800" dirty="0"/>
              <a:t> and Jax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Jax for just-in-time (JIT) compilation &amp; vectorization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Comparing 4 types of posterior: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MCMC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Laplace Approximation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ZLTN (initialized on Laplace Approximation)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Multivariate Normal (initialized on Laplace Approximation)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5F691-4D05-73EC-1E6E-2E3A8B540E5E}"/>
              </a:ext>
            </a:extLst>
          </p:cNvPr>
          <p:cNvSpPr txBox="1"/>
          <p:nvPr/>
        </p:nvSpPr>
        <p:spPr>
          <a:xfrm>
            <a:off x="9926425" y="6308209"/>
            <a:ext cx="213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Grayling et al. (2024)</a:t>
            </a:r>
          </a:p>
        </p:txBody>
      </p:sp>
    </p:spTree>
    <p:extLst>
      <p:ext uri="{BB962C8B-B14F-4D97-AF65-F5344CB8AC3E}">
        <p14:creationId xmlns:p14="http://schemas.microsoft.com/office/powerpoint/2010/main" val="315648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4F794-E055-21FA-C8C1-B583B11A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95A6F-9AD6-FB06-F5A1-9553990E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40" y="1580324"/>
            <a:ext cx="5257800" cy="4351338"/>
          </a:xfrm>
        </p:spPr>
        <p:txBody>
          <a:bodyPr/>
          <a:lstStyle/>
          <a:p>
            <a:r>
              <a:rPr lang="en-US" dirty="0"/>
              <a:t>Foundation dataset</a:t>
            </a:r>
          </a:p>
          <a:p>
            <a:pPr lvl="1"/>
            <a:r>
              <a:rPr lang="en-US" dirty="0"/>
              <a:t>157 Type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with z &lt; 0.08</a:t>
            </a:r>
          </a:p>
          <a:p>
            <a:pPr lvl="1"/>
            <a:r>
              <a:rPr lang="en-US" i="1" dirty="0" err="1"/>
              <a:t>griz</a:t>
            </a:r>
            <a:r>
              <a:rPr lang="en-US" dirty="0"/>
              <a:t> bands (3500-9000 </a:t>
            </a:r>
            <a:r>
              <a:rPr lang="en-US" dirty="0" err="1"/>
              <a:t>Å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Pan-STARRS telescope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Simulated dataset</a:t>
            </a:r>
          </a:p>
          <a:p>
            <a:pPr lvl="1"/>
            <a:r>
              <a:rPr lang="en-US" dirty="0"/>
              <a:t>500 simulated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  <a:p>
            <a:pPr lvl="1"/>
            <a:r>
              <a:rPr lang="en-US" dirty="0"/>
              <a:t>Parameters sampled from </a:t>
            </a:r>
            <a:r>
              <a:rPr lang="en-US" dirty="0" err="1"/>
              <a:t>BayeSN</a:t>
            </a:r>
            <a:r>
              <a:rPr lang="en-US" dirty="0"/>
              <a:t> priors</a:t>
            </a:r>
          </a:p>
        </p:txBody>
      </p:sp>
      <p:pic>
        <p:nvPicPr>
          <p:cNvPr id="6" name="Picture 5" descr="A telescope on top of clouds&#10;&#10;Description automatically generated">
            <a:extLst>
              <a:ext uri="{FF2B5EF4-FFF2-40B4-BE49-F238E27FC236}">
                <a16:creationId xmlns:a16="http://schemas.microsoft.com/office/drawing/2014/main" id="{8F0457DD-E1AF-87BE-59AC-7ED0BEBA2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855" y="1270601"/>
            <a:ext cx="5470060" cy="4316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261CD3-847C-175D-32AA-636334E8A0D4}"/>
              </a:ext>
            </a:extLst>
          </p:cNvPr>
          <p:cNvSpPr txBox="1"/>
          <p:nvPr/>
        </p:nvSpPr>
        <p:spPr>
          <a:xfrm>
            <a:off x="8318179" y="5587399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Image: R. </a:t>
            </a:r>
            <a:r>
              <a:rPr lang="en-US" sz="1000" dirty="0" err="1"/>
              <a:t>Ratkowski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73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DEEAB0-6700-9890-7C84-F44AED947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B296F51-C15C-4510-8B91-922A078D41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7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B92A0-1D04-F746-3CBA-CEB2A677B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BBE84-2F85-660B-8B9F-79187A050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94" y="2079158"/>
            <a:ext cx="5325358" cy="3277238"/>
          </a:xfrm>
        </p:spPr>
        <p:txBody>
          <a:bodyPr>
            <a:normAutofit/>
          </a:bodyPr>
          <a:lstStyle/>
          <a:p>
            <a:r>
              <a:rPr lang="en-US" dirty="0"/>
              <a:t>Supernovae are stellar explosions.</a:t>
            </a:r>
          </a:p>
          <a:p>
            <a:r>
              <a:rPr lang="en-US" dirty="0"/>
              <a:t>Type </a:t>
            </a:r>
            <a:r>
              <a:rPr lang="en-US" dirty="0" err="1"/>
              <a:t>Ia</a:t>
            </a:r>
            <a:r>
              <a:rPr lang="en-US" dirty="0"/>
              <a:t> Supernovae (SN </a:t>
            </a:r>
            <a:r>
              <a:rPr lang="en-US" dirty="0" err="1"/>
              <a:t>Ia</a:t>
            </a:r>
            <a:r>
              <a:rPr lang="en-US" dirty="0"/>
              <a:t>) are standard candles.</a:t>
            </a:r>
          </a:p>
          <a:p>
            <a:r>
              <a:rPr lang="en-US" dirty="0"/>
              <a:t>Precisely determining the distances to SN </a:t>
            </a:r>
            <a:r>
              <a:rPr lang="en-US" dirty="0" err="1"/>
              <a:t>Ia</a:t>
            </a:r>
            <a:r>
              <a:rPr lang="en-US" dirty="0"/>
              <a:t> is critical for precision cosmology.</a:t>
            </a:r>
          </a:p>
        </p:txBody>
      </p:sp>
      <p:pic>
        <p:nvPicPr>
          <p:cNvPr id="5122" name="Picture 2" descr="15+ Awesome Supernova Wallpapers in HD - Download For Desktop">
            <a:extLst>
              <a:ext uri="{FF2B5EF4-FFF2-40B4-BE49-F238E27FC236}">
                <a16:creationId xmlns:a16="http://schemas.microsoft.com/office/drawing/2014/main" id="{EA50FC99-D0D2-C684-045F-A302BF58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54" y="1586994"/>
            <a:ext cx="5001704" cy="375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753E3-DA22-AE73-9BD7-203216CFDEC7}"/>
              </a:ext>
            </a:extLst>
          </p:cNvPr>
          <p:cNvSpPr txBox="1"/>
          <p:nvPr/>
        </p:nvSpPr>
        <p:spPr>
          <a:xfrm>
            <a:off x="7032809" y="5356396"/>
            <a:ext cx="3775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Image: https://</a:t>
            </a:r>
            <a:r>
              <a:rPr lang="en-US" sz="1000" dirty="0" err="1"/>
              <a:t>cdn.techgyd.com</a:t>
            </a:r>
            <a:r>
              <a:rPr lang="en-US" sz="1000" dirty="0"/>
              <a:t>/</a:t>
            </a:r>
            <a:r>
              <a:rPr lang="en-US" sz="1000" dirty="0" err="1"/>
              <a:t>cassiopeia</a:t>
            </a:r>
            <a:r>
              <a:rPr lang="en-US" sz="1000" dirty="0"/>
              <a:t>-supernova-</a:t>
            </a:r>
            <a:r>
              <a:rPr lang="en-US" sz="1000" dirty="0" err="1"/>
              <a:t>wallpaper.jpg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4383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83B59-6B3C-57D1-A7EB-77B1E376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5" y="210464"/>
            <a:ext cx="10515600" cy="1325563"/>
          </a:xfrm>
        </p:spPr>
        <p:txBody>
          <a:bodyPr/>
          <a:lstStyle/>
          <a:p>
            <a:r>
              <a:rPr lang="en-US" dirty="0"/>
              <a:t>Training parameters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89DF4D7-DC06-21A2-4C5D-CCAEDBBE71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graph showing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20093BBA-6872-A657-B424-2A3B86638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444" y="1868557"/>
            <a:ext cx="5606434" cy="3453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325AF-69B8-AB51-F76C-6EFF6CEF9452}"/>
              </a:ext>
            </a:extLst>
          </p:cNvPr>
          <p:cNvSpPr txBox="1"/>
          <p:nvPr/>
        </p:nvSpPr>
        <p:spPr>
          <a:xfrm>
            <a:off x="8229600" y="5321973"/>
            <a:ext cx="231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Training epoch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42B3D-0D07-D41E-7DB7-14E7C0C5373A}"/>
              </a:ext>
            </a:extLst>
          </p:cNvPr>
          <p:cNvSpPr txBox="1"/>
          <p:nvPr/>
        </p:nvSpPr>
        <p:spPr>
          <a:xfrm rot="16200000">
            <a:off x="5962607" y="3333654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3ADDC5-B9B7-1BDA-47BC-35C0A4A6B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58" y="1614846"/>
            <a:ext cx="5721851" cy="4767467"/>
          </a:xfrm>
        </p:spPr>
        <p:txBody>
          <a:bodyPr>
            <a:normAutofit/>
          </a:bodyPr>
          <a:lstStyle/>
          <a:p>
            <a:r>
              <a:rPr lang="en-US" dirty="0"/>
              <a:t>MCMC</a:t>
            </a:r>
          </a:p>
          <a:p>
            <a:pPr lvl="1"/>
            <a:r>
              <a:rPr lang="en-US" dirty="0"/>
              <a:t>250 warmup samples, 250 additional samples across 4 chains</a:t>
            </a:r>
          </a:p>
          <a:p>
            <a:r>
              <a:rPr lang="en-US" dirty="0"/>
              <a:t>Laplace Approximation</a:t>
            </a:r>
          </a:p>
          <a:p>
            <a:pPr lvl="1"/>
            <a:r>
              <a:rPr lang="en-US" dirty="0" err="1"/>
              <a:t>NumPyro</a:t>
            </a:r>
            <a:r>
              <a:rPr lang="en-US" dirty="0"/>
              <a:t> </a:t>
            </a:r>
            <a:r>
              <a:rPr lang="en-US" dirty="0" err="1"/>
              <a:t>AutoGuide</a:t>
            </a:r>
            <a:r>
              <a:rPr lang="en-US" dirty="0"/>
              <a:t>, 15,000 iterations</a:t>
            </a:r>
          </a:p>
          <a:p>
            <a:r>
              <a:rPr lang="en-US" dirty="0"/>
              <a:t>ZLTN</a:t>
            </a:r>
          </a:p>
          <a:p>
            <a:pPr lvl="1"/>
            <a:r>
              <a:rPr lang="en-US" dirty="0"/>
              <a:t>Custom </a:t>
            </a:r>
            <a:r>
              <a:rPr lang="en-US" dirty="0" err="1"/>
              <a:t>AutoGuide</a:t>
            </a:r>
            <a:r>
              <a:rPr lang="en-US" dirty="0"/>
              <a:t>, 30,000 iterations after initialization on Laplace</a:t>
            </a:r>
          </a:p>
          <a:p>
            <a:r>
              <a:rPr lang="en-US" dirty="0"/>
              <a:t>Multivariate Normal</a:t>
            </a:r>
          </a:p>
          <a:p>
            <a:pPr lvl="1"/>
            <a:r>
              <a:rPr lang="en-US" dirty="0" err="1"/>
              <a:t>NumPyro</a:t>
            </a:r>
            <a:r>
              <a:rPr lang="en-US" dirty="0"/>
              <a:t> </a:t>
            </a:r>
            <a:r>
              <a:rPr lang="en-US" dirty="0" err="1"/>
              <a:t>AutoGuide</a:t>
            </a:r>
            <a:r>
              <a:rPr lang="en-US" dirty="0"/>
              <a:t>, 30,000 iterations after initialization on Laplace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86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B706-010F-A72F-749C-EA7D7853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&amp; low        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C2992-2EAA-6FEC-CCB5-47730F68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4158"/>
            <a:ext cx="4876436" cy="4857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C0FE38-B444-1611-70DD-60C02B3C3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3816"/>
            <a:ext cx="4876436" cy="48577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0526B6-46CE-6BB6-2BFF-DFD79BE1DF96}"/>
              </a:ext>
            </a:extLst>
          </p:cNvPr>
          <p:cNvSpPr txBox="1"/>
          <p:nvPr/>
        </p:nvSpPr>
        <p:spPr>
          <a:xfrm>
            <a:off x="2770907" y="6239639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SN2017cjv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21E93-CD59-102E-3D2B-C2A2B3B94A6B}"/>
              </a:ext>
            </a:extLst>
          </p:cNvPr>
          <p:cNvSpPr txBox="1"/>
          <p:nvPr/>
        </p:nvSpPr>
        <p:spPr>
          <a:xfrm>
            <a:off x="7865598" y="6262041"/>
            <a:ext cx="1847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ASASSN-16ay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DE4AEF-E56E-981C-D247-C61F14E0D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295" y="767221"/>
            <a:ext cx="742122" cy="5102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A44436-BAFE-707D-22D2-085C40706078}"/>
              </a:ext>
            </a:extLst>
          </p:cNvPr>
          <p:cNvSpPr/>
          <p:nvPr/>
        </p:nvSpPr>
        <p:spPr>
          <a:xfrm>
            <a:off x="4134678" y="2402050"/>
            <a:ext cx="450574" cy="314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54869A-76E0-2828-BE80-A8C9D7436BA2}"/>
              </a:ext>
            </a:extLst>
          </p:cNvPr>
          <p:cNvSpPr/>
          <p:nvPr/>
        </p:nvSpPr>
        <p:spPr>
          <a:xfrm>
            <a:off x="9410882" y="2257755"/>
            <a:ext cx="450574" cy="314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1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64D3-0AB2-7E56-FDCB-069D8F81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 in on       marginal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DA326-2F48-761C-942C-6A543F970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09"/>
          <a:stretch/>
        </p:blipFill>
        <p:spPr>
          <a:xfrm>
            <a:off x="163428" y="1777186"/>
            <a:ext cx="11865144" cy="346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59737-B26C-F0CF-C315-8F4D368FE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0" t="87357" r="57640" b="1016"/>
          <a:stretch/>
        </p:blipFill>
        <p:spPr>
          <a:xfrm>
            <a:off x="1495165" y="5202194"/>
            <a:ext cx="3692275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EE5B5-B646-0568-5268-FCA8CE25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156" y="772801"/>
            <a:ext cx="742122" cy="510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6D979-D923-28ED-B914-E54F5471EEE6}"/>
              </a:ext>
            </a:extLst>
          </p:cNvPr>
          <p:cNvSpPr/>
          <p:nvPr/>
        </p:nvSpPr>
        <p:spPr>
          <a:xfrm>
            <a:off x="8269356" y="4177841"/>
            <a:ext cx="450574" cy="314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59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E15A-CA31-5B79-F852-B2E159A86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1C633-1333-FDEC-2FCE-97F43A1A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06" y="74548"/>
            <a:ext cx="11114988" cy="1325563"/>
          </a:xfrm>
        </p:spPr>
        <p:txBody>
          <a:bodyPr/>
          <a:lstStyle/>
          <a:p>
            <a:r>
              <a:rPr lang="en-US" dirty="0"/>
              <a:t>Results on simulated </a:t>
            </a:r>
            <a:r>
              <a:rPr lang="en-US" dirty="0" err="1"/>
              <a:t>SNe</a:t>
            </a:r>
            <a:r>
              <a:rPr lang="en-US" dirty="0"/>
              <a:t> population – Laplace</a:t>
            </a:r>
          </a:p>
        </p:txBody>
      </p:sp>
      <p:pic>
        <p:nvPicPr>
          <p:cNvPr id="4" name="Picture 3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B7FAC4A8-F532-B96E-4523-17859F87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55" y="1042152"/>
            <a:ext cx="6852586" cy="58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D644-E2DA-5E7B-874C-A4418BD3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243"/>
            <a:ext cx="10515600" cy="1325563"/>
          </a:xfrm>
        </p:spPr>
        <p:txBody>
          <a:bodyPr/>
          <a:lstStyle/>
          <a:p>
            <a:r>
              <a:rPr lang="en-US" dirty="0"/>
              <a:t>Results on simulated </a:t>
            </a:r>
            <a:r>
              <a:rPr lang="en-US" dirty="0" err="1"/>
              <a:t>SNe</a:t>
            </a:r>
            <a:r>
              <a:rPr lang="en-US" dirty="0"/>
              <a:t> population - ZLTN</a:t>
            </a:r>
          </a:p>
        </p:txBody>
      </p:sp>
      <p:pic>
        <p:nvPicPr>
          <p:cNvPr id="5" name="Picture 4" descr="A collage of graphs&#10;&#10;Description automatically generated">
            <a:extLst>
              <a:ext uri="{FF2B5EF4-FFF2-40B4-BE49-F238E27FC236}">
                <a16:creationId xmlns:a16="http://schemas.microsoft.com/office/drawing/2014/main" id="{04EF1050-2944-A440-0379-4694E1F1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61" y="1105890"/>
            <a:ext cx="7051250" cy="57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3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857F3-EBF1-738B-AD1A-E109BB33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AEB1-E733-699F-E8E1-488316B0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427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Results on simulated </a:t>
            </a:r>
            <a:r>
              <a:rPr lang="en-US" sz="4000" dirty="0" err="1"/>
              <a:t>SNe</a:t>
            </a:r>
            <a:r>
              <a:rPr lang="en-US" sz="4000" dirty="0"/>
              <a:t> population – Multivariate Normal</a:t>
            </a:r>
          </a:p>
        </p:txBody>
      </p:sp>
      <p:pic>
        <p:nvPicPr>
          <p:cNvPr id="4" name="Picture 3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948DF632-9AC5-2370-3BF0-4290AC49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28" y="1003431"/>
            <a:ext cx="6588747" cy="58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9487-910E-0294-DB19-F2F38CD7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Foundation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8A1F4-E665-6863-6997-922B5D95F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95999" y="1837081"/>
            <a:ext cx="5800627" cy="3993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84A88-BB5E-56F9-5FA5-BFDE3F516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49" t="1237" r="1249" b="50241"/>
          <a:stretch/>
        </p:blipFill>
        <p:spPr>
          <a:xfrm>
            <a:off x="0" y="1902790"/>
            <a:ext cx="5878923" cy="39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8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CE829-20DD-7EF6-D27B-694283A2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evaluate our VI approximation?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6CD78-9CB1-1BB5-696B-4C547106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34" y="1690688"/>
            <a:ext cx="9634932" cy="37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31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7066-502D-04F2-2E41-BDD8EC16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Pareto-Smoothed Importance Sampling (PSIS)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A410B-ECC4-BB0C-C909-476470E8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6161"/>
            <a:ext cx="5803780" cy="48646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3EE01-D278-F9E9-B24F-DAF3CA855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3860" cy="4351338"/>
          </a:xfrm>
        </p:spPr>
        <p:txBody>
          <a:bodyPr/>
          <a:lstStyle/>
          <a:p>
            <a:r>
              <a:rPr lang="en-US" sz="2400" dirty="0"/>
              <a:t>Calculate importance ratio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for each posterior sample</a:t>
            </a:r>
          </a:p>
          <a:p>
            <a:r>
              <a:rPr lang="en-US" sz="2400" dirty="0"/>
              <a:t>Fit generalized Pareto distribution with shape parameter    to </a:t>
            </a:r>
          </a:p>
          <a:p>
            <a:r>
              <a:rPr lang="en-US" sz="2400" dirty="0"/>
              <a:t>              : VI approximation is good enough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6B3E2-2037-7341-1BE9-EB6FA533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249" y="2318856"/>
            <a:ext cx="1930032" cy="842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DB76C-E79A-CB4C-B5EC-0FF2DB7C2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585" y="3239217"/>
            <a:ext cx="290576" cy="332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27761-FDD6-4081-6CD1-FB67B39C7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240" y="3988937"/>
            <a:ext cx="138081" cy="284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B36A0C-0AA9-BDB6-06BC-B53C57D7A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36" y="4433283"/>
            <a:ext cx="939265" cy="3102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EDDEF8-0A7D-7B3B-9C37-1BF2A1E7AE22}"/>
              </a:ext>
            </a:extLst>
          </p:cNvPr>
          <p:cNvSpPr txBox="1"/>
          <p:nvPr/>
        </p:nvSpPr>
        <p:spPr>
          <a:xfrm>
            <a:off x="10030606" y="6440986"/>
            <a:ext cx="16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Yao et al. (2018)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9521CA-9F03-822D-59C6-6FA8CA1A9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304" y="4122392"/>
            <a:ext cx="251141" cy="1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10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9C3E-55BA-5C65-2DB1-44FA1F4A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Weird behavior from PSIS   … </a:t>
            </a:r>
          </a:p>
        </p:txBody>
      </p:sp>
      <p:pic>
        <p:nvPicPr>
          <p:cNvPr id="9" name="Picture 8" descr="A graph showing a line&#10;&#10;Description automatically generated with medium confidence">
            <a:extLst>
              <a:ext uri="{FF2B5EF4-FFF2-40B4-BE49-F238E27FC236}">
                <a16:creationId xmlns:a16="http://schemas.microsoft.com/office/drawing/2014/main" id="{E820F1EB-8474-5A56-7DAB-BBBE3489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272" y="1362317"/>
            <a:ext cx="8307455" cy="5199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73790-AB75-BEC8-6443-2D0D6C85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175" y="739595"/>
            <a:ext cx="2159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8F1B-C044-DB3B-F9BE-F4A3C261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observe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C2973-D1AA-1414-04B3-F2A5B9623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8366" y="1789043"/>
            <a:ext cx="6543633" cy="38815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D7CE4-AB13-3FD6-DF57-3A92EB46C8B3}"/>
              </a:ext>
            </a:extLst>
          </p:cNvPr>
          <p:cNvSpPr txBox="1"/>
          <p:nvPr/>
        </p:nvSpPr>
        <p:spPr>
          <a:xfrm>
            <a:off x="7871790" y="5768962"/>
            <a:ext cx="299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Wavelength (</a:t>
            </a:r>
            <a:r>
              <a:rPr lang="en-US" sz="2400" dirty="0" err="1"/>
              <a:t>Å</a:t>
            </a:r>
            <a:r>
              <a:rPr lang="en-US" sz="2400" dirty="0"/>
              <a:t>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2E4FBC-5C38-C4EC-4BCB-63CA7EB321BD}"/>
              </a:ext>
            </a:extLst>
          </p:cNvPr>
          <p:cNvSpPr txBox="1">
            <a:spLocks/>
          </p:cNvSpPr>
          <p:nvPr/>
        </p:nvSpPr>
        <p:spPr>
          <a:xfrm>
            <a:off x="838200" y="1973535"/>
            <a:ext cx="4928129" cy="327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Spectral Energy Distribution (SED)</a:t>
            </a:r>
          </a:p>
          <a:p>
            <a:r>
              <a:rPr lang="en-US" dirty="0"/>
              <a:t>3 dimensions- flux, wavelength, and time</a:t>
            </a:r>
          </a:p>
          <a:p>
            <a:r>
              <a:rPr lang="en-US" dirty="0"/>
              <a:t>Flux is measured with bandpass filters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26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9393-512E-2B01-7DB6-8C42FCD4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30" y="158092"/>
            <a:ext cx="924607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Comparing    values from “best” vs. last set of  parameters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B037E-7FF7-450C-2250-7F0F1691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687" y="209570"/>
            <a:ext cx="248847" cy="512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11851-E8FD-8849-0EE1-8256F00A8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8" r="5129"/>
          <a:stretch/>
        </p:blipFill>
        <p:spPr>
          <a:xfrm>
            <a:off x="2537388" y="1483655"/>
            <a:ext cx="7117223" cy="50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77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D8FA-C393-E552-C5A5-1655381E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50" y="232348"/>
            <a:ext cx="10885099" cy="1325563"/>
          </a:xfrm>
        </p:spPr>
        <p:txBody>
          <a:bodyPr/>
          <a:lstStyle/>
          <a:p>
            <a:r>
              <a:rPr lang="en-US" dirty="0"/>
              <a:t>Variational Simulation-Based Calibration (VSBC)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66C01-6B20-D85A-62C4-4150C64D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05" y="1219008"/>
            <a:ext cx="5041376" cy="5057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0DEC6-A831-162B-086A-7AE4F6C5FFBC}"/>
              </a:ext>
            </a:extLst>
          </p:cNvPr>
          <p:cNvSpPr txBox="1"/>
          <p:nvPr/>
        </p:nvSpPr>
        <p:spPr>
          <a:xfrm>
            <a:off x="10030606" y="6440986"/>
            <a:ext cx="16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Yao et al. (2018)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294993-D779-975A-F7D5-E6573E61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3" y="1752468"/>
            <a:ext cx="5695122" cy="5057850"/>
          </a:xfrm>
        </p:spPr>
        <p:txBody>
          <a:bodyPr>
            <a:normAutofit/>
          </a:bodyPr>
          <a:lstStyle/>
          <a:p>
            <a:r>
              <a:rPr lang="en-US" dirty="0"/>
              <a:t>Generate simulated </a:t>
            </a:r>
            <a:r>
              <a:rPr lang="en-US" dirty="0" err="1"/>
              <a:t>SNe</a:t>
            </a:r>
            <a:r>
              <a:rPr lang="en-US" dirty="0"/>
              <a:t> with “true” parameter values drawn from priors</a:t>
            </a:r>
          </a:p>
          <a:p>
            <a:r>
              <a:rPr lang="en-US" dirty="0"/>
              <a:t>Fit simulations with VI &amp; generate samples</a:t>
            </a:r>
          </a:p>
          <a:p>
            <a:r>
              <a:rPr lang="en-US" dirty="0"/>
              <a:t>Calculate the probability of the variational approximation samples being less than the “true” value</a:t>
            </a:r>
          </a:p>
          <a:p>
            <a:r>
              <a:rPr lang="en-US" dirty="0"/>
              <a:t>Evaluates bias in marginal distributions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6644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E7F9-171C-6384-C9A4-261B5244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63" y="294235"/>
            <a:ext cx="10515600" cy="1325563"/>
          </a:xfrm>
        </p:spPr>
        <p:txBody>
          <a:bodyPr/>
          <a:lstStyle/>
          <a:p>
            <a:r>
              <a:rPr lang="en-US" dirty="0"/>
              <a:t>VSBC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97A0D-8AAE-1AE8-3D35-00D9F237B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895" y="214302"/>
            <a:ext cx="8629453" cy="6429396"/>
          </a:xfrm>
          <a:ln w="2857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A1D4E7-7542-7794-B468-7C70262A5976}"/>
              </a:ext>
            </a:extLst>
          </p:cNvPr>
          <p:cNvSpPr/>
          <p:nvPr/>
        </p:nvSpPr>
        <p:spPr>
          <a:xfrm>
            <a:off x="7607431" y="556181"/>
            <a:ext cx="688157" cy="197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E1930D-F5CF-F676-9727-A255BC16C047}"/>
              </a:ext>
            </a:extLst>
          </p:cNvPr>
          <p:cNvSpPr/>
          <p:nvPr/>
        </p:nvSpPr>
        <p:spPr>
          <a:xfrm>
            <a:off x="9720606" y="556180"/>
            <a:ext cx="535757" cy="197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5835A-1127-E8F9-B66E-3777A271FAF4}"/>
              </a:ext>
            </a:extLst>
          </p:cNvPr>
          <p:cNvSpPr/>
          <p:nvPr/>
        </p:nvSpPr>
        <p:spPr>
          <a:xfrm>
            <a:off x="5492685" y="4752680"/>
            <a:ext cx="688157" cy="197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75463-3A2C-EB0D-DFF0-1F6C504F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899" y="957017"/>
            <a:ext cx="523974" cy="360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59BFD-428B-853D-B559-C959D1761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886" y="3285569"/>
            <a:ext cx="2540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DE65B-C8F7-103C-31C6-C3F086AE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079" y="5451246"/>
            <a:ext cx="203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E02F-D559-84A4-76A7-2C154B03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CFA4-954B-A999-5A71-82E0461D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73" y="1673053"/>
            <a:ext cx="5257800" cy="4351338"/>
          </a:xfrm>
        </p:spPr>
        <p:txBody>
          <a:bodyPr/>
          <a:lstStyle/>
          <a:p>
            <a:r>
              <a:rPr lang="en-US" dirty="0"/>
              <a:t>We fit Type </a:t>
            </a:r>
            <a:r>
              <a:rPr lang="en-US" dirty="0" err="1"/>
              <a:t>Ia</a:t>
            </a:r>
            <a:r>
              <a:rPr lang="en-US" dirty="0"/>
              <a:t> supernovae with VI with several posterior forms</a:t>
            </a:r>
          </a:p>
          <a:p>
            <a:r>
              <a:rPr lang="en-US" dirty="0"/>
              <a:t>ZLTN distribution is an option to better model dust extinction</a:t>
            </a:r>
          </a:p>
          <a:p>
            <a:r>
              <a:rPr lang="en-US" dirty="0"/>
              <a:t>Good “middle ground”: scalable but still interpretable</a:t>
            </a:r>
          </a:p>
          <a:p>
            <a:r>
              <a:rPr lang="en-US" dirty="0"/>
              <a:t>VI is a promising method to fit posterior distribution using less computational time &amp; resources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7D5B0-D138-5C27-1A15-1006528F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364" y="1048781"/>
            <a:ext cx="5257800" cy="5237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8928B7-8C40-7FFD-CC64-565AA5FD1F51}"/>
              </a:ext>
            </a:extLst>
          </p:cNvPr>
          <p:cNvSpPr/>
          <p:nvPr/>
        </p:nvSpPr>
        <p:spPr>
          <a:xfrm>
            <a:off x="10058400" y="2060148"/>
            <a:ext cx="450574" cy="314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66ABA-BBDF-683E-2984-A9BA0C57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850"/>
            <a:ext cx="10515600" cy="1325563"/>
          </a:xfrm>
        </p:spPr>
        <p:txBody>
          <a:bodyPr/>
          <a:lstStyle/>
          <a:p>
            <a:r>
              <a:rPr lang="en-US" dirty="0"/>
              <a:t>SN </a:t>
            </a:r>
            <a:r>
              <a:rPr lang="en-US" dirty="0" err="1"/>
              <a:t>Ia</a:t>
            </a:r>
            <a:r>
              <a:rPr lang="en-US" dirty="0"/>
              <a:t> flux is measured in filters.</a:t>
            </a:r>
          </a:p>
        </p:txBody>
      </p:sp>
      <p:pic>
        <p:nvPicPr>
          <p:cNvPr id="7" name="Picture 6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32AD5309-4BDC-CDB1-CDD1-9C333680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67" y="1305719"/>
            <a:ext cx="7105135" cy="53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65BE2-BC09-8786-23E8-BBC038289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6630-F744-6BDE-08BE-76DE1FB8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</a:t>
            </a:r>
            <a:r>
              <a:rPr lang="en-US" dirty="0" err="1"/>
              <a:t>Ia</a:t>
            </a:r>
            <a:r>
              <a:rPr lang="en-US" dirty="0"/>
              <a:t> are standard candles.</a:t>
            </a:r>
          </a:p>
        </p:txBody>
      </p:sp>
      <p:pic>
        <p:nvPicPr>
          <p:cNvPr id="7172" name="Picture 4" descr="Type Ia Supernovae Could Use Some More Color | astrobites">
            <a:extLst>
              <a:ext uri="{FF2B5EF4-FFF2-40B4-BE49-F238E27FC236}">
                <a16:creationId xmlns:a16="http://schemas.microsoft.com/office/drawing/2014/main" id="{C1443B34-ABC9-7ADA-59A5-1EF6209F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0" y="1537659"/>
            <a:ext cx="10718276" cy="46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932DAC-909D-34D2-D553-B4B9810AA1FB}"/>
              </a:ext>
            </a:extLst>
          </p:cNvPr>
          <p:cNvSpPr txBox="1"/>
          <p:nvPr/>
        </p:nvSpPr>
        <p:spPr>
          <a:xfrm>
            <a:off x="4883085" y="6116466"/>
            <a:ext cx="2983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Figure: </a:t>
            </a:r>
            <a:r>
              <a:rPr lang="en-US" sz="1100" i="1" dirty="0">
                <a:hlinkClick r:id="rId3"/>
              </a:rPr>
              <a:t>Durham University Department of Physics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572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5919-56BE-E085-BFEE-49C58316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252294"/>
            <a:ext cx="10515600" cy="1325563"/>
          </a:xfrm>
        </p:spPr>
        <p:txBody>
          <a:bodyPr/>
          <a:lstStyle/>
          <a:p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for precision cosmology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B6AB0E7-C4C8-C6A5-4636-A99343CB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12" y="1330963"/>
            <a:ext cx="6390831" cy="48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68924-4653-E44E-5FD4-8C0DADC1C26A}"/>
              </a:ext>
            </a:extLst>
          </p:cNvPr>
          <p:cNvSpPr txBox="1"/>
          <p:nvPr/>
        </p:nvSpPr>
        <p:spPr>
          <a:xfrm>
            <a:off x="10777360" y="6308209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Jha (2002)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7D1CCF-EF1A-5D25-1B85-FB9C2A6B4F72}"/>
              </a:ext>
            </a:extLst>
          </p:cNvPr>
          <p:cNvSpPr txBox="1">
            <a:spLocks/>
          </p:cNvSpPr>
          <p:nvPr/>
        </p:nvSpPr>
        <p:spPr>
          <a:xfrm>
            <a:off x="452254" y="2224900"/>
            <a:ext cx="5325358" cy="327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“Hubble diagram”: recessional velocity vs. distance</a:t>
            </a:r>
          </a:p>
          <a:p>
            <a:r>
              <a:rPr lang="en-US" dirty="0"/>
              <a:t>Probes expansion of the universe and Hubble constant </a:t>
            </a:r>
          </a:p>
          <a:p>
            <a:r>
              <a:rPr lang="en-US" dirty="0"/>
              <a:t>“       tension”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5E4EA-F01F-9402-575A-3B567E1A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32" y="3613660"/>
            <a:ext cx="392382" cy="289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0C535-9BD9-DBD2-7FEF-7AFCD5D0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53" y="4112092"/>
            <a:ext cx="425726" cy="31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8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175" y="40812"/>
            <a:ext cx="10515600" cy="1325563"/>
          </a:xfrm>
        </p:spPr>
        <p:txBody>
          <a:bodyPr>
            <a:noAutofit/>
          </a:bodyPr>
          <a:lstStyle/>
          <a:p>
            <a:r>
              <a:rPr lang="en-GB" sz="4428" dirty="0"/>
              <a:t>Types of Dust</a:t>
            </a:r>
          </a:p>
        </p:txBody>
      </p:sp>
      <p:pic>
        <p:nvPicPr>
          <p:cNvPr id="1026" name="Picture 2" descr="C:\Users\Stephen\Downloads\1998buextended.png"/>
          <p:cNvPicPr>
            <a:picLocks noChangeAspect="1" noChangeArrowheads="1"/>
          </p:cNvPicPr>
          <p:nvPr/>
        </p:nvPicPr>
        <p:blipFill>
          <a:blip r:embed="rId2" cstate="print"/>
          <a:srcRect b="52970"/>
          <a:stretch>
            <a:fillRect/>
          </a:stretch>
        </p:blipFill>
        <p:spPr bwMode="auto">
          <a:xfrm>
            <a:off x="1643449" y="1376338"/>
            <a:ext cx="8208047" cy="5147034"/>
          </a:xfrm>
          <a:prstGeom prst="rect">
            <a:avLst/>
          </a:prstGeom>
          <a:noFill/>
        </p:spPr>
      </p:pic>
      <p:pic>
        <p:nvPicPr>
          <p:cNvPr id="1028" name="Picture 4" descr="Artist's impression of the Milky 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179" y="3854469"/>
            <a:ext cx="2459538" cy="245953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Oval 7"/>
          <p:cNvSpPr/>
          <p:nvPr/>
        </p:nvSpPr>
        <p:spPr>
          <a:xfrm>
            <a:off x="3818364" y="5504180"/>
            <a:ext cx="151842" cy="1518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10" name="TextBox 9"/>
          <p:cNvSpPr txBox="1"/>
          <p:nvPr/>
        </p:nvSpPr>
        <p:spPr>
          <a:xfrm>
            <a:off x="3059150" y="5736433"/>
            <a:ext cx="809827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7" dirty="0">
                <a:solidFill>
                  <a:srgbClr val="00B0F0"/>
                </a:solidFill>
              </a:rPr>
              <a:t>Earth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4020820" y="2485572"/>
            <a:ext cx="4049132" cy="301860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 rot="19808089">
            <a:off x="3934503" y="5057882"/>
            <a:ext cx="911055" cy="506141"/>
          </a:xfrm>
          <a:prstGeom prst="cloud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14" name="TextBox 13"/>
          <p:cNvSpPr txBox="1"/>
          <p:nvPr/>
        </p:nvSpPr>
        <p:spPr>
          <a:xfrm>
            <a:off x="4471770" y="5514798"/>
            <a:ext cx="4250446" cy="6115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87" dirty="0">
                <a:solidFill>
                  <a:srgbClr val="FF0000"/>
                </a:solidFill>
              </a:rPr>
              <a:t>Milky Way Dust → Can be corrected with reddening map (e.g. </a:t>
            </a:r>
            <a:r>
              <a:rPr lang="en-GB" sz="1687" dirty="0" err="1">
                <a:solidFill>
                  <a:srgbClr val="FF0000"/>
                </a:solidFill>
              </a:rPr>
              <a:t>Schlafly</a:t>
            </a:r>
            <a:r>
              <a:rPr lang="en-GB" sz="1687" dirty="0">
                <a:solidFill>
                  <a:srgbClr val="FF0000"/>
                </a:solidFill>
              </a:rPr>
              <a:t> + </a:t>
            </a:r>
            <a:r>
              <a:rPr lang="en-GB" sz="1687" dirty="0" err="1">
                <a:solidFill>
                  <a:srgbClr val="FF0000"/>
                </a:solidFill>
              </a:rPr>
              <a:t>Finkbeiner</a:t>
            </a:r>
            <a:r>
              <a:rPr lang="en-GB" sz="1687" dirty="0">
                <a:solidFill>
                  <a:srgbClr val="FF0000"/>
                </a:solidFill>
              </a:rPr>
              <a:t>  11)</a:t>
            </a:r>
          </a:p>
        </p:txBody>
      </p:sp>
      <p:sp>
        <p:nvSpPr>
          <p:cNvPr id="15" name="Cloud 14"/>
          <p:cNvSpPr/>
          <p:nvPr/>
        </p:nvSpPr>
        <p:spPr>
          <a:xfrm rot="19578535">
            <a:off x="4247680" y="3751939"/>
            <a:ext cx="3758462" cy="473466"/>
          </a:xfrm>
          <a:prstGeom prst="cloud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16" name="TextBox 15"/>
          <p:cNvSpPr txBox="1"/>
          <p:nvPr/>
        </p:nvSpPr>
        <p:spPr>
          <a:xfrm>
            <a:off x="4321645" y="3502513"/>
            <a:ext cx="1720881" cy="3519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87" dirty="0">
                <a:solidFill>
                  <a:srgbClr val="00B050"/>
                </a:solidFill>
              </a:rPr>
              <a:t>Intergalactic Dust</a:t>
            </a:r>
          </a:p>
        </p:txBody>
      </p:sp>
      <p:sp>
        <p:nvSpPr>
          <p:cNvPr id="17" name="Cloud 16"/>
          <p:cNvSpPr/>
          <p:nvPr/>
        </p:nvSpPr>
        <p:spPr>
          <a:xfrm rot="19640817">
            <a:off x="7492353" y="2219083"/>
            <a:ext cx="1316443" cy="1338569"/>
          </a:xfrm>
          <a:prstGeom prst="cloud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18" name="TextBox 17"/>
          <p:cNvSpPr txBox="1"/>
          <p:nvPr/>
        </p:nvSpPr>
        <p:spPr>
          <a:xfrm>
            <a:off x="4077205" y="1516964"/>
            <a:ext cx="3340534" cy="11308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87" dirty="0">
                <a:solidFill>
                  <a:srgbClr val="FFC000"/>
                </a:solidFill>
              </a:rPr>
              <a:t>Host Galaxy Dust → Potentially large effect on SN </a:t>
            </a:r>
            <a:r>
              <a:rPr lang="en-GB" sz="1687" dirty="0" err="1">
                <a:solidFill>
                  <a:srgbClr val="FFC000"/>
                </a:solidFill>
              </a:rPr>
              <a:t>color</a:t>
            </a:r>
            <a:r>
              <a:rPr lang="en-GB" sz="1687" dirty="0">
                <a:solidFill>
                  <a:srgbClr val="FFC000"/>
                </a:solidFill>
              </a:rPr>
              <a:t> and brightness, must be dealt with probabilistically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0454" y="6523372"/>
            <a:ext cx="7065426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7" dirty="0"/>
              <a:t>NASA/JPL-Caltech/ESO/R. Hurt, Nicholas B. </a:t>
            </a:r>
            <a:r>
              <a:rPr lang="en-GB" sz="1687" dirty="0" err="1"/>
              <a:t>Suntzeff</a:t>
            </a:r>
            <a:endParaRPr lang="en-GB" sz="168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26BB-D102-B38E-50C4-8F2866C04BC4}"/>
              </a:ext>
            </a:extLst>
          </p:cNvPr>
          <p:cNvSpPr txBox="1"/>
          <p:nvPr/>
        </p:nvSpPr>
        <p:spPr>
          <a:xfrm>
            <a:off x="10073920" y="6476381"/>
            <a:ext cx="211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S. Thorp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C038ED-32CE-BDE1-A6FF-A06F2BF69B8B}"/>
              </a:ext>
            </a:extLst>
          </p:cNvPr>
          <p:cNvSpPr/>
          <p:nvPr/>
        </p:nvSpPr>
        <p:spPr>
          <a:xfrm>
            <a:off x="7031380" y="1891032"/>
            <a:ext cx="691593" cy="135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876E2-256E-6885-E92A-56CA378C5405}"/>
              </a:ext>
            </a:extLst>
          </p:cNvPr>
          <p:cNvSpPr txBox="1"/>
          <p:nvPr/>
        </p:nvSpPr>
        <p:spPr>
          <a:xfrm>
            <a:off x="6797948" y="1769713"/>
            <a:ext cx="127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 1998bu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1F74C-EBDD-543A-EE35-12A58FCB6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572D-B982-9CC6-2DA5-CB08CAAC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69" y="365125"/>
            <a:ext cx="9210261" cy="1325563"/>
          </a:xfrm>
        </p:spPr>
        <p:txBody>
          <a:bodyPr/>
          <a:lstStyle/>
          <a:p>
            <a:r>
              <a:rPr lang="en-US" dirty="0"/>
              <a:t>Dust extinction depends on wavelength.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71DFA-7085-C4A4-69D2-2D724E756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83" y="1404732"/>
            <a:ext cx="8089832" cy="5242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29B643-6666-A5F7-1DA3-184BF07D8331}"/>
              </a:ext>
            </a:extLst>
          </p:cNvPr>
          <p:cNvSpPr txBox="1"/>
          <p:nvPr/>
        </p:nvSpPr>
        <p:spPr>
          <a:xfrm rot="16200000">
            <a:off x="1566367" y="3443238"/>
            <a:ext cx="14310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Extinction</a:t>
            </a:r>
          </a:p>
        </p:txBody>
      </p:sp>
    </p:spTree>
    <p:extLst>
      <p:ext uri="{BB962C8B-B14F-4D97-AF65-F5344CB8AC3E}">
        <p14:creationId xmlns:p14="http://schemas.microsoft.com/office/powerpoint/2010/main" val="7957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E600-B47C-E79A-58BB-5D30132A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29"/>
            <a:ext cx="10515600" cy="1325563"/>
          </a:xfrm>
        </p:spPr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BayeSN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C6DDC-BDAA-C9F1-AC66-B5FE105C3398}"/>
              </a:ext>
            </a:extLst>
          </p:cNvPr>
          <p:cNvSpPr txBox="1"/>
          <p:nvPr/>
        </p:nvSpPr>
        <p:spPr>
          <a:xfrm>
            <a:off x="9486493" y="6403339"/>
            <a:ext cx="20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Mandel et al. (2020)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A51BC-819A-A36E-7473-3ACCDD290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92696"/>
            <a:ext cx="7772400" cy="49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68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965</Words>
  <Application>Microsoft Macintosh PowerPoint</Application>
  <PresentationFormat>Widescreen</PresentationFormat>
  <Paragraphs>159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Variational Inference for Acceleration of SN Ia Photometric Distance Estimation with BayeSN</vt:lpstr>
      <vt:lpstr>Background</vt:lpstr>
      <vt:lpstr>How we observe SNe Ia</vt:lpstr>
      <vt:lpstr>SN Ia flux is measured in filters.</vt:lpstr>
      <vt:lpstr>SN Ia are standard candles.</vt:lpstr>
      <vt:lpstr>SNe Ia for precision cosmology</vt:lpstr>
      <vt:lpstr>Types of Dust</vt:lpstr>
      <vt:lpstr>Dust extinction depends on wavelength.</vt:lpstr>
      <vt:lpstr>Overview of BayeSN</vt:lpstr>
      <vt:lpstr>Overview of BayeSN</vt:lpstr>
      <vt:lpstr>Why Variational Inference?</vt:lpstr>
      <vt:lpstr>VI Overview</vt:lpstr>
      <vt:lpstr>Fitting        is tricky!</vt:lpstr>
      <vt:lpstr>Zero-lower-truncated normal (ZLTN) distribution</vt:lpstr>
      <vt:lpstr>Multivariate ZLTN distribution</vt:lpstr>
      <vt:lpstr>Laplace Approximation</vt:lpstr>
      <vt:lpstr>VI Implementation Details</vt:lpstr>
      <vt:lpstr>Data overview</vt:lpstr>
      <vt:lpstr>Results</vt:lpstr>
      <vt:lpstr>Training parameters</vt:lpstr>
      <vt:lpstr>High &amp; low        fits</vt:lpstr>
      <vt:lpstr>Zooming in on       marginal</vt:lpstr>
      <vt:lpstr>Results on simulated SNe population – Laplace</vt:lpstr>
      <vt:lpstr>Results on simulated SNe population - ZLTN</vt:lpstr>
      <vt:lpstr>Results on simulated SNe population – Multivariate Normal</vt:lpstr>
      <vt:lpstr>Results on Foundation Dataset</vt:lpstr>
      <vt:lpstr>How do we evaluate our VI approximation?</vt:lpstr>
      <vt:lpstr>Pareto-Smoothed Importance Sampling (PSIS)</vt:lpstr>
      <vt:lpstr>Weird behavior from PSIS   … </vt:lpstr>
      <vt:lpstr>Comparing    values from “best” vs. last set of  parameters </vt:lpstr>
      <vt:lpstr>Variational Simulation-Based Calibration (VSBC)</vt:lpstr>
      <vt:lpstr>VSBC  Results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Variational Inference for Acceleration of SN Ia Photometric Distance Estimation with BayeSN</dc:title>
  <dc:creator>Ana Sofia Uzsoy</dc:creator>
  <cp:lastModifiedBy>Ana Sofia Uzsoy</cp:lastModifiedBy>
  <cp:revision>86</cp:revision>
  <dcterms:created xsi:type="dcterms:W3CDTF">2024-02-06T20:33:29Z</dcterms:created>
  <dcterms:modified xsi:type="dcterms:W3CDTF">2024-02-07T21:06:36Z</dcterms:modified>
</cp:coreProperties>
</file>